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 id="2147483658" r:id="rId5"/>
  </p:sldMasterIdLst>
  <p:notesMasterIdLst>
    <p:notesMasterId r:id="rId189"/>
  </p:notesMasterIdLst>
  <p:sldIdLst>
    <p:sldId id="256" r:id="rId6"/>
    <p:sldId id="258" r:id="rId7"/>
    <p:sldId id="489" r:id="rId8"/>
    <p:sldId id="265" r:id="rId9"/>
    <p:sldId id="662" r:id="rId10"/>
    <p:sldId id="663" r:id="rId11"/>
    <p:sldId id="436" r:id="rId12"/>
    <p:sldId id="437" r:id="rId13"/>
    <p:sldId id="664" r:id="rId14"/>
    <p:sldId id="665" r:id="rId15"/>
    <p:sldId id="492" r:id="rId16"/>
    <p:sldId id="493" r:id="rId17"/>
    <p:sldId id="440" r:id="rId18"/>
    <p:sldId id="494" r:id="rId19"/>
    <p:sldId id="666" r:id="rId20"/>
    <p:sldId id="667" r:id="rId21"/>
    <p:sldId id="946" r:id="rId22"/>
    <p:sldId id="497" r:id="rId23"/>
    <p:sldId id="668" r:id="rId24"/>
    <p:sldId id="669" r:id="rId25"/>
    <p:sldId id="670" r:id="rId26"/>
    <p:sldId id="501" r:id="rId27"/>
    <p:sldId id="502" r:id="rId28"/>
    <p:sldId id="616" r:id="rId29"/>
    <p:sldId id="503" r:id="rId30"/>
    <p:sldId id="850" r:id="rId31"/>
    <p:sldId id="907" r:id="rId32"/>
    <p:sldId id="671" r:id="rId33"/>
    <p:sldId id="504" r:id="rId34"/>
    <p:sldId id="506" r:id="rId35"/>
    <p:sldId id="507" r:id="rId36"/>
    <p:sldId id="672" r:id="rId37"/>
    <p:sldId id="509" r:id="rId38"/>
    <p:sldId id="673" r:id="rId39"/>
    <p:sldId id="511" r:id="rId40"/>
    <p:sldId id="674" r:id="rId41"/>
    <p:sldId id="513" r:id="rId42"/>
    <p:sldId id="675" r:id="rId43"/>
    <p:sldId id="515" r:id="rId44"/>
    <p:sldId id="516" r:id="rId45"/>
    <p:sldId id="517" r:id="rId46"/>
    <p:sldId id="518" r:id="rId47"/>
    <p:sldId id="1004" r:id="rId48"/>
    <p:sldId id="1020" r:id="rId49"/>
    <p:sldId id="784" r:id="rId50"/>
    <p:sldId id="785" r:id="rId51"/>
    <p:sldId id="786" r:id="rId52"/>
    <p:sldId id="787" r:id="rId53"/>
    <p:sldId id="903" r:id="rId54"/>
    <p:sldId id="788" r:id="rId55"/>
    <p:sldId id="789" r:id="rId56"/>
    <p:sldId id="904" r:id="rId57"/>
    <p:sldId id="790" r:id="rId58"/>
    <p:sldId id="857" r:id="rId59"/>
    <p:sldId id="791" r:id="rId60"/>
    <p:sldId id="905" r:id="rId61"/>
    <p:sldId id="792" r:id="rId62"/>
    <p:sldId id="793" r:id="rId63"/>
    <p:sldId id="794" r:id="rId64"/>
    <p:sldId id="878" r:id="rId65"/>
    <p:sldId id="795" r:id="rId66"/>
    <p:sldId id="796" r:id="rId67"/>
    <p:sldId id="797" r:id="rId68"/>
    <p:sldId id="799" r:id="rId69"/>
    <p:sldId id="898" r:id="rId70"/>
    <p:sldId id="906" r:id="rId71"/>
    <p:sldId id="550" r:id="rId72"/>
    <p:sldId id="551" r:id="rId73"/>
    <p:sldId id="552" r:id="rId74"/>
    <p:sldId id="553" r:id="rId75"/>
    <p:sldId id="554" r:id="rId76"/>
    <p:sldId id="555" r:id="rId77"/>
    <p:sldId id="560" r:id="rId78"/>
    <p:sldId id="556" r:id="rId79"/>
    <p:sldId id="557" r:id="rId80"/>
    <p:sldId id="558" r:id="rId81"/>
    <p:sldId id="559" r:id="rId82"/>
    <p:sldId id="561" r:id="rId83"/>
    <p:sldId id="562" r:id="rId84"/>
    <p:sldId id="563" r:id="rId85"/>
    <p:sldId id="676" r:id="rId86"/>
    <p:sldId id="947" r:id="rId87"/>
    <p:sldId id="949" r:id="rId88"/>
    <p:sldId id="970" r:id="rId89"/>
    <p:sldId id="677" r:id="rId90"/>
    <p:sldId id="950" r:id="rId91"/>
    <p:sldId id="1028" r:id="rId92"/>
    <p:sldId id="1029" r:id="rId93"/>
    <p:sldId id="963" r:id="rId94"/>
    <p:sldId id="1030" r:id="rId95"/>
    <p:sldId id="1037" r:id="rId96"/>
    <p:sldId id="1024" r:id="rId97"/>
    <p:sldId id="1036" r:id="rId98"/>
    <p:sldId id="1026" r:id="rId99"/>
    <p:sldId id="1027" r:id="rId100"/>
    <p:sldId id="1031" r:id="rId101"/>
    <p:sldId id="978" r:id="rId102"/>
    <p:sldId id="979" r:id="rId103"/>
    <p:sldId id="683" r:id="rId104"/>
    <p:sldId id="684" r:id="rId105"/>
    <p:sldId id="685" r:id="rId106"/>
    <p:sldId id="686" r:id="rId107"/>
    <p:sldId id="687" r:id="rId108"/>
    <p:sldId id="991" r:id="rId109"/>
    <p:sldId id="689" r:id="rId110"/>
    <p:sldId id="993" r:id="rId111"/>
    <p:sldId id="992" r:id="rId112"/>
    <p:sldId id="692" r:id="rId113"/>
    <p:sldId id="693" r:id="rId114"/>
    <p:sldId id="694" r:id="rId115"/>
    <p:sldId id="695" r:id="rId116"/>
    <p:sldId id="696" r:id="rId117"/>
    <p:sldId id="697" r:id="rId118"/>
    <p:sldId id="1009" r:id="rId119"/>
    <p:sldId id="699" r:id="rId120"/>
    <p:sldId id="700" r:id="rId121"/>
    <p:sldId id="868" r:id="rId122"/>
    <p:sldId id="701" r:id="rId123"/>
    <p:sldId id="702" r:id="rId124"/>
    <p:sldId id="995" r:id="rId125"/>
    <p:sldId id="1011" r:id="rId126"/>
    <p:sldId id="704" r:id="rId127"/>
    <p:sldId id="996" r:id="rId128"/>
    <p:sldId id="1013" r:id="rId129"/>
    <p:sldId id="998" r:id="rId130"/>
    <p:sldId id="707" r:id="rId131"/>
    <p:sldId id="999" r:id="rId132"/>
    <p:sldId id="709" r:id="rId133"/>
    <p:sldId id="710" r:id="rId134"/>
    <p:sldId id="711" r:id="rId135"/>
    <p:sldId id="1000" r:id="rId136"/>
    <p:sldId id="717" r:id="rId137"/>
    <p:sldId id="718" r:id="rId138"/>
    <p:sldId id="1018" r:id="rId139"/>
    <p:sldId id="1016" r:id="rId140"/>
    <p:sldId id="1017" r:id="rId141"/>
    <p:sldId id="721" r:id="rId142"/>
    <p:sldId id="933" r:id="rId143"/>
    <p:sldId id="932" r:id="rId144"/>
    <p:sldId id="931" r:id="rId145"/>
    <p:sldId id="935" r:id="rId146"/>
    <p:sldId id="934" r:id="rId147"/>
    <p:sldId id="936" r:id="rId148"/>
    <p:sldId id="776" r:id="rId149"/>
    <p:sldId id="937" r:id="rId150"/>
    <p:sldId id="938" r:id="rId151"/>
    <p:sldId id="722" r:id="rId152"/>
    <p:sldId id="723" r:id="rId153"/>
    <p:sldId id="939" r:id="rId154"/>
    <p:sldId id="728" r:id="rId155"/>
    <p:sldId id="730" r:id="rId156"/>
    <p:sldId id="940" r:id="rId157"/>
    <p:sldId id="755" r:id="rId158"/>
    <p:sldId id="731" r:id="rId159"/>
    <p:sldId id="733" r:id="rId160"/>
    <p:sldId id="941" r:id="rId161"/>
    <p:sldId id="734" r:id="rId162"/>
    <p:sldId id="735" r:id="rId163"/>
    <p:sldId id="859" r:id="rId164"/>
    <p:sldId id="942" r:id="rId165"/>
    <p:sldId id="737" r:id="rId166"/>
    <p:sldId id="739" r:id="rId167"/>
    <p:sldId id="943" r:id="rId168"/>
    <p:sldId id="741" r:id="rId169"/>
    <p:sldId id="757" r:id="rId170"/>
    <p:sldId id="944" r:id="rId171"/>
    <p:sldId id="777" r:id="rId172"/>
    <p:sldId id="743" r:id="rId173"/>
    <p:sldId id="945" r:id="rId174"/>
    <p:sldId id="745" r:id="rId175"/>
    <p:sldId id="758" r:id="rId176"/>
    <p:sldId id="746" r:id="rId177"/>
    <p:sldId id="783" r:id="rId178"/>
    <p:sldId id="1019" r:id="rId179"/>
    <p:sldId id="1001" r:id="rId180"/>
    <p:sldId id="715" r:id="rId181"/>
    <p:sldId id="981" r:id="rId182"/>
    <p:sldId id="909" r:id="rId183"/>
    <p:sldId id="1002" r:id="rId184"/>
    <p:sldId id="1038" r:id="rId185"/>
    <p:sldId id="1003" r:id="rId186"/>
    <p:sldId id="610" r:id="rId187"/>
    <p:sldId id="611" r:id="rId188"/>
  </p:sldIdLst>
  <p:sldSz cx="10691813" cy="7559675"/>
  <p:notesSz cx="6735763" cy="9866313"/>
  <p:custDataLst>
    <p:tags r:id="rId19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7D31"/>
    <a:srgbClr val="FF0000"/>
    <a:srgbClr val="83A4D1"/>
    <a:srgbClr val="B3DEFF"/>
    <a:srgbClr val="EF8B47"/>
    <a:srgbClr val="D3D3D3"/>
    <a:srgbClr val="EAB200"/>
    <a:srgbClr val="E5E5E5"/>
    <a:srgbClr val="E9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A29A4-1EEA-49D7-A2BA-2E95CEFCB2E3}" v="4684" dt="2025-06-26T01:21:01.711"/>
    <p1510:client id="{CC2165BF-AD17-4057-A8AE-B0C196F6FB82}" v="11" dt="2025-06-25T11:43:48.4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viewProps" Target="view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theme" Target="theme/theme1.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microsoft.com/office/2015/10/relationships/revisionInfo" Target="revisionInfo.xml"/><Relationship Id="rId190" Type="http://schemas.openxmlformats.org/officeDocument/2006/relationships/tags" Target="tags/tag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microsoft.com/office/2018/10/relationships/authors" Target="authors.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認定</c:v>
                </c:pt>
              </c:strCache>
            </c:strRef>
          </c:tx>
          <c:spPr>
            <a:solidFill>
              <a:srgbClr val="E9B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Sheet1!$B$2:$B$12</c:f>
              <c:numCache>
                <c:formatCode>#,##0_);[Red]\(#,##0\)</c:formatCode>
                <c:ptCount val="11"/>
                <c:pt idx="0">
                  <c:v>17</c:v>
                </c:pt>
                <c:pt idx="1">
                  <c:v>12</c:v>
                </c:pt>
                <c:pt idx="2">
                  <c:v>40</c:v>
                </c:pt>
                <c:pt idx="3">
                  <c:v>97</c:v>
                </c:pt>
                <c:pt idx="4">
                  <c:v>191</c:v>
                </c:pt>
                <c:pt idx="5">
                  <c:v>348</c:v>
                </c:pt>
                <c:pt idx="6">
                  <c:v>642</c:v>
                </c:pt>
                <c:pt idx="7">
                  <c:v>1237</c:v>
                </c:pt>
                <c:pt idx="8">
                  <c:v>2256</c:v>
                </c:pt>
                <c:pt idx="9">
                  <c:v>4779</c:v>
                </c:pt>
                <c:pt idx="10">
                  <c:v>7469</c:v>
                </c:pt>
              </c:numCache>
            </c:numRef>
          </c:val>
          <c:extLst>
            <c:ext xmlns:c16="http://schemas.microsoft.com/office/drawing/2014/chart" uri="{C3380CC4-5D6E-409C-BE32-E72D297353CC}">
              <c16:uniqueId val="{00000000-31F8-4A11-AAA9-7F7A5060C9C8}"/>
            </c:ext>
          </c:extLst>
        </c:ser>
        <c:ser>
          <c:idx val="1"/>
          <c:order val="1"/>
          <c:tx>
            <c:strRef>
              <c:f>Sheet1!$C$1</c:f>
              <c:strCache>
                <c:ptCount val="1"/>
                <c:pt idx="0">
                  <c:v>コミット</c:v>
                </c:pt>
              </c:strCache>
            </c:strRef>
          </c:tx>
          <c:spPr>
            <a:solidFill>
              <a:srgbClr val="E5E5E5"/>
            </a:solidFill>
            <a:ln>
              <a:noFill/>
            </a:ln>
            <a:effectLst/>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F8-4A11-AAA9-7F7A5060C9C8}"/>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F8-4A11-AAA9-7F7A5060C9C8}"/>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F8-4A11-AAA9-7F7A5060C9C8}"/>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8-4A11-AAA9-7F7A5060C9C8}"/>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Sheet1!$C$2:$C$12</c:f>
              <c:numCache>
                <c:formatCode>#,##0_);[Red]\(#,##0\)</c:formatCode>
                <c:ptCount val="11"/>
                <c:pt idx="0">
                  <c:v>0</c:v>
                </c:pt>
                <c:pt idx="1">
                  <c:v>89</c:v>
                </c:pt>
                <c:pt idx="2">
                  <c:v>166</c:v>
                </c:pt>
                <c:pt idx="3">
                  <c:v>272</c:v>
                </c:pt>
                <c:pt idx="4">
                  <c:v>350</c:v>
                </c:pt>
                <c:pt idx="5">
                  <c:v>493</c:v>
                </c:pt>
                <c:pt idx="6">
                  <c:v>668</c:v>
                </c:pt>
                <c:pt idx="7">
                  <c:v>1434</c:v>
                </c:pt>
                <c:pt idx="8">
                  <c:v>2554</c:v>
                </c:pt>
                <c:pt idx="9">
                  <c:v>2926</c:v>
                </c:pt>
                <c:pt idx="10">
                  <c:v>2827</c:v>
                </c:pt>
              </c:numCache>
            </c:numRef>
          </c:val>
          <c:extLst>
            <c:ext xmlns:c16="http://schemas.microsoft.com/office/drawing/2014/chart" uri="{C3380CC4-5D6E-409C-BE32-E72D297353CC}">
              <c16:uniqueId val="{00000001-31F8-4A11-AAA9-7F7A5060C9C8}"/>
            </c:ext>
          </c:extLst>
        </c:ser>
        <c:dLbls>
          <c:showLegendKey val="0"/>
          <c:showVal val="0"/>
          <c:showCatName val="0"/>
          <c:showSerName val="0"/>
          <c:showPercent val="0"/>
          <c:showBubbleSize val="0"/>
        </c:dLbls>
        <c:gapWidth val="150"/>
        <c:overlap val="100"/>
        <c:axId val="328621855"/>
        <c:axId val="328639135"/>
      </c:barChart>
      <c:catAx>
        <c:axId val="32862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328639135"/>
        <c:crosses val="autoZero"/>
        <c:auto val="1"/>
        <c:lblAlgn val="ctr"/>
        <c:lblOffset val="100"/>
        <c:noMultiLvlLbl val="0"/>
      </c:catAx>
      <c:valAx>
        <c:axId val="3286391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328621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認定</c:v>
                </c:pt>
              </c:strCache>
            </c:strRef>
          </c:tx>
          <c:spPr>
            <a:solidFill>
              <a:srgbClr val="EF8B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Sheet1!$B$2:$B$12</c:f>
              <c:numCache>
                <c:formatCode>#,##0_);[Red]\(#,##0\)</c:formatCode>
                <c:ptCount val="11"/>
                <c:pt idx="0">
                  <c:v>0</c:v>
                </c:pt>
                <c:pt idx="1">
                  <c:v>1</c:v>
                </c:pt>
                <c:pt idx="2">
                  <c:v>5</c:v>
                </c:pt>
                <c:pt idx="3">
                  <c:v>15</c:v>
                </c:pt>
                <c:pt idx="4">
                  <c:v>39</c:v>
                </c:pt>
                <c:pt idx="5">
                  <c:v>62</c:v>
                </c:pt>
                <c:pt idx="6">
                  <c:v>95</c:v>
                </c:pt>
                <c:pt idx="7">
                  <c:v>164</c:v>
                </c:pt>
                <c:pt idx="8">
                  <c:v>425</c:v>
                </c:pt>
                <c:pt idx="9">
                  <c:v>904</c:v>
                </c:pt>
                <c:pt idx="10">
                  <c:v>1479</c:v>
                </c:pt>
              </c:numCache>
            </c:numRef>
          </c:val>
          <c:extLst>
            <c:ext xmlns:c16="http://schemas.microsoft.com/office/drawing/2014/chart" uri="{C3380CC4-5D6E-409C-BE32-E72D297353CC}">
              <c16:uniqueId val="{00000000-58DE-4A7B-BE7F-0B849DFAA578}"/>
            </c:ext>
          </c:extLst>
        </c:ser>
        <c:ser>
          <c:idx val="1"/>
          <c:order val="1"/>
          <c:tx>
            <c:strRef>
              <c:f>Sheet1!$C$1</c:f>
              <c:strCache>
                <c:ptCount val="1"/>
                <c:pt idx="0">
                  <c:v>コミット</c:v>
                </c:pt>
              </c:strCache>
            </c:strRef>
          </c:tx>
          <c:spPr>
            <a:solidFill>
              <a:srgbClr val="B3DEFF"/>
            </a:solidFill>
            <a:ln>
              <a:noFill/>
            </a:ln>
            <a:effectLst/>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5-4CA0-B5C9-9F9E67EE24E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5-4CA0-B5C9-9F9E67EE24E1}"/>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5-4CA0-B5C9-9F9E67EE24E1}"/>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Sheet1!$C$2:$C$12</c:f>
              <c:numCache>
                <c:formatCode>#,##0_);[Red]\(#,##0\)</c:formatCode>
                <c:ptCount val="11"/>
                <c:pt idx="0">
                  <c:v>3</c:v>
                </c:pt>
                <c:pt idx="1">
                  <c:v>6</c:v>
                </c:pt>
                <c:pt idx="2">
                  <c:v>14</c:v>
                </c:pt>
                <c:pt idx="3">
                  <c:v>40</c:v>
                </c:pt>
                <c:pt idx="4">
                  <c:v>34</c:v>
                </c:pt>
                <c:pt idx="5">
                  <c:v>26</c:v>
                </c:pt>
                <c:pt idx="6">
                  <c:v>29</c:v>
                </c:pt>
                <c:pt idx="7">
                  <c:v>38</c:v>
                </c:pt>
                <c:pt idx="8">
                  <c:v>67</c:v>
                </c:pt>
                <c:pt idx="9">
                  <c:v>84</c:v>
                </c:pt>
                <c:pt idx="10">
                  <c:v>84</c:v>
                </c:pt>
              </c:numCache>
            </c:numRef>
          </c:val>
          <c:extLst>
            <c:ext xmlns:c16="http://schemas.microsoft.com/office/drawing/2014/chart" uri="{C3380CC4-5D6E-409C-BE32-E72D297353CC}">
              <c16:uniqueId val="{00000001-58DE-4A7B-BE7F-0B849DFAA578}"/>
            </c:ext>
          </c:extLst>
        </c:ser>
        <c:dLbls>
          <c:dLblPos val="ctr"/>
          <c:showLegendKey val="0"/>
          <c:showVal val="1"/>
          <c:showCatName val="0"/>
          <c:showSerName val="0"/>
          <c:showPercent val="0"/>
          <c:showBubbleSize val="0"/>
        </c:dLbls>
        <c:gapWidth val="150"/>
        <c:overlap val="100"/>
        <c:axId val="934078815"/>
        <c:axId val="934075455"/>
      </c:barChart>
      <c:catAx>
        <c:axId val="93407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934075455"/>
        <c:crosses val="autoZero"/>
        <c:auto val="1"/>
        <c:lblAlgn val="ctr"/>
        <c:lblOffset val="100"/>
        <c:noMultiLvlLbl val="0"/>
      </c:catAx>
      <c:valAx>
        <c:axId val="93407545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93407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2025/6/26</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0</a:t>
            </a:fld>
            <a:endParaRPr kumimoji="1" lang="ja-JP" altLang="en-US"/>
          </a:p>
        </p:txBody>
      </p:sp>
    </p:spTree>
    <p:extLst>
      <p:ext uri="{BB962C8B-B14F-4D97-AF65-F5344CB8AC3E}">
        <p14:creationId xmlns:p14="http://schemas.microsoft.com/office/powerpoint/2010/main" val="212190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308D-E58E-A441-5877-6641C8C2D5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503346-31BF-97F9-EC90-7968A2F3A8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D19454-9843-28A1-2590-7ECAC582C92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A5DFCC-AC61-9434-64B7-C228A34DCC0D}"/>
              </a:ext>
            </a:extLst>
          </p:cNvPr>
          <p:cNvSpPr>
            <a:spLocks noGrp="1"/>
          </p:cNvSpPr>
          <p:nvPr>
            <p:ph type="sldNum" sz="quarter" idx="5"/>
          </p:nvPr>
        </p:nvSpPr>
        <p:spPr/>
        <p:txBody>
          <a:bodyPr/>
          <a:lstStyle/>
          <a:p>
            <a:fld id="{DA41E4CD-DD2C-499E-9070-694C4B983D1A}" type="slidenum">
              <a:rPr kumimoji="1" lang="ja-JP" altLang="en-US" smtClean="0"/>
              <a:t>87</a:t>
            </a:fld>
            <a:endParaRPr kumimoji="1" lang="ja-JP" altLang="en-US"/>
          </a:p>
        </p:txBody>
      </p:sp>
    </p:spTree>
    <p:extLst>
      <p:ext uri="{BB962C8B-B14F-4D97-AF65-F5344CB8AC3E}">
        <p14:creationId xmlns:p14="http://schemas.microsoft.com/office/powerpoint/2010/main" val="239514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3C63-5976-59BB-0EB5-2FEEA7A114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D3026A-8D23-0EC5-B6FE-495AC2B0EB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A5D5EF-3DDE-9B8A-715F-B6CA97F1D43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B848F6-6371-8923-8E9C-2ACF2E385BE3}"/>
              </a:ext>
            </a:extLst>
          </p:cNvPr>
          <p:cNvSpPr>
            <a:spLocks noGrp="1"/>
          </p:cNvSpPr>
          <p:nvPr>
            <p:ph type="sldNum" sz="quarter" idx="5"/>
          </p:nvPr>
        </p:nvSpPr>
        <p:spPr/>
        <p:txBody>
          <a:bodyPr/>
          <a:lstStyle/>
          <a:p>
            <a:fld id="{DA41E4CD-DD2C-499E-9070-694C4B983D1A}" type="slidenum">
              <a:rPr kumimoji="1" lang="ja-JP" altLang="en-US" smtClean="0"/>
              <a:t>93</a:t>
            </a:fld>
            <a:endParaRPr kumimoji="1" lang="ja-JP" altLang="en-US"/>
          </a:p>
        </p:txBody>
      </p:sp>
    </p:spTree>
    <p:extLst>
      <p:ext uri="{BB962C8B-B14F-4D97-AF65-F5344CB8AC3E}">
        <p14:creationId xmlns:p14="http://schemas.microsoft.com/office/powerpoint/2010/main" val="383335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4851-93E0-D19D-4355-DBF1964E1B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AFD975-83A9-E890-383F-7AA08D60E1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E486BD-F2E3-E697-E931-891C12B16C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C02A7-E5B6-492F-6D68-99AE978916DA}"/>
              </a:ext>
            </a:extLst>
          </p:cNvPr>
          <p:cNvSpPr>
            <a:spLocks noGrp="1"/>
          </p:cNvSpPr>
          <p:nvPr>
            <p:ph type="sldNum" sz="quarter" idx="5"/>
          </p:nvPr>
        </p:nvSpPr>
        <p:spPr/>
        <p:txBody>
          <a:bodyPr/>
          <a:lstStyle/>
          <a:p>
            <a:fld id="{DA41E4CD-DD2C-499E-9070-694C4B983D1A}" type="slidenum">
              <a:rPr kumimoji="1" lang="ja-JP" altLang="en-US" smtClean="0"/>
              <a:t>94</a:t>
            </a:fld>
            <a:endParaRPr kumimoji="1" lang="ja-JP" altLang="en-US"/>
          </a:p>
        </p:txBody>
      </p:sp>
    </p:spTree>
    <p:extLst>
      <p:ext uri="{BB962C8B-B14F-4D97-AF65-F5344CB8AC3E}">
        <p14:creationId xmlns:p14="http://schemas.microsoft.com/office/powerpoint/2010/main" val="79848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B46D-19D5-5000-50C6-463E7E0E21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85B662-9CDF-AC0A-E249-70A78B8C35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DE0F6E-DA38-AEAB-6F93-475529F0A6F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2DA66E-9549-2BD9-1CCD-F34553A68B4A}"/>
              </a:ext>
            </a:extLst>
          </p:cNvPr>
          <p:cNvSpPr>
            <a:spLocks noGrp="1"/>
          </p:cNvSpPr>
          <p:nvPr>
            <p:ph type="sldNum" sz="quarter" idx="5"/>
          </p:nvPr>
        </p:nvSpPr>
        <p:spPr/>
        <p:txBody>
          <a:bodyPr/>
          <a:lstStyle/>
          <a:p>
            <a:fld id="{DA41E4CD-DD2C-499E-9070-694C4B983D1A}" type="slidenum">
              <a:rPr kumimoji="1" lang="ja-JP" altLang="en-US" smtClean="0"/>
              <a:t>95</a:t>
            </a:fld>
            <a:endParaRPr kumimoji="1" lang="ja-JP" altLang="en-US"/>
          </a:p>
        </p:txBody>
      </p:sp>
    </p:spTree>
    <p:extLst>
      <p:ext uri="{BB962C8B-B14F-4D97-AF65-F5344CB8AC3E}">
        <p14:creationId xmlns:p14="http://schemas.microsoft.com/office/powerpoint/2010/main" val="173214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96</a:t>
            </a:fld>
            <a:endParaRPr kumimoji="1" lang="ja-JP" altLang="en-US"/>
          </a:p>
        </p:txBody>
      </p:sp>
    </p:spTree>
    <p:extLst>
      <p:ext uri="{BB962C8B-B14F-4D97-AF65-F5344CB8AC3E}">
        <p14:creationId xmlns:p14="http://schemas.microsoft.com/office/powerpoint/2010/main" val="266012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97</a:t>
            </a:fld>
            <a:endParaRPr kumimoji="1" lang="ja-JP" altLang="en-US"/>
          </a:p>
        </p:txBody>
      </p:sp>
    </p:spTree>
    <p:extLst>
      <p:ext uri="{BB962C8B-B14F-4D97-AF65-F5344CB8AC3E}">
        <p14:creationId xmlns:p14="http://schemas.microsoft.com/office/powerpoint/2010/main" val="138991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98</a:t>
            </a:fld>
            <a:endParaRPr kumimoji="1" lang="ja-JP" altLang="en-US"/>
          </a:p>
        </p:txBody>
      </p:sp>
    </p:spTree>
    <p:extLst>
      <p:ext uri="{BB962C8B-B14F-4D97-AF65-F5344CB8AC3E}">
        <p14:creationId xmlns:p14="http://schemas.microsoft.com/office/powerpoint/2010/main" val="199466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99</a:t>
            </a:fld>
            <a:endParaRPr kumimoji="1" lang="ja-JP" altLang="en-US"/>
          </a:p>
        </p:txBody>
      </p:sp>
    </p:spTree>
    <p:extLst>
      <p:ext uri="{BB962C8B-B14F-4D97-AF65-F5344CB8AC3E}">
        <p14:creationId xmlns:p14="http://schemas.microsoft.com/office/powerpoint/2010/main" val="232185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100</a:t>
            </a:fld>
            <a:endParaRPr kumimoji="1" lang="ja-JP" altLang="en-US"/>
          </a:p>
        </p:txBody>
      </p:sp>
    </p:spTree>
    <p:extLst>
      <p:ext uri="{BB962C8B-B14F-4D97-AF65-F5344CB8AC3E}">
        <p14:creationId xmlns:p14="http://schemas.microsoft.com/office/powerpoint/2010/main" val="411472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101</a:t>
            </a:fld>
            <a:endParaRPr kumimoji="1" lang="ja-JP" altLang="en-US"/>
          </a:p>
        </p:txBody>
      </p:sp>
    </p:spTree>
    <p:extLst>
      <p:ext uri="{BB962C8B-B14F-4D97-AF65-F5344CB8AC3E}">
        <p14:creationId xmlns:p14="http://schemas.microsoft.com/office/powerpoint/2010/main" val="265672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D0A0A-F714-0781-B014-5EA31F67A7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A63EFA-2924-F75C-8165-3C55D5D5B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0BB1F1-C19D-9772-E856-B96C7E3238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8DE9D4-66A6-ED4C-575B-C539BE0D6264}"/>
              </a:ext>
            </a:extLst>
          </p:cNvPr>
          <p:cNvSpPr>
            <a:spLocks noGrp="1"/>
          </p:cNvSpPr>
          <p:nvPr>
            <p:ph type="sldNum" sz="quarter" idx="5"/>
          </p:nvPr>
        </p:nvSpPr>
        <p:spPr/>
        <p:txBody>
          <a:bodyPr/>
          <a:lstStyle/>
          <a:p>
            <a:fld id="{DA41E4CD-DD2C-499E-9070-694C4B983D1A}" type="slidenum">
              <a:rPr kumimoji="1" lang="ja-JP" altLang="en-US" smtClean="0"/>
              <a:t>42</a:t>
            </a:fld>
            <a:endParaRPr kumimoji="1" lang="ja-JP" altLang="en-US"/>
          </a:p>
        </p:txBody>
      </p:sp>
    </p:spTree>
    <p:extLst>
      <p:ext uri="{BB962C8B-B14F-4D97-AF65-F5344CB8AC3E}">
        <p14:creationId xmlns:p14="http://schemas.microsoft.com/office/powerpoint/2010/main" val="86182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102</a:t>
            </a:fld>
            <a:endParaRPr kumimoji="1" lang="ja-JP" altLang="en-US"/>
          </a:p>
        </p:txBody>
      </p:sp>
    </p:spTree>
    <p:extLst>
      <p:ext uri="{BB962C8B-B14F-4D97-AF65-F5344CB8AC3E}">
        <p14:creationId xmlns:p14="http://schemas.microsoft.com/office/powerpoint/2010/main" val="386333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103</a:t>
            </a:fld>
            <a:endParaRPr kumimoji="1" lang="ja-JP" altLang="en-US"/>
          </a:p>
        </p:txBody>
      </p:sp>
    </p:spTree>
    <p:extLst>
      <p:ext uri="{BB962C8B-B14F-4D97-AF65-F5344CB8AC3E}">
        <p14:creationId xmlns:p14="http://schemas.microsoft.com/office/powerpoint/2010/main" val="313404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105</a:t>
            </a:fld>
            <a:endParaRPr kumimoji="1" lang="ja-JP" altLang="en-US"/>
          </a:p>
        </p:txBody>
      </p:sp>
    </p:spTree>
    <p:extLst>
      <p:ext uri="{BB962C8B-B14F-4D97-AF65-F5344CB8AC3E}">
        <p14:creationId xmlns:p14="http://schemas.microsoft.com/office/powerpoint/2010/main" val="2765468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106</a:t>
            </a:fld>
            <a:endParaRPr kumimoji="1" lang="ja-JP" altLang="en-US"/>
          </a:p>
        </p:txBody>
      </p:sp>
    </p:spTree>
    <p:extLst>
      <p:ext uri="{BB962C8B-B14F-4D97-AF65-F5344CB8AC3E}">
        <p14:creationId xmlns:p14="http://schemas.microsoft.com/office/powerpoint/2010/main" val="2361097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108</a:t>
            </a:fld>
            <a:endParaRPr kumimoji="1" lang="ja-JP" altLang="en-US"/>
          </a:p>
        </p:txBody>
      </p:sp>
    </p:spTree>
    <p:extLst>
      <p:ext uri="{BB962C8B-B14F-4D97-AF65-F5344CB8AC3E}">
        <p14:creationId xmlns:p14="http://schemas.microsoft.com/office/powerpoint/2010/main" val="130250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110</a:t>
            </a:fld>
            <a:endParaRPr kumimoji="1" lang="ja-JP" altLang="en-US"/>
          </a:p>
        </p:txBody>
      </p:sp>
    </p:spTree>
    <p:extLst>
      <p:ext uri="{BB962C8B-B14F-4D97-AF65-F5344CB8AC3E}">
        <p14:creationId xmlns:p14="http://schemas.microsoft.com/office/powerpoint/2010/main" val="3077773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115</a:t>
            </a:fld>
            <a:endParaRPr kumimoji="1" lang="ja-JP" altLang="en-US"/>
          </a:p>
        </p:txBody>
      </p:sp>
    </p:spTree>
    <p:extLst>
      <p:ext uri="{BB962C8B-B14F-4D97-AF65-F5344CB8AC3E}">
        <p14:creationId xmlns:p14="http://schemas.microsoft.com/office/powerpoint/2010/main" val="1822491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118</a:t>
            </a:fld>
            <a:endParaRPr kumimoji="1" lang="ja-JP" altLang="en-US"/>
          </a:p>
        </p:txBody>
      </p:sp>
    </p:spTree>
    <p:extLst>
      <p:ext uri="{BB962C8B-B14F-4D97-AF65-F5344CB8AC3E}">
        <p14:creationId xmlns:p14="http://schemas.microsoft.com/office/powerpoint/2010/main" val="291386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32E5-5A33-A0B7-C6E9-3101BF4158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9EAD3B-E2A9-854A-0050-5F9A9342F1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54A3B7-C36B-3493-86B4-4D86EE66E43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2CB534-E8CD-C9B5-809A-848836FE9D36}"/>
              </a:ext>
            </a:extLst>
          </p:cNvPr>
          <p:cNvSpPr>
            <a:spLocks noGrp="1"/>
          </p:cNvSpPr>
          <p:nvPr>
            <p:ph type="sldNum" sz="quarter" idx="5"/>
          </p:nvPr>
        </p:nvSpPr>
        <p:spPr/>
        <p:txBody>
          <a:bodyPr/>
          <a:lstStyle/>
          <a:p>
            <a:fld id="{DA41E4CD-DD2C-499E-9070-694C4B983D1A}" type="slidenum">
              <a:rPr kumimoji="1" lang="ja-JP" altLang="en-US" smtClean="0"/>
              <a:t>123</a:t>
            </a:fld>
            <a:endParaRPr kumimoji="1" lang="ja-JP" altLang="en-US"/>
          </a:p>
        </p:txBody>
      </p:sp>
    </p:spTree>
    <p:extLst>
      <p:ext uri="{BB962C8B-B14F-4D97-AF65-F5344CB8AC3E}">
        <p14:creationId xmlns:p14="http://schemas.microsoft.com/office/powerpoint/2010/main" val="4032888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124</a:t>
            </a:fld>
            <a:endParaRPr kumimoji="1" lang="ja-JP" altLang="en-US"/>
          </a:p>
        </p:txBody>
      </p:sp>
    </p:spTree>
    <p:extLst>
      <p:ext uri="{BB962C8B-B14F-4D97-AF65-F5344CB8AC3E}">
        <p14:creationId xmlns:p14="http://schemas.microsoft.com/office/powerpoint/2010/main" val="4182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14FC-40E0-1281-2666-687305596B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D0D777-0408-4F77-6831-A46EF347E9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ACFE6F-53C6-57B2-53F0-7EA1D1441F8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1F7BA4-804A-FB56-4762-54CAFEEF3411}"/>
              </a:ext>
            </a:extLst>
          </p:cNvPr>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85347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128</a:t>
            </a:fld>
            <a:endParaRPr kumimoji="1" lang="ja-JP" altLang="en-US"/>
          </a:p>
        </p:txBody>
      </p:sp>
    </p:spTree>
    <p:extLst>
      <p:ext uri="{BB962C8B-B14F-4D97-AF65-F5344CB8AC3E}">
        <p14:creationId xmlns:p14="http://schemas.microsoft.com/office/powerpoint/2010/main" val="967600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174</a:t>
            </a:fld>
            <a:endParaRPr kumimoji="1" lang="ja-JP" altLang="en-US"/>
          </a:p>
        </p:txBody>
      </p:sp>
    </p:spTree>
    <p:extLst>
      <p:ext uri="{BB962C8B-B14F-4D97-AF65-F5344CB8AC3E}">
        <p14:creationId xmlns:p14="http://schemas.microsoft.com/office/powerpoint/2010/main" val="214080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176</a:t>
            </a:fld>
            <a:endParaRPr kumimoji="1" lang="ja-JP" altLang="en-US"/>
          </a:p>
        </p:txBody>
      </p:sp>
    </p:spTree>
    <p:extLst>
      <p:ext uri="{BB962C8B-B14F-4D97-AF65-F5344CB8AC3E}">
        <p14:creationId xmlns:p14="http://schemas.microsoft.com/office/powerpoint/2010/main" val="3315655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en-US" b="0" i="0">
              <a:solidFill>
                <a:srgbClr val="D6D6D6"/>
              </a:solidFill>
              <a:effectLst/>
              <a:latin typeface="Segoe Sans"/>
            </a:endParaRPr>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177</a:t>
            </a:fld>
            <a:endParaRPr kumimoji="1" lang="ja-JP" altLang="en-US"/>
          </a:p>
        </p:txBody>
      </p:sp>
    </p:spTree>
    <p:extLst>
      <p:ext uri="{BB962C8B-B14F-4D97-AF65-F5344CB8AC3E}">
        <p14:creationId xmlns:p14="http://schemas.microsoft.com/office/powerpoint/2010/main" val="4080056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178</a:t>
            </a:fld>
            <a:endParaRPr kumimoji="1" lang="ja-JP" altLang="en-US"/>
          </a:p>
        </p:txBody>
      </p:sp>
    </p:spTree>
    <p:extLst>
      <p:ext uri="{BB962C8B-B14F-4D97-AF65-F5344CB8AC3E}">
        <p14:creationId xmlns:p14="http://schemas.microsoft.com/office/powerpoint/2010/main" val="71771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CD28-85B8-E645-BE5B-5B5D24F5BD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44F8BB-13DA-88FA-54A8-DCA1C24AFD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2E8E78-CE23-A16D-414E-F2D839BACF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6541A7-104B-5CED-BB6C-A59AF31D4F22}"/>
              </a:ext>
            </a:extLst>
          </p:cNvPr>
          <p:cNvSpPr>
            <a:spLocks noGrp="1"/>
          </p:cNvSpPr>
          <p:nvPr>
            <p:ph type="sldNum" sz="quarter" idx="5"/>
          </p:nvPr>
        </p:nvSpPr>
        <p:spPr/>
        <p:txBody>
          <a:bodyPr/>
          <a:lstStyle/>
          <a:p>
            <a:fld id="{DA41E4CD-DD2C-499E-9070-694C4B983D1A}" type="slidenum">
              <a:rPr kumimoji="1" lang="ja-JP" altLang="en-US" smtClean="0"/>
              <a:t>179</a:t>
            </a:fld>
            <a:endParaRPr kumimoji="1" lang="ja-JP" altLang="en-US"/>
          </a:p>
        </p:txBody>
      </p:sp>
    </p:spTree>
    <p:extLst>
      <p:ext uri="{BB962C8B-B14F-4D97-AF65-F5344CB8AC3E}">
        <p14:creationId xmlns:p14="http://schemas.microsoft.com/office/powerpoint/2010/main" val="368547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361463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52</a:t>
            </a:fld>
            <a:endParaRPr kumimoji="1" lang="ja-JP" altLang="en-US"/>
          </a:p>
        </p:txBody>
      </p:sp>
    </p:spTree>
    <p:extLst>
      <p:ext uri="{BB962C8B-B14F-4D97-AF65-F5344CB8AC3E}">
        <p14:creationId xmlns:p14="http://schemas.microsoft.com/office/powerpoint/2010/main" val="394950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82</a:t>
            </a:fld>
            <a:endParaRPr kumimoji="1" lang="ja-JP" altLang="en-US"/>
          </a:p>
        </p:txBody>
      </p:sp>
    </p:spTree>
    <p:extLst>
      <p:ext uri="{BB962C8B-B14F-4D97-AF65-F5344CB8AC3E}">
        <p14:creationId xmlns:p14="http://schemas.microsoft.com/office/powerpoint/2010/main" val="309359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83</a:t>
            </a:fld>
            <a:endParaRPr kumimoji="1" lang="ja-JP" altLang="en-US"/>
          </a:p>
        </p:txBody>
      </p:sp>
    </p:spTree>
    <p:extLst>
      <p:ext uri="{BB962C8B-B14F-4D97-AF65-F5344CB8AC3E}">
        <p14:creationId xmlns:p14="http://schemas.microsoft.com/office/powerpoint/2010/main" val="383589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84</a:t>
            </a:fld>
            <a:endParaRPr kumimoji="1" lang="ja-JP" altLang="en-US"/>
          </a:p>
        </p:txBody>
      </p:sp>
    </p:spTree>
    <p:extLst>
      <p:ext uri="{BB962C8B-B14F-4D97-AF65-F5344CB8AC3E}">
        <p14:creationId xmlns:p14="http://schemas.microsoft.com/office/powerpoint/2010/main" val="33049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85</a:t>
            </a:fld>
            <a:endParaRPr kumimoji="1" lang="ja-JP" altLang="en-US"/>
          </a:p>
        </p:txBody>
      </p:sp>
    </p:spTree>
    <p:extLst>
      <p:ext uri="{BB962C8B-B14F-4D97-AF65-F5344CB8AC3E}">
        <p14:creationId xmlns:p14="http://schemas.microsoft.com/office/powerpoint/2010/main" val="3756253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gi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gi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1444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5299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4337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175483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1852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490270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53641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38868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211113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72862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52626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8162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2212796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39594499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25174" y="369055"/>
            <a:ext cx="10039360" cy="2084832"/>
          </a:xfrm>
        </p:spPr>
        <p:txBody>
          <a:bodyPr tIns="0" bIns="0">
            <a:spAutoFit/>
          </a:bodyPr>
          <a:lstStyle>
            <a:lvl1pPr>
              <a:defRPr sz="2280">
                <a:solidFill>
                  <a:schemeClr val="accent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25765" y="801603"/>
            <a:ext cx="10039360" cy="317467"/>
          </a:xfrm>
        </p:spPr>
        <p:txBody>
          <a:bodyPr>
            <a:noAutofit/>
          </a:bodyPr>
          <a:lstStyle>
            <a:lvl1pPr>
              <a:defRPr b="1">
                <a:solidFill>
                  <a:schemeClr val="accent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25765" y="1555587"/>
            <a:ext cx="10039360" cy="5317567"/>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0086781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346554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00729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image" Target="../media/image14.em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oleObject" Target="../embeddings/oleObject1.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ags" Target="../tags/tag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824E094-3AE3-3541-0340-597387E5AF6D}"/>
              </a:ext>
            </a:extLst>
          </p:cNvPr>
          <p:cNvGraphicFramePr>
            <a:graphicFrameLocks noChangeAspect="1"/>
          </p:cNvGraphicFramePr>
          <p:nvPr userDrawn="1">
            <p:custDataLst>
              <p:tags r:id="rId19"/>
            </p:custDataLst>
            <p:extLst>
              <p:ext uri="{D42A27DB-BD31-4B8C-83A1-F6EECF244321}">
                <p14:modId xmlns:p14="http://schemas.microsoft.com/office/powerpoint/2010/main" val="3804751681"/>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スライド" r:id="rId20" imgW="554" imgH="551" progId="TCLayout.ActiveDocument.1">
                  <p:embed/>
                </p:oleObj>
              </mc:Choice>
              <mc:Fallback>
                <p:oleObj name="think-cellスライド" r:id="rId20" imgW="554" imgH="551" progId="TCLayout.ActiveDocument.1">
                  <p:embed/>
                  <p:pic>
                    <p:nvPicPr>
                      <p:cNvPr id="3" name="think-cell data - do not delete" hidden="1">
                        <a:extLst>
                          <a:ext uri="{FF2B5EF4-FFF2-40B4-BE49-F238E27FC236}">
                            <a16:creationId xmlns:a16="http://schemas.microsoft.com/office/drawing/2014/main" id="{8824E094-3AE3-3541-0340-597387E5AF6D}"/>
                          </a:ext>
                        </a:extLst>
                      </p:cNvPr>
                      <p:cNvPicPr/>
                      <p:nvPr/>
                    </p:nvPicPr>
                    <p:blipFill>
                      <a:blip r:embed="rId21"/>
                      <a:stretch>
                        <a:fillRect/>
                      </a:stretch>
                    </p:blipFill>
                    <p:spPr>
                      <a:xfrm>
                        <a:off x="1392" y="1751"/>
                        <a:ext cx="1393" cy="175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72EB1D28-97C8-BB72-8C7A-7FCA119F5F07}"/>
              </a:ext>
            </a:extLst>
          </p:cNvPr>
          <p:cNvPicPr>
            <a:picLocks noChangeAspect="1"/>
          </p:cNvPicPr>
          <p:nvPr userDrawn="1"/>
        </p:nvPicPr>
        <p:blipFill>
          <a:blip r:embed="rId22"/>
          <a:srcRect/>
          <a:stretch/>
        </p:blipFill>
        <p:spPr>
          <a:xfrm>
            <a:off x="9419376" y="7083389"/>
            <a:ext cx="1011034" cy="322600"/>
          </a:xfrm>
          <a:prstGeom prst="rect">
            <a:avLst/>
          </a:prstGeom>
        </p:spPr>
      </p:pic>
      <p:sp>
        <p:nvSpPr>
          <p:cNvPr id="4" name="テキスト ボックス 3">
            <a:extLst>
              <a:ext uri="{FF2B5EF4-FFF2-40B4-BE49-F238E27FC236}">
                <a16:creationId xmlns:a16="http://schemas.microsoft.com/office/drawing/2014/main" id="{32A0D56C-E1F5-E3B7-AD07-B9E1E5DD0E1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Tree>
    <p:extLst>
      <p:ext uri="{BB962C8B-B14F-4D97-AF65-F5344CB8AC3E}">
        <p14:creationId xmlns:p14="http://schemas.microsoft.com/office/powerpoint/2010/main" val="7142355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dt="0"/>
  <p:txStyles>
    <p:titleStyle>
      <a:lvl1pPr algn="l" defTabSz="534580" rtl="0" eaLnBrk="1" fontAlgn="base" hangingPunct="1">
        <a:spcBef>
          <a:spcPct val="0"/>
        </a:spcBef>
        <a:spcAft>
          <a:spcPct val="0"/>
        </a:spcAft>
        <a:defRPr kumimoji="1" sz="8419" b="1" i="0" kern="1200" spc="175" baseline="0">
          <a:solidFill>
            <a:schemeClr val="accent2"/>
          </a:solidFill>
          <a:latin typeface="+mj-ea"/>
          <a:ea typeface="+mj-ea"/>
          <a:cs typeface="HGPGothicE" charset="-128"/>
        </a:defRPr>
      </a:lvl1pPr>
      <a:lvl2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2pPr>
      <a:lvl3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3pPr>
      <a:lvl4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4pPr>
      <a:lvl5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5pPr>
      <a:lvl6pPr marL="534580"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6pPr>
      <a:lvl7pPr marL="1069159"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7pPr>
      <a:lvl8pPr marL="1603738"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8pPr>
      <a:lvl9pPr marL="2138317"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9pPr>
    </p:titleStyle>
    <p:bodyStyle>
      <a:lvl1pPr marL="0" indent="0" algn="l" defTabSz="534580" rtl="0" eaLnBrk="1" fontAlgn="base" hangingPunct="1">
        <a:spcBef>
          <a:spcPct val="20000"/>
        </a:spcBef>
        <a:spcAft>
          <a:spcPct val="0"/>
        </a:spcAft>
        <a:buFont typeface="Arial" pitchFamily="34" charset="0"/>
        <a:buNone/>
        <a:defRPr kumimoji="1" sz="1579" kern="1200">
          <a:solidFill>
            <a:schemeClr val="tx1"/>
          </a:solidFill>
          <a:latin typeface="+mn-ea"/>
          <a:ea typeface="+mn-ea"/>
          <a:cs typeface="Arial"/>
        </a:defRPr>
      </a:lvl1pPr>
      <a:lvl2pPr marL="798157" indent="-26357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2pPr>
      <a:lvl3pPr marL="1275195" indent="-20603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3pPr>
      <a:lvl4pPr marL="1806061" indent="-202325"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4pPr>
      <a:lvl5pPr marL="2338784" indent="-200468"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5pPr>
      <a:lvl6pPr marL="294018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6pPr>
      <a:lvl7pPr marL="347476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7pPr>
      <a:lvl8pPr marL="4009344"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8pPr>
      <a:lvl9pPr marL="4543923"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9pPr>
    </p:bodyStyle>
    <p:otherStyle>
      <a:defPPr>
        <a:defRPr lang="en-US"/>
      </a:defPPr>
      <a:lvl1pPr marL="0" algn="l" defTabSz="534580" rtl="0" eaLnBrk="1" latinLnBrk="0" hangingPunct="1">
        <a:defRPr kumimoji="1" sz="2105" kern="1200">
          <a:solidFill>
            <a:schemeClr val="tx1"/>
          </a:solidFill>
          <a:latin typeface="+mn-lt"/>
          <a:ea typeface="+mn-ea"/>
          <a:cs typeface="+mn-cs"/>
        </a:defRPr>
      </a:lvl1pPr>
      <a:lvl2pPr marL="534580" algn="l" defTabSz="534580" rtl="0" eaLnBrk="1" latinLnBrk="0" hangingPunct="1">
        <a:defRPr kumimoji="1" sz="2105" kern="1200">
          <a:solidFill>
            <a:schemeClr val="tx1"/>
          </a:solidFill>
          <a:latin typeface="+mn-lt"/>
          <a:ea typeface="+mn-ea"/>
          <a:cs typeface="+mn-cs"/>
        </a:defRPr>
      </a:lvl2pPr>
      <a:lvl3pPr marL="1069159" algn="l" defTabSz="534580" rtl="0" eaLnBrk="1" latinLnBrk="0" hangingPunct="1">
        <a:defRPr kumimoji="1" sz="2105" kern="1200">
          <a:solidFill>
            <a:schemeClr val="tx1"/>
          </a:solidFill>
          <a:latin typeface="+mn-lt"/>
          <a:ea typeface="+mn-ea"/>
          <a:cs typeface="+mn-cs"/>
        </a:defRPr>
      </a:lvl3pPr>
      <a:lvl4pPr marL="1603738" algn="l" defTabSz="534580" rtl="0" eaLnBrk="1" latinLnBrk="0" hangingPunct="1">
        <a:defRPr kumimoji="1" sz="2105" kern="1200">
          <a:solidFill>
            <a:schemeClr val="tx1"/>
          </a:solidFill>
          <a:latin typeface="+mn-lt"/>
          <a:ea typeface="+mn-ea"/>
          <a:cs typeface="+mn-cs"/>
        </a:defRPr>
      </a:lvl4pPr>
      <a:lvl5pPr marL="2138317" algn="l" defTabSz="534580" rtl="0" eaLnBrk="1" latinLnBrk="0" hangingPunct="1">
        <a:defRPr kumimoji="1" sz="2105" kern="1200">
          <a:solidFill>
            <a:schemeClr val="tx1"/>
          </a:solidFill>
          <a:latin typeface="+mn-lt"/>
          <a:ea typeface="+mn-ea"/>
          <a:cs typeface="+mn-cs"/>
        </a:defRPr>
      </a:lvl5pPr>
      <a:lvl6pPr marL="2672896" algn="l" defTabSz="534580" rtl="0" eaLnBrk="1" latinLnBrk="0" hangingPunct="1">
        <a:defRPr kumimoji="1" sz="2105" kern="1200">
          <a:solidFill>
            <a:schemeClr val="tx1"/>
          </a:solidFill>
          <a:latin typeface="+mn-lt"/>
          <a:ea typeface="+mn-ea"/>
          <a:cs typeface="+mn-cs"/>
        </a:defRPr>
      </a:lvl6pPr>
      <a:lvl7pPr marL="3207476" algn="l" defTabSz="534580" rtl="0" eaLnBrk="1" latinLnBrk="0" hangingPunct="1">
        <a:defRPr kumimoji="1" sz="2105" kern="1200">
          <a:solidFill>
            <a:schemeClr val="tx1"/>
          </a:solidFill>
          <a:latin typeface="+mn-lt"/>
          <a:ea typeface="+mn-ea"/>
          <a:cs typeface="+mn-cs"/>
        </a:defRPr>
      </a:lvl7pPr>
      <a:lvl8pPr marL="3742054" algn="l" defTabSz="534580" rtl="0" eaLnBrk="1" latinLnBrk="0" hangingPunct="1">
        <a:defRPr kumimoji="1" sz="2105" kern="1200">
          <a:solidFill>
            <a:schemeClr val="tx1"/>
          </a:solidFill>
          <a:latin typeface="+mn-lt"/>
          <a:ea typeface="+mn-ea"/>
          <a:cs typeface="+mn-cs"/>
        </a:defRPr>
      </a:lvl8pPr>
      <a:lvl9pPr marL="4276633" algn="l" defTabSz="534580"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2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7.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hyperlink" Target="https://ghgprotocol.org/sites/default/files/standards/Corporate-Value-Chain-Accounting-Reporing-Standard_041613_2.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https://sciencebasedtargets.org/standards-and-guidance" TargetMode="External"/><Relationship Id="rId2" Type="http://schemas.openxmlformats.org/officeDocument/2006/relationships/hyperlink" Target="https://files.sciencebasedtargets.org/production/files/Net-Zero-Standard.pdf" TargetMode="Externa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8" Type="http://schemas.openxmlformats.org/officeDocument/2006/relationships/hyperlink" Target="https://view.officeapps.live.com/op/view.aspx?src=https%3A%2F%2Ffiles.sciencebasedtargets.org%2Fproduction%2Ffiles%2FSBTi-target-setting-tool.xlsx&amp;wdOrigin=BROWSELINK" TargetMode="External"/><Relationship Id="rId13" Type="http://schemas.openxmlformats.org/officeDocument/2006/relationships/hyperlink" Target="https://sciencebasedtargets.org/standards-and-guidance"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docs.sbtiservices.com/resources/SOPTargetValidation.pdf" TargetMode="External"/><Relationship Id="rId12" Type="http://schemas.openxmlformats.org/officeDocument/2006/relationships/hyperlink" Target="https://sciencebasedtargets.org/resources?tab=technical-development#resource"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files.sciencebasedtargets.org/production/files/Getting-Started-Guide.pdf?dm=1734357624&amp;_gl=1*3dj598*_gcl_au*NzQzNjgzMTQyLjE3NDgyMjMyNTAuMTczMTM3NTUxMS4xNzQ5MTIzNDA2LjE3NDkxMjM0MDU.*_ga*MTY2ODk1ODU3NC4xNzQ3ODkxNTgw*_ga_22VNHNTFT3*czE3NDk1NDk1MTYkbzMxJGcxJHQxNzQ5NTUwNjY5JGo2MCRsMCRoMTk2NDU0ODk2NQ.." TargetMode="External"/><Relationship Id="rId11" Type="http://schemas.openxmlformats.org/officeDocument/2006/relationships/hyperlink" Target="https://docs.sbtiservices.com/resources/TargetValidationServicesOfferings.pdf" TargetMode="External"/><Relationship Id="rId5" Type="http://schemas.openxmlformats.org/officeDocument/2006/relationships/hyperlink" Target="https://files.sciencebasedtargets.org/production/files/Net-Zero-Standard-Criteria.pdf?dm=1734357634" TargetMode="External"/><Relationship Id="rId10" Type="http://schemas.openxmlformats.org/officeDocument/2006/relationships/hyperlink" Target="https://docs.sbtiservices.com/resources/ValidationPortalsubmissionmanual.pdf"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view.officeapps.live.com/op/view.aspx?src=https%3A%2F%2Ffiles.sciencebasedtargets.org%2Fproduction%2Ffiles%2FNet-Zero-tool.xlsx%3Fdm%3D1744189515%26_gl%3D1*ambsda*_gcl_au*NzQzNjgzMTQyLjE3NDgyMjMyNTAuMTczMTM3NTUxMS4xNzQ5MTIzNDA2LjE3NDkxMjM0MDU.*_ga*MTY2ODk1ODU3NC4xNzQ3ODkxNTgw*_ga_22VNHNTFT3*czE3NDkyNzM1NjUkbzI0JGcxJHQxNzQ5Mjc0MTUyJGo2MCRsMCRoMTAwOTc0NjkxNA..&amp;wdOrigin=BROWSELINK" TargetMode="External"/><Relationship Id="rId14" Type="http://schemas.openxmlformats.org/officeDocument/2006/relationships/hyperlink" Target="https://sbtiservices.com/"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docs.sbtiservices.com/resources/FAQsforSMEs.pdf" TargetMode="External"/><Relationship Id="rId7" Type="http://schemas.openxmlformats.org/officeDocument/2006/relationships/hyperlink" Target="https://docs.sbtiservices.com/resources/TargetValidationApplicationChecklistforSMEs.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hyperlink" Target="https://docs.sbtiservices.com/resources/SMECriteriaAssessmentIndicators.pdf" TargetMode="External"/><Relationship Id="rId4" Type="http://schemas.openxmlformats.org/officeDocument/2006/relationships/image" Target="../media/image50.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3" Type="http://schemas.openxmlformats.org/officeDocument/2006/relationships/hyperlink" Target="https://sciencebasedtargets.org/" TargetMode="External"/><Relationship Id="rId2" Type="http://schemas.openxmlformats.org/officeDocument/2006/relationships/hyperlink" Target="https://www.env.go.jp/earth/ondanka/supply_chain/gvc/" TargetMode="External"/><Relationship Id="rId1" Type="http://schemas.openxmlformats.org/officeDocument/2006/relationships/slideLayout" Target="../slideLayouts/slideLayout4.xml"/><Relationship Id="rId4" Type="http://schemas.openxmlformats.org/officeDocument/2006/relationships/hyperlink" Target="https://sbtiservices.com/" TargetMode="Externa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aigcc.net/" TargetMode="External"/><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ciencebasedtargets.org/target-dashboard"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ciencebasedtargets.org/target-dashboar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btiservices.com/" TargetMode="Externa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docs.sbtiservices.com/resources/SBTiServicesRegistrationsManual.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s://docs.sbtiservices.com/resources/CommitmentCompliancePolicy.pdf"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8" Type="http://schemas.openxmlformats.org/officeDocument/2006/relationships/hyperlink" Target="https://docs.sbtiservices.com/resources/FAQsforSMEs.pdf"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docs.sbtiservices.com/resources/SMECriteriaAssessmentIndicators.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files.sciencebasedtargets.org/production/files/FINT-Criteria-V2-JAPANESE.pdf" TargetMode="External"/><Relationship Id="rId5" Type="http://schemas.openxmlformats.org/officeDocument/2006/relationships/hyperlink" Target="https://docs.sbtiservices.com/resources/CriteriaAssessmentIndicators.pdf" TargetMode="External"/><Relationship Id="rId10" Type="http://schemas.openxmlformats.org/officeDocument/2006/relationships/hyperlink" Target="https://smeclimatehub.org/how-it-works/"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docs.sbtiservices.com/resources/TargetValidationApplicationChecklistforSMEs.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ocs.sbtiservices.com/resources/CriteriaAssessmentIndicators.pdf"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8.png"/><Relationship Id="rId4" Type="http://schemas.openxmlformats.org/officeDocument/2006/relationships/image" Target="../media/image2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docs.sbtiservices.com/resources/ValidationPortalsubmissionmanual.pdf"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s://files.sciencebasedtargets.org/production/files/SBTi-communications-guide-for-organizations-taking-action.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fontScale="90000"/>
          </a:bodyPr>
          <a:lstStyle/>
          <a:p>
            <a:r>
              <a:rPr lang="en-US" altLang="ja-JP"/>
              <a:t>SBT</a:t>
            </a:r>
            <a:r>
              <a:rPr lang="ja-JP" altLang="en-US"/>
              <a:t>（</a:t>
            </a:r>
            <a:r>
              <a:rPr lang="en-US" altLang="ja-JP"/>
              <a:t>Science Based Targets</a:t>
            </a:r>
            <a:r>
              <a:rPr lang="ja-JP" altLang="en-US"/>
              <a:t>）について</a:t>
            </a:r>
            <a:endParaRPr kumimoji="1" lang="ja-JP" altLang="en-US" sz="200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の運営機関の詳細</a:t>
            </a: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498951691"/>
              </p:ext>
            </p:extLst>
          </p:nvPr>
        </p:nvGraphicFramePr>
        <p:xfrm>
          <a:off x="498239" y="1217580"/>
          <a:ext cx="9751385" cy="5845920"/>
        </p:xfrm>
        <a:graphic>
          <a:graphicData uri="http://schemas.openxmlformats.org/drawingml/2006/table">
            <a:tbl>
              <a:tblPr firstRow="1" bandRow="1"/>
              <a:tblGrid>
                <a:gridCol w="1836000">
                  <a:extLst>
                    <a:ext uri="{9D8B030D-6E8A-4147-A177-3AD203B41FA5}">
                      <a16:colId xmlns:a16="http://schemas.microsoft.com/office/drawing/2014/main" val="20000"/>
                    </a:ext>
                  </a:extLst>
                </a:gridCol>
                <a:gridCol w="7915385">
                  <a:extLst>
                    <a:ext uri="{9D8B030D-6E8A-4147-A177-3AD203B41FA5}">
                      <a16:colId xmlns:a16="http://schemas.microsoft.com/office/drawing/2014/main" val="20001"/>
                    </a:ext>
                  </a:extLst>
                </a:gridCol>
              </a:tblGrid>
              <a:tr h="45279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2000" err="1">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世界約</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23,000</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社の環境データを有する</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740</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超の機関投資家の</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国連グローバル</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分野で、本質的な価値観を容認し、支持し、実行に移すことを求めているイニシアティブ。</a:t>
                      </a:r>
                      <a:endPar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年に当時の国連事務総長が提唱し、現事務総長のアントニオ・グテーレスも支持。現在約</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の企業・団体が加盟（日本は</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597</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世界資源研究所（</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20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2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200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object 8">
            <a:extLst>
              <a:ext uri="{FF2B5EF4-FFF2-40B4-BE49-F238E27FC236}">
                <a16:creationId xmlns:a16="http://schemas.microsoft.com/office/drawing/2014/main" id="{F609D152-E330-5165-3E43-A7BE1AD1AF79}"/>
              </a:ext>
            </a:extLst>
          </p:cNvPr>
          <p:cNvSpPr>
            <a:spLocks noChangeAspect="1"/>
          </p:cNvSpPr>
          <p:nvPr/>
        </p:nvSpPr>
        <p:spPr>
          <a:xfrm>
            <a:off x="1055180" y="1823586"/>
            <a:ext cx="739263" cy="359069"/>
          </a:xfrm>
          <a:prstGeom prst="rect">
            <a:avLst/>
          </a:prstGeom>
          <a:blipFill>
            <a:blip r:embed="rId2"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5" name="Picture 4" descr="http://sustainable-event-alliance.org/wp-content/uploads/2010/06/Global_compact_logo-300x283.jpg">
            <a:extLst>
              <a:ext uri="{FF2B5EF4-FFF2-40B4-BE49-F238E27FC236}">
                <a16:creationId xmlns:a16="http://schemas.microsoft.com/office/drawing/2014/main" id="{373E5BDC-8E4E-DCF6-7977-10223FC222B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7783" y="3121939"/>
            <a:ext cx="474055" cy="44719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6" name="Picture 2" descr="https://upload.wikimedia.org/wikipedia/en/0/0b/World_Resources_Institute_logo.jpg">
            <a:extLst>
              <a:ext uri="{FF2B5EF4-FFF2-40B4-BE49-F238E27FC236}">
                <a16:creationId xmlns:a16="http://schemas.microsoft.com/office/drawing/2014/main" id="{4B5401E2-B08F-3CF7-4823-BF3F0CA653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4812" y="4758477"/>
            <a:ext cx="1039995" cy="36110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7" name="Picture 15">
            <a:extLst>
              <a:ext uri="{FF2B5EF4-FFF2-40B4-BE49-F238E27FC236}">
                <a16:creationId xmlns:a16="http://schemas.microsoft.com/office/drawing/2014/main" id="{CA6A0E6B-FD5D-0F98-B618-2235C3C221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4667" y="6021809"/>
            <a:ext cx="850705" cy="397613"/>
          </a:xfrm>
          <a:prstGeom prst="rect">
            <a:avLst/>
          </a:prstGeom>
          <a:ln w="38100">
            <a:noFill/>
          </a:ln>
        </p:spPr>
      </p:pic>
    </p:spTree>
    <p:extLst>
      <p:ext uri="{BB962C8B-B14F-4D97-AF65-F5344CB8AC3E}">
        <p14:creationId xmlns:p14="http://schemas.microsoft.com/office/powerpoint/2010/main" val="521821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lt"/>
              </a:rPr>
              <a:t>SBT</a:t>
            </a:r>
            <a:r>
              <a:rPr kumimoji="1" lang="ja-JP" altLang="en-US">
                <a:latin typeface="+mn-lt"/>
              </a:rPr>
              <a:t>の考え方</a:t>
            </a:r>
          </a:p>
        </p:txBody>
      </p:sp>
      <p:sp>
        <p:nvSpPr>
          <p:cNvPr id="3" name="コンテンツ プレースホルダー 2"/>
          <p:cNvSpPr>
            <a:spLocks noGrp="1"/>
          </p:cNvSpPr>
          <p:nvPr>
            <p:ph sz="quarter" idx="12"/>
          </p:nvPr>
        </p:nvSpPr>
        <p:spPr>
          <a:xfrm>
            <a:off x="161925" y="1110920"/>
            <a:ext cx="10367963" cy="2173823"/>
          </a:xfrm>
        </p:spPr>
        <p:txBody>
          <a:bodyPr/>
          <a:lstStyle/>
          <a:p>
            <a:pPr marL="273050" indent="-273050"/>
            <a:r>
              <a:rPr lang="en-US" altLang="ja-JP">
                <a:latin typeface="+mn-lt"/>
              </a:rPr>
              <a:t>SBT</a:t>
            </a:r>
            <a:r>
              <a:rPr lang="ja-JP" altLang="en-US">
                <a:latin typeface="+mn-lt"/>
              </a:rPr>
              <a:t>の削減目標設定は下記の経路が基本となる。</a:t>
            </a:r>
            <a:endParaRPr lang="en-US" altLang="ja-JP">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及び</a:t>
            </a:r>
            <a:r>
              <a:rPr lang="en-US" altLang="ja-JP" sz="1800">
                <a:latin typeface="+mn-lt"/>
              </a:rPr>
              <a:t>Scope3</a:t>
            </a:r>
            <a:r>
              <a:rPr lang="ja-JP" altLang="en-US" sz="1800">
                <a:latin typeface="+mn-lt"/>
              </a:rPr>
              <a:t>（該当する場合）について目標設定の必要がある。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の目標は、セクター共通の水準としては「</a:t>
            </a:r>
            <a:r>
              <a:rPr lang="ja-JP" altLang="en-US" sz="1800" b="1">
                <a:solidFill>
                  <a:srgbClr val="FF0000"/>
                </a:solidFill>
                <a:latin typeface="+mn-lt"/>
              </a:rPr>
              <a:t>総量同量</a:t>
            </a:r>
            <a:r>
              <a:rPr lang="ja-JP" altLang="en-US" sz="1800">
                <a:latin typeface="+mn-lt"/>
              </a:rPr>
              <a:t>」削減とする必要がある。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Scope3</a:t>
            </a:r>
            <a:r>
              <a:rPr lang="ja-JP" altLang="en-US" sz="1800">
                <a:latin typeface="+mn-lt"/>
              </a:rPr>
              <a:t>の目標は、以下のいずれかを満たす「</a:t>
            </a:r>
            <a:r>
              <a:rPr lang="ja-JP" altLang="en-US" sz="1800" b="1">
                <a:solidFill>
                  <a:srgbClr val="FF0000"/>
                </a:solidFill>
                <a:latin typeface="+mn-lt"/>
              </a:rPr>
              <a:t>野心的な</a:t>
            </a:r>
            <a:r>
              <a:rPr lang="ja-JP" altLang="en-US" sz="1800">
                <a:latin typeface="+mn-lt"/>
              </a:rPr>
              <a:t>」目標を設定する。</a:t>
            </a:r>
            <a:endParaRPr lang="en-US" altLang="ja-JP" sz="1800">
              <a:latin typeface="+mn-lt"/>
            </a:endParaRPr>
          </a:p>
          <a:p>
            <a:pPr marL="0" indent="0">
              <a:lnSpc>
                <a:spcPts val="1800"/>
              </a:lnSpc>
              <a:buNone/>
            </a:pPr>
            <a:r>
              <a:rPr lang="ja-JP" altLang="en-US" sz="1800">
                <a:latin typeface="+mn-lt"/>
              </a:rPr>
              <a:t>　　　　（総量削減か原単位削減、あるいはサプライヤー</a:t>
            </a:r>
            <a:r>
              <a:rPr lang="en-US" altLang="ja-JP" sz="1800">
                <a:latin typeface="+mn-lt"/>
              </a:rPr>
              <a:t>/</a:t>
            </a:r>
            <a:r>
              <a:rPr lang="ja-JP" altLang="en-US" sz="1800">
                <a:latin typeface="+mn-lt"/>
              </a:rPr>
              <a:t>顧客エンゲージメント目標）</a:t>
            </a:r>
            <a:endParaRPr lang="en-US" altLang="ja-JP" sz="1800">
              <a:latin typeface="+mn-lt"/>
            </a:endParaRPr>
          </a:p>
          <a:p>
            <a:pPr marL="622300" indent="-342900">
              <a:lnSpc>
                <a:spcPts val="1800"/>
              </a:lnSpc>
              <a:buFont typeface="Wingdings" panose="05000000000000000000" pitchFamily="2" charset="2"/>
              <a:buChar char="l"/>
            </a:pPr>
            <a:r>
              <a:rPr lang="ja-JP" altLang="en-US" sz="1800">
                <a:latin typeface="+mn-lt"/>
              </a:rPr>
              <a:t>事業セクターによっては、</a:t>
            </a:r>
            <a:r>
              <a:rPr lang="ja-JP" altLang="en-US" sz="1800" u="sng">
                <a:latin typeface="+mn-lt"/>
              </a:rPr>
              <a:t>セクターの特性を踏まえた算定手法</a:t>
            </a:r>
            <a:r>
              <a:rPr lang="ja-JP" altLang="en-US" sz="1800">
                <a:latin typeface="+mn-lt"/>
              </a:rPr>
              <a:t>も用意されている（</a:t>
            </a:r>
            <a:r>
              <a:rPr lang="en-US" altLang="ja-JP" sz="1800" b="1">
                <a:solidFill>
                  <a:srgbClr val="FF0000"/>
                </a:solidFill>
                <a:latin typeface="+mn-lt"/>
              </a:rPr>
              <a:t>SDA</a:t>
            </a:r>
            <a:r>
              <a:rPr lang="ja-JP" altLang="en-US" sz="1800">
                <a:latin typeface="+mn-lt"/>
              </a:rPr>
              <a:t>）。</a:t>
            </a:r>
          </a:p>
        </p:txBody>
      </p:sp>
      <p:cxnSp>
        <p:nvCxnSpPr>
          <p:cNvPr id="6" name="直線コネクタ 5"/>
          <p:cNvCxnSpPr>
            <a:cxnSpLocks noChangeAspect="1"/>
          </p:cNvCxnSpPr>
          <p:nvPr/>
        </p:nvCxnSpPr>
        <p:spPr bwMode="auto">
          <a:xfrm>
            <a:off x="2408634" y="4824790"/>
            <a:ext cx="3712613" cy="1818751"/>
          </a:xfrm>
          <a:prstGeom prst="line">
            <a:avLst/>
          </a:prstGeom>
          <a:noFill/>
          <a:ln w="28575" cap="flat" cmpd="sng" algn="ctr">
            <a:solidFill>
              <a:srgbClr val="FF0000"/>
            </a:solidFill>
            <a:prstDash val="dash"/>
            <a:headEnd type="none" w="med" len="med"/>
            <a:tailEnd type="none" w="med" len="med"/>
          </a:ln>
          <a:effectLst/>
        </p:spPr>
      </p:cxnSp>
      <p:cxnSp>
        <p:nvCxnSpPr>
          <p:cNvPr id="7" name="直線コネクタ 6"/>
          <p:cNvCxnSpPr>
            <a:cxnSpLocks noChangeAspect="1"/>
          </p:cNvCxnSpPr>
          <p:nvPr/>
        </p:nvCxnSpPr>
        <p:spPr bwMode="auto">
          <a:xfrm>
            <a:off x="2389258" y="4879182"/>
            <a:ext cx="3702370" cy="1188000"/>
          </a:xfrm>
          <a:prstGeom prst="line">
            <a:avLst/>
          </a:prstGeom>
          <a:noFill/>
          <a:ln w="28575" cap="flat" cmpd="sng" algn="ctr">
            <a:solidFill>
              <a:srgbClr val="00B050"/>
            </a:solidFill>
            <a:prstDash val="dash"/>
            <a:round/>
            <a:headEnd type="none" w="med" len="med"/>
            <a:tailEnd type="none" w="med" len="med"/>
          </a:ln>
          <a:effectLst/>
        </p:spPr>
      </p:cxnSp>
      <p:cxnSp>
        <p:nvCxnSpPr>
          <p:cNvPr id="8" name="直線矢印コネクタ 7"/>
          <p:cNvCxnSpPr/>
          <p:nvPr/>
        </p:nvCxnSpPr>
        <p:spPr bwMode="auto">
          <a:xfrm>
            <a:off x="2010111" y="6967282"/>
            <a:ext cx="4680000" cy="0"/>
          </a:xfrm>
          <a:prstGeom prst="straightConnector1">
            <a:avLst/>
          </a:prstGeom>
          <a:noFill/>
          <a:ln w="38100" cap="flat" cmpd="sng" algn="ctr">
            <a:solidFill>
              <a:sysClr val="windowText" lastClr="000000"/>
            </a:solidFill>
            <a:prstDash val="solid"/>
            <a:round/>
            <a:headEnd type="none" w="med" len="med"/>
            <a:tailEnd type="triangle"/>
          </a:ln>
          <a:effectLst/>
        </p:spPr>
      </p:cxnSp>
      <p:cxnSp>
        <p:nvCxnSpPr>
          <p:cNvPr id="9" name="直線矢印コネクタ 8"/>
          <p:cNvCxnSpPr/>
          <p:nvPr/>
        </p:nvCxnSpPr>
        <p:spPr bwMode="auto">
          <a:xfrm flipV="1">
            <a:off x="2010111" y="3906942"/>
            <a:ext cx="0" cy="3060000"/>
          </a:xfrm>
          <a:prstGeom prst="straightConnector1">
            <a:avLst/>
          </a:prstGeom>
          <a:noFill/>
          <a:ln w="38100" cap="flat" cmpd="sng" algn="ctr">
            <a:solidFill>
              <a:sysClr val="windowText" lastClr="000000"/>
            </a:solidFill>
            <a:prstDash val="solid"/>
            <a:round/>
            <a:headEnd type="none" w="med" len="med"/>
            <a:tailEnd type="triangle"/>
          </a:ln>
          <a:effectLst/>
        </p:spPr>
      </p:cxnSp>
      <p:sp>
        <p:nvSpPr>
          <p:cNvPr id="10" name="テキスト ボックス 9"/>
          <p:cNvSpPr txBox="1"/>
          <p:nvPr/>
        </p:nvSpPr>
        <p:spPr bwMode="auto">
          <a:xfrm>
            <a:off x="6170036" y="5846813"/>
            <a:ext cx="3459601"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2.5%</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Scope3</a:t>
            </a:r>
            <a:r>
              <a:rPr lang="ja-JP" altLang="en-US" sz="2100" u="sng">
                <a:solidFill>
                  <a:srgbClr val="FF0000"/>
                </a:solidFill>
                <a:cs typeface="Meiryo UI" panose="020B0604030504040204" pitchFamily="50" charset="-128"/>
              </a:rPr>
              <a:t>）</a:t>
            </a:r>
          </a:p>
        </p:txBody>
      </p:sp>
      <p:sp>
        <p:nvSpPr>
          <p:cNvPr id="11" name="テキスト ボックス 10"/>
          <p:cNvSpPr txBox="1"/>
          <p:nvPr/>
        </p:nvSpPr>
        <p:spPr bwMode="auto">
          <a:xfrm>
            <a:off x="2273258" y="6984444"/>
            <a:ext cx="877163" cy="369332"/>
          </a:xfrm>
          <a:prstGeom prst="rect">
            <a:avLst/>
          </a:prstGeom>
          <a:noFill/>
          <a:ln w="9525">
            <a:noFill/>
            <a:miter lim="800000"/>
            <a:headEnd/>
            <a:tailEnd/>
          </a:ln>
        </p:spPr>
        <p:txBody>
          <a:bodyPr wrap="none" rtlCol="0">
            <a:spAutoFit/>
          </a:bodyPr>
          <a:lstStyle/>
          <a:p>
            <a:pPr defTabSz="914400"/>
            <a:r>
              <a:rPr lang="ja-JP" altLang="en-US">
                <a:solidFill>
                  <a:prstClr val="black"/>
                </a:solidFill>
                <a:cs typeface="Meiryo UI" panose="020B0604030504040204" pitchFamily="50" charset="-128"/>
              </a:rPr>
              <a:t>申請時</a:t>
            </a:r>
            <a:endParaRPr lang="ja-JP" altLang="en-US" sz="1800">
              <a:solidFill>
                <a:prstClr val="black"/>
              </a:solidFill>
              <a:cs typeface="Meiryo UI" panose="020B0604030504040204" pitchFamily="50" charset="-128"/>
            </a:endParaRPr>
          </a:p>
        </p:txBody>
      </p:sp>
      <p:sp>
        <p:nvSpPr>
          <p:cNvPr id="12" name="テキスト ボックス 11"/>
          <p:cNvSpPr txBox="1"/>
          <p:nvPr/>
        </p:nvSpPr>
        <p:spPr bwMode="auto">
          <a:xfrm>
            <a:off x="3452458" y="6984444"/>
            <a:ext cx="1575969" cy="369332"/>
          </a:xfrm>
          <a:prstGeom prst="rect">
            <a:avLst/>
          </a:prstGeom>
          <a:noFill/>
          <a:ln w="9525">
            <a:noFill/>
            <a:miter lim="800000"/>
            <a:headEnd/>
            <a:tailEnd/>
          </a:ln>
        </p:spPr>
        <p:txBody>
          <a:bodyPr wrap="square" rtlCol="0">
            <a:spAutoFit/>
          </a:bodyPr>
          <a:lstStyle/>
          <a:p>
            <a:pPr algn="ctr" defTabSz="914400"/>
            <a:r>
              <a:rPr lang="ja-JP" altLang="en-US" sz="1800">
                <a:solidFill>
                  <a:prstClr val="black"/>
                </a:solidFill>
                <a:cs typeface="Meiryo UI" panose="020B0604030504040204" pitchFamily="50" charset="-128"/>
              </a:rPr>
              <a:t>目標年</a:t>
            </a:r>
          </a:p>
        </p:txBody>
      </p:sp>
      <p:sp>
        <p:nvSpPr>
          <p:cNvPr id="13" name="テキスト ボックス 12"/>
          <p:cNvSpPr txBox="1"/>
          <p:nvPr/>
        </p:nvSpPr>
        <p:spPr bwMode="auto">
          <a:xfrm>
            <a:off x="6170036" y="6388926"/>
            <a:ext cx="3720890"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4.2%</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Scope1,2</a:t>
            </a:r>
            <a:r>
              <a:rPr lang="ja-JP" altLang="en-US" sz="2100" u="sng">
                <a:solidFill>
                  <a:srgbClr val="FF0000"/>
                </a:solidFill>
                <a:cs typeface="Meiryo UI" panose="020B0604030504040204" pitchFamily="50" charset="-128"/>
              </a:rPr>
              <a:t>）</a:t>
            </a:r>
          </a:p>
        </p:txBody>
      </p:sp>
      <p:cxnSp>
        <p:nvCxnSpPr>
          <p:cNvPr id="14" name="直線矢印コネクタ 13"/>
          <p:cNvCxnSpPr/>
          <p:nvPr/>
        </p:nvCxnSpPr>
        <p:spPr bwMode="auto">
          <a:xfrm flipV="1">
            <a:off x="3580715" y="5013048"/>
            <a:ext cx="1217977" cy="0"/>
          </a:xfrm>
          <a:prstGeom prst="straightConnector1">
            <a:avLst/>
          </a:prstGeom>
          <a:noFill/>
          <a:ln w="28575" cap="flat" cmpd="sng" algn="ctr">
            <a:solidFill>
              <a:srgbClr val="0A50A0"/>
            </a:solidFill>
            <a:prstDash val="dash"/>
            <a:round/>
            <a:headEnd type="triangle"/>
            <a:tailEnd type="triangle"/>
          </a:ln>
          <a:effectLst/>
        </p:spPr>
      </p:cxnSp>
      <p:sp>
        <p:nvSpPr>
          <p:cNvPr id="15" name="角丸四角形 14"/>
          <p:cNvSpPr/>
          <p:nvPr/>
        </p:nvSpPr>
        <p:spPr bwMode="auto">
          <a:xfrm>
            <a:off x="3577993" y="5135602"/>
            <a:ext cx="1242728" cy="1827848"/>
          </a:xfrm>
          <a:prstGeom prst="roundRect">
            <a:avLst>
              <a:gd name="adj" fmla="val 19267"/>
            </a:avLst>
          </a:prstGeom>
          <a:noFill/>
          <a:ln w="28575">
            <a:solidFill>
              <a:srgbClr val="0A50A0"/>
            </a:solidFill>
            <a:round/>
            <a:headEnd/>
            <a:tailEnd/>
          </a:ln>
        </p:spPr>
        <p:txBody>
          <a:bodyPr wrap="square" lIns="0" tIns="0" rIns="0" bIns="0" rtlCol="0" anchor="ctr">
            <a:noAutofit/>
          </a:bodyPr>
          <a:lstStyle/>
          <a:p>
            <a:pPr marL="542925" indent="-542925" algn="just" defTabSz="914400">
              <a:lnSpc>
                <a:spcPct val="120000"/>
              </a:lnSpc>
              <a:spcBef>
                <a:spcPct val="0"/>
              </a:spcBef>
              <a:spcAft>
                <a:spcPct val="50000"/>
              </a:spcAft>
            </a:pPr>
            <a:endParaRPr lang="ja-JP" altLang="en-US" sz="2800" b="1">
              <a:solidFill>
                <a:prstClr val="black"/>
              </a:solidFill>
              <a:cs typeface="Meiryo UI" panose="020B0604030504040204" pitchFamily="50" charset="-128"/>
            </a:endParaRPr>
          </a:p>
        </p:txBody>
      </p:sp>
      <p:sp>
        <p:nvSpPr>
          <p:cNvPr id="16" name="テキスト ボックス 15"/>
          <p:cNvSpPr txBox="1"/>
          <p:nvPr/>
        </p:nvSpPr>
        <p:spPr bwMode="auto">
          <a:xfrm>
            <a:off x="3553567" y="5995270"/>
            <a:ext cx="1210589" cy="707886"/>
          </a:xfrm>
          <a:prstGeom prst="rect">
            <a:avLst/>
          </a:prstGeom>
          <a:noFill/>
          <a:ln w="9525">
            <a:noFill/>
            <a:miter lim="800000"/>
            <a:headEnd/>
            <a:tailEnd/>
          </a:ln>
        </p:spPr>
        <p:txBody>
          <a:bodyPr wrap="none" rtlCol="0">
            <a:spAutoFit/>
          </a:bodyPr>
          <a:lstStyle/>
          <a:p>
            <a:pPr algn="ctr" defTabSz="914400"/>
            <a:r>
              <a:rPr lang="ja-JP" altLang="en-US" sz="2000" b="1" u="sng">
                <a:solidFill>
                  <a:srgbClr val="0A50A0"/>
                </a:solidFill>
                <a:cs typeface="Meiryo UI" panose="020B0604030504040204" pitchFamily="50" charset="-128"/>
              </a:rPr>
              <a:t>④目標値</a:t>
            </a:r>
            <a:endParaRPr lang="en-US" altLang="ja-JP" sz="2000" b="1" u="sng">
              <a:solidFill>
                <a:srgbClr val="0A50A0"/>
              </a:solidFill>
              <a:cs typeface="Meiryo UI" panose="020B0604030504040204" pitchFamily="50" charset="-128"/>
            </a:endParaRPr>
          </a:p>
          <a:p>
            <a:pPr algn="ctr" defTabSz="914400"/>
            <a:r>
              <a:rPr lang="ja-JP" altLang="en-US" sz="2000" b="1" u="sng">
                <a:solidFill>
                  <a:srgbClr val="0A50A0"/>
                </a:solidFill>
                <a:cs typeface="Meiryo UI" panose="020B0604030504040204" pitchFamily="50" charset="-128"/>
              </a:rPr>
              <a:t>の決定</a:t>
            </a:r>
          </a:p>
        </p:txBody>
      </p:sp>
      <p:sp>
        <p:nvSpPr>
          <p:cNvPr id="17" name="テキスト ボックス 16"/>
          <p:cNvSpPr txBox="1"/>
          <p:nvPr/>
        </p:nvSpPr>
        <p:spPr bwMode="auto">
          <a:xfrm>
            <a:off x="2603856" y="3921769"/>
            <a:ext cx="3163271" cy="1015663"/>
          </a:xfrm>
          <a:prstGeom prst="rect">
            <a:avLst/>
          </a:prstGeom>
          <a:noFill/>
          <a:ln w="9525">
            <a:noFill/>
            <a:miter lim="800000"/>
            <a:headEnd/>
            <a:tailEnd/>
          </a:ln>
        </p:spPr>
        <p:txBody>
          <a:bodyPr wrap="square" rtlCol="0">
            <a:spAutoFit/>
          </a:bodyPr>
          <a:lstStyle/>
          <a:p>
            <a:pPr algn="ctr" defTabSz="914400"/>
            <a:r>
              <a:rPr lang="ja-JP" altLang="en-US" sz="2000">
                <a:solidFill>
                  <a:srgbClr val="0A50A0"/>
                </a:solidFill>
                <a:cs typeface="Meiryo UI" panose="020B0604030504040204" pitchFamily="50" charset="-128"/>
              </a:rPr>
              <a:t>③</a:t>
            </a:r>
            <a:r>
              <a:rPr lang="en-US" altLang="ja-JP" sz="2000">
                <a:solidFill>
                  <a:srgbClr val="0A50A0"/>
                </a:solidFill>
                <a:cs typeface="Meiryo UI" panose="020B0604030504040204" pitchFamily="50" charset="-128"/>
              </a:rPr>
              <a:t>SBT</a:t>
            </a:r>
            <a:r>
              <a:rPr lang="ja-JP" altLang="en-US" sz="2000">
                <a:solidFill>
                  <a:srgbClr val="0A50A0"/>
                </a:solidFill>
                <a:cs typeface="Meiryo UI" panose="020B0604030504040204" pitchFamily="50" charset="-128"/>
              </a:rPr>
              <a:t>目標年を</a:t>
            </a:r>
            <a:endParaRPr lang="en-US" altLang="ja-JP" sz="2000">
              <a:solidFill>
                <a:srgbClr val="0A50A0"/>
              </a:solidFill>
              <a:cs typeface="Meiryo UI" panose="020B0604030504040204" pitchFamily="50" charset="-128"/>
            </a:endParaRPr>
          </a:p>
          <a:p>
            <a:pPr algn="ctr" defTabSz="914400"/>
            <a:r>
              <a:rPr lang="ja-JP" altLang="en-US" sz="2000" u="sng">
                <a:solidFill>
                  <a:srgbClr val="0A50A0"/>
                </a:solidFill>
                <a:cs typeface="Meiryo UI" panose="020B0604030504040204" pitchFamily="50" charset="-128"/>
              </a:rPr>
              <a:t>申請時より</a:t>
            </a:r>
            <a:r>
              <a:rPr lang="en-US" altLang="ja-JP" sz="2000" u="sng">
                <a:solidFill>
                  <a:srgbClr val="0A50A0"/>
                </a:solidFill>
                <a:cs typeface="Meiryo UI" panose="020B0604030504040204" pitchFamily="50" charset="-128"/>
              </a:rPr>
              <a:t>5</a:t>
            </a:r>
            <a:r>
              <a:rPr lang="ja-JP" altLang="en-US" sz="2000" u="sng">
                <a:solidFill>
                  <a:srgbClr val="0A50A0"/>
                </a:solidFill>
                <a:cs typeface="Meiryo UI" panose="020B0604030504040204" pitchFamily="50" charset="-128"/>
              </a:rPr>
              <a:t>年～</a:t>
            </a:r>
            <a:r>
              <a:rPr lang="en-US" altLang="ja-JP" sz="2000" u="sng">
                <a:solidFill>
                  <a:srgbClr val="0A50A0"/>
                </a:solidFill>
                <a:cs typeface="Meiryo UI" panose="020B0604030504040204" pitchFamily="50" charset="-128"/>
              </a:rPr>
              <a:t>10</a:t>
            </a:r>
            <a:r>
              <a:rPr lang="ja-JP" altLang="en-US" sz="2000" u="sng">
                <a:solidFill>
                  <a:srgbClr val="0A50A0"/>
                </a:solidFill>
                <a:cs typeface="Meiryo UI" panose="020B0604030504040204" pitchFamily="50" charset="-128"/>
              </a:rPr>
              <a:t>年先</a:t>
            </a:r>
            <a:endParaRPr lang="en-US" altLang="ja-JP" sz="2000" u="sng">
              <a:solidFill>
                <a:srgbClr val="0A50A0"/>
              </a:solidFill>
              <a:cs typeface="Meiryo UI" panose="020B0604030504040204" pitchFamily="50" charset="-128"/>
            </a:endParaRPr>
          </a:p>
          <a:p>
            <a:pPr algn="ctr" defTabSz="914400"/>
            <a:r>
              <a:rPr lang="ja-JP" altLang="en-US" sz="2000">
                <a:solidFill>
                  <a:srgbClr val="0A50A0"/>
                </a:solidFill>
                <a:cs typeface="Meiryo UI" panose="020B0604030504040204" pitchFamily="50" charset="-128"/>
              </a:rPr>
              <a:t>の範囲から選択</a:t>
            </a:r>
          </a:p>
        </p:txBody>
      </p:sp>
      <p:sp>
        <p:nvSpPr>
          <p:cNvPr id="18" name="テキスト ボックス 17"/>
          <p:cNvSpPr txBox="1"/>
          <p:nvPr/>
        </p:nvSpPr>
        <p:spPr bwMode="auto">
          <a:xfrm>
            <a:off x="823639" y="4349487"/>
            <a:ext cx="1250663" cy="338554"/>
          </a:xfrm>
          <a:prstGeom prst="rect">
            <a:avLst/>
          </a:prstGeom>
          <a:noFill/>
          <a:ln w="9525">
            <a:noFill/>
            <a:miter lim="800000"/>
            <a:headEnd/>
            <a:tailEnd/>
          </a:ln>
        </p:spPr>
        <p:txBody>
          <a:bodyPr wrap="none" rtlCol="0">
            <a:spAutoFit/>
          </a:bodyPr>
          <a:lstStyle/>
          <a:p>
            <a:pPr defTabSz="914400"/>
            <a:r>
              <a:rPr lang="en-US" altLang="ja-JP" sz="1600">
                <a:solidFill>
                  <a:prstClr val="black"/>
                </a:solidFill>
                <a:cs typeface="Meiryo UI" panose="020B0604030504040204" pitchFamily="50" charset="-128"/>
              </a:rPr>
              <a:t>GHG</a:t>
            </a:r>
            <a:r>
              <a:rPr lang="ja-JP" altLang="en-US" sz="1600">
                <a:solidFill>
                  <a:prstClr val="black"/>
                </a:solidFill>
                <a:cs typeface="Meiryo UI" panose="020B0604030504040204" pitchFamily="50" charset="-128"/>
              </a:rPr>
              <a:t>排出量</a:t>
            </a:r>
          </a:p>
        </p:txBody>
      </p:sp>
      <p:sp>
        <p:nvSpPr>
          <p:cNvPr id="19" name="テキスト ボックス 18"/>
          <p:cNvSpPr txBox="1"/>
          <p:nvPr/>
        </p:nvSpPr>
        <p:spPr bwMode="auto">
          <a:xfrm>
            <a:off x="6684759" y="6968875"/>
            <a:ext cx="415498" cy="369332"/>
          </a:xfrm>
          <a:prstGeom prst="rect">
            <a:avLst/>
          </a:prstGeom>
          <a:noFill/>
          <a:ln w="9525">
            <a:noFill/>
            <a:miter lim="800000"/>
            <a:headEnd/>
            <a:tailEnd/>
          </a:ln>
        </p:spPr>
        <p:txBody>
          <a:bodyPr wrap="none" rtlCol="0">
            <a:spAutoFit/>
          </a:bodyPr>
          <a:lstStyle/>
          <a:p>
            <a:pPr defTabSz="914400"/>
            <a:r>
              <a:rPr lang="ja-JP" altLang="en-US" sz="1800">
                <a:solidFill>
                  <a:prstClr val="black"/>
                </a:solidFill>
                <a:cs typeface="Meiryo UI" panose="020B0604030504040204" pitchFamily="50" charset="-128"/>
              </a:rPr>
              <a:t>年</a:t>
            </a:r>
          </a:p>
        </p:txBody>
      </p:sp>
      <p:sp>
        <p:nvSpPr>
          <p:cNvPr id="21" name="テキスト ボックス 20"/>
          <p:cNvSpPr txBox="1"/>
          <p:nvPr/>
        </p:nvSpPr>
        <p:spPr bwMode="auto">
          <a:xfrm>
            <a:off x="994051" y="3495406"/>
            <a:ext cx="3916080" cy="400110"/>
          </a:xfrm>
          <a:prstGeom prst="rect">
            <a:avLst/>
          </a:prstGeom>
          <a:noFill/>
          <a:ln w="9525">
            <a:solidFill>
              <a:sysClr val="windowText" lastClr="000000"/>
            </a:solidFill>
            <a:miter lim="800000"/>
            <a:headEnd/>
            <a:tailEnd/>
          </a:ln>
        </p:spPr>
        <p:txBody>
          <a:bodyPr wrap="square" rtlCol="0">
            <a:spAutoFit/>
          </a:bodyPr>
          <a:lstStyle/>
          <a:p>
            <a:pPr defTabSz="914400">
              <a:defRPr/>
            </a:pPr>
            <a:r>
              <a:rPr kumimoji="0" lang="ja-JP" altLang="en-US" sz="2000" kern="0">
                <a:solidFill>
                  <a:prstClr val="black"/>
                </a:solidFill>
                <a:cs typeface="Meiryo UI" panose="020B0604030504040204" pitchFamily="50" charset="-128"/>
              </a:rPr>
              <a:t>（参考）</a:t>
            </a:r>
            <a:r>
              <a:rPr kumimoji="0" lang="en-US" altLang="ja-JP" sz="2000" kern="0">
                <a:solidFill>
                  <a:prstClr val="black"/>
                </a:solidFill>
                <a:cs typeface="Meiryo UI" panose="020B0604030504040204" pitchFamily="50" charset="-128"/>
              </a:rPr>
              <a:t>SBT</a:t>
            </a:r>
            <a:r>
              <a:rPr kumimoji="0" lang="ja-JP" altLang="en-US" sz="2000" kern="0">
                <a:solidFill>
                  <a:prstClr val="black"/>
                </a:solidFill>
                <a:cs typeface="Meiryo UI" panose="020B0604030504040204" pitchFamily="50" charset="-128"/>
              </a:rPr>
              <a:t>の基本的な削減経路</a:t>
            </a:r>
          </a:p>
        </p:txBody>
      </p:sp>
      <p:sp>
        <p:nvSpPr>
          <p:cNvPr id="22" name="楕円 62"/>
          <p:cNvSpPr/>
          <p:nvPr/>
        </p:nvSpPr>
        <p:spPr bwMode="auto">
          <a:xfrm>
            <a:off x="2605640" y="4879050"/>
            <a:ext cx="212400" cy="212400"/>
          </a:xfrm>
          <a:prstGeom prst="ellipse">
            <a:avLst/>
          </a:prstGeom>
          <a:solidFill>
            <a:sysClr val="window" lastClr="FFFFFF"/>
          </a:solidFill>
          <a:ln w="28575" cap="flat" cmpd="sng" algn="ctr">
            <a:solidFill>
              <a:srgbClr val="FF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sp>
        <p:nvSpPr>
          <p:cNvPr id="23" name="楕円 64"/>
          <p:cNvSpPr/>
          <p:nvPr/>
        </p:nvSpPr>
        <p:spPr bwMode="auto">
          <a:xfrm>
            <a:off x="4287455" y="5380826"/>
            <a:ext cx="212400" cy="212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endParaRPr lang="ja-JP" altLang="en-US" sz="3200">
              <a:solidFill>
                <a:prstClr val="black"/>
              </a:solidFill>
              <a:cs typeface="Meiryo UI" panose="020B0604030504040204" pitchFamily="50" charset="-128"/>
            </a:endParaRPr>
          </a:p>
        </p:txBody>
      </p:sp>
      <p:sp>
        <p:nvSpPr>
          <p:cNvPr id="24" name="楕円 64"/>
          <p:cNvSpPr/>
          <p:nvPr/>
        </p:nvSpPr>
        <p:spPr bwMode="auto">
          <a:xfrm>
            <a:off x="4287455" y="5694159"/>
            <a:ext cx="212400" cy="212400"/>
          </a:xfrm>
          <a:prstGeom prst="ellipse">
            <a:avLst/>
          </a:prstGeom>
          <a:solidFill>
            <a:sysClr val="window" lastClr="FFFF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cxnSp>
        <p:nvCxnSpPr>
          <p:cNvPr id="25" name="直線コネクタ 24"/>
          <p:cNvCxnSpPr>
            <a:stCxn id="22" idx="4"/>
            <a:endCxn id="11" idx="0"/>
          </p:cNvCxnSpPr>
          <p:nvPr/>
        </p:nvCxnSpPr>
        <p:spPr>
          <a:xfrm>
            <a:off x="2711840" y="5091450"/>
            <a:ext cx="0" cy="1892994"/>
          </a:xfrm>
          <a:prstGeom prst="line">
            <a:avLst/>
          </a:prstGeom>
          <a:noFill/>
          <a:ln w="19050" cap="flat" cmpd="sng" algn="ctr">
            <a:solidFill>
              <a:sysClr val="windowText" lastClr="000000"/>
            </a:solidFill>
            <a:prstDash val="sysDot"/>
          </a:ln>
          <a:effectLst/>
        </p:spPr>
      </p:cxnSp>
      <p:sp>
        <p:nvSpPr>
          <p:cNvPr id="26" name="テキスト ボックス 25"/>
          <p:cNvSpPr txBox="1"/>
          <p:nvPr/>
        </p:nvSpPr>
        <p:spPr bwMode="auto">
          <a:xfrm>
            <a:off x="6089564" y="5432887"/>
            <a:ext cx="3520516"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①目標水準と設定手法を選択</a:t>
            </a:r>
          </a:p>
        </p:txBody>
      </p:sp>
      <p:sp>
        <p:nvSpPr>
          <p:cNvPr id="27" name="左矢印 26"/>
          <p:cNvSpPr/>
          <p:nvPr/>
        </p:nvSpPr>
        <p:spPr>
          <a:xfrm rot="19129481">
            <a:off x="5074121" y="5132884"/>
            <a:ext cx="1048295" cy="212400"/>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algn="ctr" defTabSz="914400">
              <a:lnSpc>
                <a:spcPct val="120000"/>
              </a:lnSpc>
              <a:spcAft>
                <a:spcPct val="70000"/>
              </a:spcAft>
              <a:defRPr/>
            </a:pPr>
            <a:endParaRPr kumimoji="0" lang="ja-JP" altLang="en-US" sz="1400" b="1" kern="0">
              <a:solidFill>
                <a:prstClr val="black"/>
              </a:solidFill>
              <a:ea typeface="ＭＳ Ｐゴシック" panose="020B0600070205080204" pitchFamily="50" charset="-128"/>
            </a:endParaRPr>
          </a:p>
        </p:txBody>
      </p:sp>
      <p:sp>
        <p:nvSpPr>
          <p:cNvPr id="28" name="テキスト ボックス 27"/>
          <p:cNvSpPr txBox="1"/>
          <p:nvPr/>
        </p:nvSpPr>
        <p:spPr bwMode="auto">
          <a:xfrm>
            <a:off x="6009066" y="4452356"/>
            <a:ext cx="2273379"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②削減経路を算出</a:t>
            </a:r>
          </a:p>
        </p:txBody>
      </p:sp>
      <p:sp>
        <p:nvSpPr>
          <p:cNvPr id="4" name="テキスト ボックス 3">
            <a:extLst>
              <a:ext uri="{FF2B5EF4-FFF2-40B4-BE49-F238E27FC236}">
                <a16:creationId xmlns:a16="http://schemas.microsoft.com/office/drawing/2014/main" id="{6401FB24-C837-E3B7-4958-C3217B4E1CB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a:t>
            </a:r>
            <a:r>
              <a:rPr lang="it-IT" altLang="ja-JP" sz="900">
                <a:latin typeface="+mn-ea"/>
                <a:ea typeface="+mn-ea"/>
              </a:rPr>
              <a:t>SBTi Corporate Net-Zero Standard</a:t>
            </a:r>
            <a:r>
              <a:rPr lang="ja-JP" altLang="en-US" sz="900">
                <a:latin typeface="+mn-ea"/>
                <a:ea typeface="+mn-ea"/>
              </a:rPr>
              <a:t> </a:t>
            </a:r>
            <a:r>
              <a:rPr lang="it-IT" altLang="ja-JP" sz="900">
                <a:latin typeface="+mn-ea"/>
                <a:ea typeface="+mn-ea"/>
              </a:rPr>
              <a:t>Version 1.2</a:t>
            </a:r>
            <a:r>
              <a:rPr lang="ja-JP" altLang="en-US" sz="900">
                <a:latin typeface="+mn-ea"/>
                <a:ea typeface="+mn-ea"/>
              </a:rPr>
              <a:t>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https://files.sciencebasedtargets.org/production/files/Net-Zero-Standard.pdf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721119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設定の基準概要 </a:t>
            </a:r>
            <a:r>
              <a:rPr kumimoji="1" lang="en-US" altLang="ja-JP"/>
              <a:t>1/2</a:t>
            </a: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3475475732"/>
              </p:ext>
            </p:extLst>
          </p:nvPr>
        </p:nvGraphicFramePr>
        <p:xfrm>
          <a:off x="493521" y="1561051"/>
          <a:ext cx="9653666" cy="48158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rPr>
                        <a:t>バウンダリ</a:t>
                      </a:r>
                      <a:r>
                        <a:rPr kumimoji="1" lang="en-US" altLang="ja-JP" sz="2200" b="1">
                          <a:solidFill>
                            <a:sysClr val="windowText" lastClr="000000"/>
                          </a:solidFill>
                        </a:rPr>
                        <a:t>(</a:t>
                      </a:r>
                      <a:r>
                        <a:rPr kumimoji="1" lang="ja-JP" altLang="en-US" sz="2200" b="1">
                          <a:solidFill>
                            <a:sysClr val="windowText" lastClr="000000"/>
                          </a:solidFill>
                        </a:rPr>
                        <a:t>範囲</a:t>
                      </a:r>
                      <a:r>
                        <a:rPr kumimoji="1" lang="en-US" altLang="ja-JP" sz="2200" b="1">
                          <a:solidFill>
                            <a:sysClr val="windowText" lastClr="000000"/>
                          </a:solidFill>
                        </a:rPr>
                        <a:t>)</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b="1">
                          <a:solidFill>
                            <a:srgbClr val="FF0000"/>
                          </a:solidFill>
                          <a:latin typeface="+mn-ea"/>
                          <a:ea typeface="+mn-ea"/>
                        </a:rPr>
                        <a:t>企業全体（子会社含む）</a:t>
                      </a:r>
                      <a:r>
                        <a:rPr kumimoji="1" lang="en-US" altLang="ja-JP" sz="2000" baseline="30000">
                          <a:solidFill>
                            <a:schemeClr val="tx1"/>
                          </a:solidFill>
                          <a:latin typeface="+mn-ea"/>
                          <a:ea typeface="+mn-ea"/>
                        </a:rPr>
                        <a:t>※1</a:t>
                      </a:r>
                      <a:r>
                        <a:rPr kumimoji="1" lang="ja-JP" altLang="en-US" sz="2000" baseline="0">
                          <a:solidFill>
                            <a:schemeClr val="tx1"/>
                          </a:solidFill>
                          <a:latin typeface="+mn-ea"/>
                          <a:ea typeface="+mn-ea"/>
                        </a:rPr>
                        <a:t>の</a:t>
                      </a:r>
                      <a:r>
                        <a:rPr kumimoji="1" lang="en-US" altLang="ja-JP" sz="2000" baseline="0">
                          <a:solidFill>
                            <a:schemeClr val="tx1"/>
                          </a:solidFill>
                          <a:latin typeface="+mn-ea"/>
                          <a:ea typeface="+mn-ea"/>
                        </a:rPr>
                        <a:t>Scope1</a:t>
                      </a:r>
                      <a:r>
                        <a:rPr kumimoji="1" lang="ja-JP" altLang="en-US" sz="2000" baseline="0">
                          <a:solidFill>
                            <a:schemeClr val="tx1"/>
                          </a:solidFill>
                          <a:latin typeface="+mn-ea"/>
                          <a:ea typeface="+mn-ea"/>
                        </a:rPr>
                        <a:t>及び</a:t>
                      </a:r>
                      <a:r>
                        <a:rPr kumimoji="1" lang="en-US" altLang="ja-JP" sz="2000" baseline="0">
                          <a:solidFill>
                            <a:schemeClr val="tx1"/>
                          </a:solidFill>
                          <a:latin typeface="+mn-ea"/>
                          <a:ea typeface="+mn-ea"/>
                        </a:rPr>
                        <a:t>2</a:t>
                      </a:r>
                      <a:r>
                        <a:rPr kumimoji="1" lang="ja-JP" altLang="en-US" sz="2000" baseline="0">
                          <a:solidFill>
                            <a:schemeClr val="tx1"/>
                          </a:solidFill>
                          <a:latin typeface="+mn-ea"/>
                          <a:ea typeface="+mn-ea"/>
                        </a:rPr>
                        <a:t>をカバーする、すべての関連する</a:t>
                      </a:r>
                      <a:r>
                        <a:rPr kumimoji="1" lang="en-US" altLang="ja-JP" sz="2000" baseline="0">
                          <a:solidFill>
                            <a:schemeClr val="tx1"/>
                          </a:solidFill>
                          <a:latin typeface="+mn-ea"/>
                          <a:ea typeface="+mn-ea"/>
                        </a:rPr>
                        <a:t>GHG</a:t>
                      </a:r>
                      <a:r>
                        <a:rPr kumimoji="1" lang="ja-JP" altLang="en-US" sz="2000" baseline="0">
                          <a:solidFill>
                            <a:schemeClr val="tx1"/>
                          </a:solidFill>
                          <a:latin typeface="+mn-ea"/>
                          <a:ea typeface="+mn-ea"/>
                        </a:rPr>
                        <a:t>が対象となる</a:t>
                      </a:r>
                      <a:endParaRPr kumimoji="1" lang="ja-JP" altLang="en-US" sz="2000"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ea"/>
                          <a:ea typeface="+mn-ea"/>
                        </a:rPr>
                        <a:t>基準年・目標年</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indent="-342900">
                        <a:buFont typeface="Wingdings" panose="05000000000000000000" pitchFamily="2" charset="2"/>
                        <a:buChar char="ü"/>
                      </a:pPr>
                      <a:r>
                        <a:rPr kumimoji="1" lang="ja-JP" altLang="en-US" sz="2000" kern="1200">
                          <a:solidFill>
                            <a:schemeClr val="dk1"/>
                          </a:solidFill>
                          <a:latin typeface="+mn-ea"/>
                          <a:ea typeface="Meiryo UI"/>
                          <a:cs typeface="+mn-cs"/>
                        </a:rPr>
                        <a:t>基準年はデータが存在する最新年とすることが推奨される</a:t>
                      </a:r>
                      <a:br>
                        <a:rPr kumimoji="1" lang="en-US" altLang="ja-JP" sz="2000" kern="1200">
                          <a:solidFill>
                            <a:schemeClr val="dk1"/>
                          </a:solidFill>
                          <a:latin typeface="+mn-ea"/>
                          <a:ea typeface="Meiryo UI"/>
                          <a:cs typeface="+mn-cs"/>
                        </a:rPr>
                      </a:br>
                      <a:r>
                        <a:rPr kumimoji="1" lang="ja-JP" altLang="en-US" sz="1600" kern="1200">
                          <a:solidFill>
                            <a:schemeClr val="dk1"/>
                          </a:solidFill>
                          <a:latin typeface="+mn-ea"/>
                          <a:ea typeface="Meiryo UI"/>
                          <a:cs typeface="+mn-cs"/>
                        </a:rPr>
                        <a:t>（未来の年を設定することは認められていない）</a:t>
                      </a:r>
                      <a:endParaRPr kumimoji="1" lang="en-US" altLang="ja-JP" sz="1600" kern="1200">
                        <a:solidFill>
                          <a:schemeClr val="dk1"/>
                        </a:solidFill>
                        <a:latin typeface="+mn-ea"/>
                        <a:ea typeface="Meiryo UI"/>
                        <a:cs typeface="+mn-cs"/>
                      </a:endParaRPr>
                    </a:p>
                    <a:p>
                      <a:pPr marL="342900" indent="-342900">
                        <a:buFont typeface="Wingdings" panose="05000000000000000000" pitchFamily="2" charset="2"/>
                        <a:buChar char="ü"/>
                      </a:pPr>
                      <a:r>
                        <a:rPr kumimoji="1" lang="ja-JP" altLang="en-US" sz="2000">
                          <a:solidFill>
                            <a:schemeClr val="tx1"/>
                          </a:solidFill>
                          <a:latin typeface="+mn-ea"/>
                          <a:ea typeface="+mn-ea"/>
                        </a:rPr>
                        <a:t>目標年は申請時から</a:t>
                      </a:r>
                      <a:r>
                        <a:rPr kumimoji="1" lang="ja-JP" altLang="en-US" sz="2000" b="1">
                          <a:solidFill>
                            <a:srgbClr val="FF0000"/>
                          </a:solidFill>
                          <a:latin typeface="+mn-ea"/>
                          <a:ea typeface="+mn-ea"/>
                        </a:rPr>
                        <a:t>最短</a:t>
                      </a:r>
                      <a:r>
                        <a:rPr kumimoji="1" lang="en-US" altLang="ja-JP" sz="2000" b="1">
                          <a:solidFill>
                            <a:srgbClr val="FF0000"/>
                          </a:solidFill>
                          <a:latin typeface="+mn-ea"/>
                          <a:ea typeface="+mn-ea"/>
                        </a:rPr>
                        <a:t>5</a:t>
                      </a:r>
                      <a:r>
                        <a:rPr kumimoji="1" lang="ja-JP" altLang="en-US" sz="2000" b="1">
                          <a:solidFill>
                            <a:srgbClr val="FF0000"/>
                          </a:solidFill>
                          <a:latin typeface="+mn-ea"/>
                          <a:ea typeface="+mn-ea"/>
                        </a:rPr>
                        <a:t>年、最長</a:t>
                      </a:r>
                      <a:r>
                        <a:rPr kumimoji="1" lang="en-US" altLang="ja-JP" sz="2000" b="1">
                          <a:solidFill>
                            <a:srgbClr val="FF0000"/>
                          </a:solidFill>
                          <a:latin typeface="+mn-ea"/>
                          <a:ea typeface="+mn-ea"/>
                        </a:rPr>
                        <a:t>10</a:t>
                      </a:r>
                      <a:r>
                        <a:rPr kumimoji="1" lang="ja-JP" altLang="en-US" sz="2000" b="1">
                          <a:solidFill>
                            <a:srgbClr val="FF0000"/>
                          </a:solidFill>
                          <a:latin typeface="+mn-ea"/>
                          <a:ea typeface="+mn-ea"/>
                        </a:rPr>
                        <a:t>年以内</a:t>
                      </a:r>
                      <a:endParaRPr kumimoji="1" lang="en-US" altLang="ja-JP" sz="2000" b="1"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目標水準</a:t>
                      </a:r>
                      <a:endParaRPr kumimoji="1" lang="en-US" altLang="ja-JP"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最低でも、世界の気温上昇を産業革命前と比べて</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1.5</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以内に抑える削減目標を設定しなければならない</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SBTi</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が認定する</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2</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手法）に基づき目標設定する</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→総量同量削減の場合は</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毎年</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4.2%</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a:solidFill>
                            <a:schemeClr val="tx1"/>
                          </a:solidFill>
                          <a:latin typeface="+mn-ea"/>
                          <a:ea typeface="+mn-ea"/>
                        </a:rPr>
                        <a:t>Scope</a:t>
                      </a:r>
                      <a:r>
                        <a:rPr kumimoji="1" lang="ja-JP" altLang="en-US" sz="2000">
                          <a:solidFill>
                            <a:schemeClr val="tx1"/>
                          </a:solidFill>
                          <a:latin typeface="+mn-ea"/>
                          <a:ea typeface="+mn-ea"/>
                        </a:rPr>
                        <a:t>を複数合算（例：</a:t>
                      </a:r>
                      <a:r>
                        <a:rPr kumimoji="1" lang="en-US" altLang="ja-JP" sz="2000">
                          <a:solidFill>
                            <a:schemeClr val="tx1"/>
                          </a:solidFill>
                          <a:latin typeface="+mn-ea"/>
                          <a:ea typeface="+mn-ea"/>
                        </a:rPr>
                        <a:t>1+2</a:t>
                      </a:r>
                      <a:r>
                        <a:rPr kumimoji="1" lang="ja-JP" altLang="en-US" sz="2000">
                          <a:solidFill>
                            <a:schemeClr val="tx1"/>
                          </a:solidFill>
                          <a:latin typeface="+mn-ea"/>
                          <a:ea typeface="+mn-ea"/>
                        </a:rPr>
                        <a:t>または</a:t>
                      </a:r>
                      <a:r>
                        <a:rPr kumimoji="1" lang="en-US" altLang="ja-JP" sz="2000">
                          <a:solidFill>
                            <a:schemeClr val="tx1"/>
                          </a:solidFill>
                          <a:latin typeface="+mn-ea"/>
                          <a:ea typeface="+mn-ea"/>
                        </a:rPr>
                        <a:t>1+2+3</a:t>
                      </a:r>
                      <a:r>
                        <a:rPr kumimoji="1" lang="ja-JP" altLang="en-US" sz="2000">
                          <a:solidFill>
                            <a:schemeClr val="tx1"/>
                          </a:solidFill>
                          <a:latin typeface="+mn-ea"/>
                          <a:ea typeface="+mn-ea"/>
                        </a:rPr>
                        <a:t>）した目標設定が可能。ただし、</a:t>
                      </a:r>
                      <a:r>
                        <a:rPr kumimoji="1" lang="en-US" altLang="ja-JP" sz="2000">
                          <a:solidFill>
                            <a:schemeClr val="tx1"/>
                          </a:solidFill>
                          <a:latin typeface="+mn-ea"/>
                          <a:ea typeface="+mn-ea"/>
                        </a:rPr>
                        <a:t>Scope1+2</a:t>
                      </a:r>
                      <a:r>
                        <a:rPr kumimoji="1" lang="ja-JP" altLang="en-US" sz="2000">
                          <a:solidFill>
                            <a:schemeClr val="tx1"/>
                          </a:solidFill>
                          <a:latin typeface="+mn-ea"/>
                          <a:ea typeface="+mn-ea"/>
                        </a:rPr>
                        <a:t>及び</a:t>
                      </a:r>
                      <a:r>
                        <a:rPr kumimoji="1" lang="en-US" altLang="ja-JP" sz="2000">
                          <a:solidFill>
                            <a:schemeClr val="tx1"/>
                          </a:solidFill>
                          <a:latin typeface="+mn-ea"/>
                          <a:ea typeface="+mn-ea"/>
                        </a:rPr>
                        <a:t>Scope3</a:t>
                      </a:r>
                      <a:r>
                        <a:rPr kumimoji="1" lang="ja-JP" altLang="en-US" sz="2000">
                          <a:solidFill>
                            <a:schemeClr val="tx1"/>
                          </a:solidFill>
                          <a:latin typeface="+mn-ea"/>
                          <a:ea typeface="+mn-ea"/>
                        </a:rPr>
                        <a:t>で</a:t>
                      </a:r>
                      <a:r>
                        <a:rPr kumimoji="1" lang="en-US" altLang="ja-JP" sz="2000">
                          <a:solidFill>
                            <a:schemeClr val="tx1"/>
                          </a:solidFill>
                          <a:latin typeface="+mn-ea"/>
                          <a:ea typeface="+mn-ea"/>
                        </a:rPr>
                        <a:t>SBT</a:t>
                      </a:r>
                      <a:r>
                        <a:rPr kumimoji="1" lang="ja-JP" altLang="en-US" sz="2000">
                          <a:solidFill>
                            <a:schemeClr val="tx1"/>
                          </a:solidFill>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a:solidFill>
                            <a:srgbClr val="FF0000"/>
                          </a:solidFill>
                          <a:latin typeface="+mn-ea"/>
                          <a:ea typeface="+mn-ea"/>
                        </a:rPr>
                        <a:t>他者のクレジットの取得による削減、もしくは削減貢献量は、</a:t>
                      </a:r>
                      <a:r>
                        <a:rPr kumimoji="1" lang="en-US" altLang="ja-JP" sz="2000" b="1">
                          <a:solidFill>
                            <a:srgbClr val="FF0000"/>
                          </a:solidFill>
                          <a:latin typeface="+mn-ea"/>
                          <a:ea typeface="+mn-ea"/>
                        </a:rPr>
                        <a:t>SBT</a:t>
                      </a:r>
                      <a:r>
                        <a:rPr kumimoji="1" lang="ja-JP" altLang="en-US" sz="2000" b="1">
                          <a:solidFill>
                            <a:srgbClr val="FF0000"/>
                          </a:solidFill>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テキスト ボックス 2">
            <a:extLst>
              <a:ext uri="{FF2B5EF4-FFF2-40B4-BE49-F238E27FC236}">
                <a16:creationId xmlns:a16="http://schemas.microsoft.com/office/drawing/2014/main" id="{50FE04BA-932A-1ACB-B59D-D6BCC2949DE3}"/>
              </a:ext>
            </a:extLst>
          </p:cNvPr>
          <p:cNvSpPr txBox="1">
            <a:spLocks noChangeArrowheads="1"/>
          </p:cNvSpPr>
          <p:nvPr/>
        </p:nvSpPr>
        <p:spPr bwMode="auto">
          <a:xfrm>
            <a:off x="577529" y="7005677"/>
            <a:ext cx="9536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90570">
              <a:defRPr/>
            </a:pPr>
            <a:r>
              <a:rPr lang="en-US" altLang="ja-JP" sz="1200" b="1">
                <a:solidFill>
                  <a:prstClr val="black"/>
                </a:solidFill>
                <a:latin typeface="+mn-ea"/>
                <a:ea typeface="+mn-ea"/>
              </a:rPr>
              <a:t>※</a:t>
            </a:r>
            <a:r>
              <a:rPr lang="ja-JP" altLang="en-US" sz="1200" b="1">
                <a:solidFill>
                  <a:prstClr val="black"/>
                </a:solidFill>
                <a:latin typeface="+mn-ea"/>
                <a:ea typeface="+mn-ea"/>
              </a:rPr>
              <a:t>親会社もしくはグループのみの目標設定を推奨。ただし、子会社が独自に設定することも可能。</a:t>
            </a:r>
            <a:endParaRPr lang="en-US" altLang="ja-JP" sz="1200" b="1">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a:t>
            </a:r>
            <a:r>
              <a:rPr lang="ja-JP" altLang="it-IT" sz="900">
                <a:solidFill>
                  <a:srgbClr val="000000"/>
                </a:solidFill>
                <a:latin typeface="+mn-ea"/>
                <a:ea typeface="+mn-ea"/>
                <a:cs typeface="Meiryo UI" pitchFamily="50" charset="-128"/>
              </a:rPr>
              <a:t>出所</a:t>
            </a:r>
            <a:r>
              <a:rPr lang="it-IT" altLang="ja-JP" sz="900">
                <a:solidFill>
                  <a:srgbClr val="000000"/>
                </a:solidFill>
                <a:latin typeface="+mn-ea"/>
                <a:ea typeface="+mn-ea"/>
                <a:cs typeface="Meiryo UI" pitchFamily="50" charset="-128"/>
              </a:rPr>
              <a:t>] SBTi Corporate Near-Term Criteria Version 5.2 </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https://files.sciencebasedtargets.org/production/files/SBTi-criteria.pdf</a:t>
            </a:r>
            <a:r>
              <a:rPr lang="ja-JP" altLang="it-IT" sz="90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SBTi Corporate Net-Zero Standard Version 1.2</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https://files.sciencebasedtargets.org/production/files/Net-Zero-Standard.pdf</a:t>
            </a:r>
            <a:r>
              <a:rPr lang="ja-JP" altLang="it-IT"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630790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lt"/>
              </a:rPr>
              <a:t>短期</a:t>
            </a:r>
            <a:r>
              <a:rPr kumimoji="1" lang="en-US" altLang="ja-JP">
                <a:latin typeface="+mn-lt"/>
              </a:rPr>
              <a:t>SBT</a:t>
            </a:r>
            <a:r>
              <a:rPr kumimoji="1" lang="ja-JP" altLang="en-US">
                <a:latin typeface="+mn-lt"/>
              </a:rPr>
              <a:t>設定の基準概要 </a:t>
            </a:r>
            <a:r>
              <a:rPr lang="en-US" altLang="ja-JP">
                <a:latin typeface="+mn-lt"/>
              </a:rPr>
              <a:t>2</a:t>
            </a:r>
            <a:r>
              <a:rPr kumimoji="1" lang="en-US" altLang="ja-JP">
                <a:latin typeface="+mn-lt"/>
              </a:rPr>
              <a:t>/2</a:t>
            </a:r>
            <a:endParaRPr kumimoji="1" lang="ja-JP" altLang="en-US">
              <a:latin typeface="+mn-lt"/>
            </a:endParaRPr>
          </a:p>
        </p:txBody>
      </p:sp>
      <p:graphicFrame>
        <p:nvGraphicFramePr>
          <p:cNvPr id="6" name="表 5"/>
          <p:cNvGraphicFramePr>
            <a:graphicFrameLocks noGrp="1"/>
          </p:cNvGraphicFramePr>
          <p:nvPr>
            <p:extLst>
              <p:ext uri="{D42A27DB-BD31-4B8C-83A1-F6EECF244321}">
                <p14:modId xmlns:p14="http://schemas.microsoft.com/office/powerpoint/2010/main" val="894062821"/>
              </p:ext>
            </p:extLst>
          </p:nvPr>
        </p:nvGraphicFramePr>
        <p:xfrm>
          <a:off x="493521" y="1119985"/>
          <a:ext cx="9653666" cy="58826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chemeClr val="tx1"/>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1800" baseline="0">
                          <a:solidFill>
                            <a:schemeClr val="tx1"/>
                          </a:solidFill>
                          <a:latin typeface="+mn-ea"/>
                          <a:ea typeface="+mn-ea"/>
                        </a:rPr>
                        <a:t>再エネ電力を</a:t>
                      </a:r>
                      <a:r>
                        <a:rPr kumimoji="1" lang="en-US" altLang="ja-JP" sz="1800" baseline="0">
                          <a:solidFill>
                            <a:schemeClr val="tx1"/>
                          </a:solidFill>
                          <a:latin typeface="+mn-ea"/>
                          <a:ea typeface="+mn-ea"/>
                        </a:rPr>
                        <a:t>1.5</a:t>
                      </a:r>
                      <a:r>
                        <a:rPr kumimoji="1" lang="ja-JP" altLang="en-US" sz="1800" baseline="0">
                          <a:solidFill>
                            <a:schemeClr val="tx1"/>
                          </a:solidFill>
                          <a:latin typeface="+mn-ea"/>
                          <a:ea typeface="+mn-ea"/>
                        </a:rPr>
                        <a:t>℃シナリオに準ずる割合で調達することは、</a:t>
                      </a:r>
                      <a:r>
                        <a:rPr kumimoji="1" lang="en-US" altLang="ja-JP" sz="1800" baseline="0">
                          <a:solidFill>
                            <a:schemeClr val="tx1"/>
                          </a:solidFill>
                          <a:latin typeface="+mn-ea"/>
                          <a:ea typeface="+mn-ea"/>
                        </a:rPr>
                        <a:t>Scope2</a:t>
                      </a:r>
                      <a:r>
                        <a:rPr kumimoji="1" lang="ja-JP" altLang="en-US" sz="1800" baseline="0">
                          <a:solidFill>
                            <a:schemeClr val="tx1"/>
                          </a:solidFill>
                          <a:latin typeface="+mn-ea"/>
                          <a:ea typeface="+mn-ea"/>
                        </a:rPr>
                        <a:t>排出削減目標の代替案として認められる</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spcBef>
                          <a:spcPts val="0"/>
                        </a:spcBef>
                        <a:spcAft>
                          <a:spcPts val="0"/>
                        </a:spcAft>
                        <a:buClr>
                          <a:schemeClr val="tx1"/>
                        </a:buClr>
                        <a:buFont typeface="Wingdings" panose="05000000000000000000" pitchFamily="2" charset="2"/>
                        <a:buChar char="ü"/>
                      </a:pPr>
                      <a:r>
                        <a:rPr kumimoji="1" lang="en-US" altLang="ja-JP" sz="1800" baseline="0">
                          <a:solidFill>
                            <a:schemeClr val="tx1"/>
                          </a:solidFill>
                          <a:latin typeface="+mn-ea"/>
                          <a:ea typeface="+mn-ea"/>
                        </a:rPr>
                        <a:t>Scope3</a:t>
                      </a:r>
                      <a:r>
                        <a:rPr kumimoji="1" lang="ja-JP" altLang="en-US" sz="1800" b="0" baseline="0">
                          <a:solidFill>
                            <a:schemeClr val="tx1"/>
                          </a:solidFill>
                          <a:latin typeface="+mn-ea"/>
                          <a:ea typeface="+mn-ea"/>
                        </a:rPr>
                        <a:t>排出量が</a:t>
                      </a:r>
                      <a:r>
                        <a:rPr kumimoji="1" lang="en-US" altLang="ja-JP" sz="1800" b="1" baseline="0">
                          <a:solidFill>
                            <a:srgbClr val="FF0000"/>
                          </a:solidFill>
                          <a:latin typeface="+mn-ea"/>
                          <a:ea typeface="+mn-ea"/>
                        </a:rPr>
                        <a:t>Scope1+2+3</a:t>
                      </a:r>
                      <a:r>
                        <a:rPr kumimoji="1" lang="ja-JP" altLang="en-US" sz="1800" b="1" baseline="0">
                          <a:solidFill>
                            <a:srgbClr val="FF0000"/>
                          </a:solidFill>
                          <a:latin typeface="+mn-ea"/>
                          <a:ea typeface="+mn-ea"/>
                        </a:rPr>
                        <a:t>排出量合計の</a:t>
                      </a:r>
                      <a:r>
                        <a:rPr kumimoji="1" lang="en-US" altLang="ja-JP" sz="1800" b="1" baseline="0">
                          <a:solidFill>
                            <a:srgbClr val="FF0000"/>
                          </a:solidFill>
                          <a:latin typeface="+mn-ea"/>
                          <a:ea typeface="+mn-ea"/>
                        </a:rPr>
                        <a:t>40</a:t>
                      </a:r>
                      <a:r>
                        <a:rPr kumimoji="1" lang="ja-JP" altLang="en-US" sz="1800" b="1" baseline="0">
                          <a:solidFill>
                            <a:srgbClr val="FF0000"/>
                          </a:solidFill>
                          <a:latin typeface="+mn-ea"/>
                          <a:ea typeface="+mn-ea"/>
                        </a:rPr>
                        <a:t>％以上</a:t>
                      </a:r>
                      <a:r>
                        <a:rPr kumimoji="1" lang="ja-JP" altLang="en-US" sz="1800" b="0" baseline="0">
                          <a:solidFill>
                            <a:schemeClr val="tx1"/>
                          </a:solidFill>
                          <a:latin typeface="+mn-ea"/>
                          <a:ea typeface="+mn-ea"/>
                        </a:rPr>
                        <a:t>の場合に</a:t>
                      </a:r>
                      <a:r>
                        <a:rPr kumimoji="1" lang="en-US" altLang="ja-JP" sz="1800" b="0" baseline="0">
                          <a:solidFill>
                            <a:schemeClr val="tx1"/>
                          </a:solidFill>
                          <a:latin typeface="+mn-ea"/>
                          <a:ea typeface="+mn-ea"/>
                        </a:rPr>
                        <a:t>Scope3</a:t>
                      </a:r>
                      <a:r>
                        <a:rPr kumimoji="1" lang="ja-JP" altLang="en-US" sz="1800" b="0" baseline="0">
                          <a:solidFill>
                            <a:schemeClr val="tx1"/>
                          </a:solidFill>
                          <a:latin typeface="+mn-ea"/>
                          <a:ea typeface="+mn-ea"/>
                        </a:rPr>
                        <a:t>目標の設定が必須となる</a:t>
                      </a:r>
                    </a:p>
                    <a:p>
                      <a:pPr marL="285750" indent="-285750">
                        <a:spcBef>
                          <a:spcPts val="0"/>
                        </a:spcBef>
                        <a:spcAft>
                          <a:spcPts val="0"/>
                        </a:spcAft>
                        <a:buClr>
                          <a:schemeClr val="tx1"/>
                        </a:buClr>
                        <a:buFont typeface="Wingdings" panose="05000000000000000000" pitchFamily="2" charset="2"/>
                        <a:buChar char="ü"/>
                      </a:pPr>
                      <a:r>
                        <a:rPr kumimoji="1" lang="en-US" altLang="ja-JP" sz="1800" b="1" baseline="0">
                          <a:solidFill>
                            <a:srgbClr val="FF0000"/>
                          </a:solidFill>
                          <a:latin typeface="+mn-ea"/>
                          <a:ea typeface="+mn-ea"/>
                        </a:rPr>
                        <a:t>Scope</a:t>
                      </a:r>
                      <a:r>
                        <a:rPr kumimoji="1" lang="ja-JP" altLang="en-US" sz="1800" b="1" baseline="0">
                          <a:solidFill>
                            <a:srgbClr val="FF0000"/>
                          </a:solidFill>
                          <a:latin typeface="+mn-ea"/>
                          <a:ea typeface="+mn-ea"/>
                        </a:rPr>
                        <a:t>３排出量全体の</a:t>
                      </a:r>
                      <a:r>
                        <a:rPr kumimoji="1" lang="en-US" altLang="ja-JP" sz="1800" b="1" baseline="0">
                          <a:solidFill>
                            <a:srgbClr val="FF0000"/>
                          </a:solidFill>
                          <a:latin typeface="+mn-ea"/>
                          <a:ea typeface="+mn-ea"/>
                        </a:rPr>
                        <a:t>2/3</a:t>
                      </a:r>
                      <a:r>
                        <a:rPr kumimoji="1" lang="ja-JP" altLang="en-US" sz="1800" b="1" baseline="0">
                          <a:solidFill>
                            <a:srgbClr val="FF0000"/>
                          </a:solidFill>
                          <a:latin typeface="+mn-ea"/>
                          <a:ea typeface="+mn-ea"/>
                        </a:rPr>
                        <a:t>をカバーする</a:t>
                      </a:r>
                      <a:r>
                        <a:rPr kumimoji="1" lang="ja-JP" altLang="en-US" sz="1800" b="0" baseline="0">
                          <a:solidFill>
                            <a:schemeClr val="tx1"/>
                          </a:solidFill>
                          <a:latin typeface="+mn-ea"/>
                          <a:ea typeface="+mn-ea"/>
                        </a:rPr>
                        <a:t>目標を、以下のいずれかまたは併用で設定すること</a:t>
                      </a:r>
                      <a:endParaRPr kumimoji="1" lang="en-US" altLang="ja-JP" sz="1800" b="0" baseline="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総量削減：世界の気温上昇が産業革命以前の気温と比べて、</a:t>
                      </a:r>
                      <a:r>
                        <a:rPr kumimoji="1" lang="en-US" altLang="ja-JP" sz="1800" b="1" baseline="0">
                          <a:solidFill>
                            <a:srgbClr val="FF0000"/>
                          </a:solidFill>
                          <a:latin typeface="+mn-ea"/>
                          <a:ea typeface="+mn-ea"/>
                        </a:rPr>
                        <a:t>2℃</a:t>
                      </a:r>
                      <a:r>
                        <a:rPr kumimoji="1" lang="ja-JP" altLang="en-US" sz="1800" b="1" baseline="0">
                          <a:solidFill>
                            <a:srgbClr val="FF0000"/>
                          </a:solidFill>
                          <a:latin typeface="+mn-ea"/>
                          <a:ea typeface="+mn-ea"/>
                        </a:rPr>
                        <a:t>を十分に下回るよう抑える水準（毎年</a:t>
                      </a:r>
                      <a:r>
                        <a:rPr kumimoji="1" lang="en-US" altLang="ja-JP" sz="1800" b="1" baseline="0">
                          <a:solidFill>
                            <a:srgbClr val="FF0000"/>
                          </a:solidFill>
                          <a:latin typeface="+mn-ea"/>
                          <a:ea typeface="+mn-ea"/>
                        </a:rPr>
                        <a:t>2.5%</a:t>
                      </a:r>
                      <a:r>
                        <a:rPr kumimoji="1" lang="ja-JP" altLang="en-US" sz="1800" b="1" baseline="0">
                          <a:solidFill>
                            <a:srgbClr val="FF0000"/>
                          </a:solidFill>
                          <a:latin typeface="+mn-ea"/>
                          <a:ea typeface="+mn-ea"/>
                        </a:rPr>
                        <a:t>削減）に合致する総量排出削減目標</a:t>
                      </a: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経済的原単位：付加価値あたりの排出量を前年比で少なくとも</a:t>
                      </a:r>
                      <a:r>
                        <a:rPr kumimoji="1" lang="en-US" altLang="ja-JP" sz="1800" b="0" baseline="0">
                          <a:solidFill>
                            <a:schemeClr val="tx1"/>
                          </a:solidFill>
                          <a:latin typeface="+mn-ea"/>
                          <a:ea typeface="+mn-ea"/>
                        </a:rPr>
                        <a:t>7</a:t>
                      </a:r>
                      <a:r>
                        <a:rPr kumimoji="1" lang="ja-JP" altLang="en-US" sz="1800" b="0" baseline="0">
                          <a:solidFill>
                            <a:schemeClr val="tx1"/>
                          </a:solidFill>
                          <a:latin typeface="+mn-ea"/>
                          <a:ea typeface="+mn-ea"/>
                        </a:rPr>
                        <a:t>％削減する経済的原単位</a:t>
                      </a:r>
                    </a:p>
                    <a:p>
                      <a:pPr marL="467950" indent="-285750">
                        <a:buClr>
                          <a:schemeClr val="tx1"/>
                        </a:buClr>
                        <a:buFont typeface="Arial" panose="020B0604020202020204" pitchFamily="34" charset="0"/>
                        <a:buChar char="•"/>
                      </a:pPr>
                      <a:r>
                        <a:rPr kumimoji="1" lang="ja-JP" altLang="en-US" sz="1800" b="0" baseline="0">
                          <a:solidFill>
                            <a:schemeClr val="tx1"/>
                          </a:solidFill>
                          <a:latin typeface="+mn-ea"/>
                          <a:ea typeface="+mn-ea"/>
                        </a:rPr>
                        <a:t>物理的原単位：部門別脱炭素化アプローチ内の関連する部門削減経路に沿った原単位削減。もしくは、総排出量の増加につながらず</a:t>
                      </a:r>
                      <a:r>
                        <a:rPr kumimoji="1" lang="ja-JP" altLang="en-US" sz="1800" baseline="0">
                          <a:solidFill>
                            <a:schemeClr val="tx1"/>
                          </a:solidFill>
                          <a:latin typeface="+mn-ea"/>
                          <a:ea typeface="+mn-ea"/>
                        </a:rPr>
                        <a:t>、物量あたりの排出量を前年比で少なくとも</a:t>
                      </a:r>
                      <a:r>
                        <a:rPr kumimoji="1" lang="en-US" altLang="ja-JP" sz="1800" baseline="0">
                          <a:solidFill>
                            <a:schemeClr val="tx1"/>
                          </a:solidFill>
                          <a:latin typeface="+mn-ea"/>
                          <a:ea typeface="+mn-ea"/>
                        </a:rPr>
                        <a:t>7</a:t>
                      </a:r>
                      <a:r>
                        <a:rPr kumimoji="1" lang="ja-JP" altLang="en-US" sz="1800" baseline="0">
                          <a:solidFill>
                            <a:schemeClr val="tx1"/>
                          </a:solidFill>
                          <a:latin typeface="+mn-ea"/>
                          <a:ea typeface="+mn-ea"/>
                        </a:rPr>
                        <a:t>％削減する目標</a:t>
                      </a:r>
                      <a:endParaRPr kumimoji="1" lang="en-US" altLang="ja-JP" sz="1800" baseline="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aseline="0">
                          <a:solidFill>
                            <a:schemeClr val="tx1"/>
                          </a:solidFill>
                          <a:latin typeface="+mn-ea"/>
                          <a:ea typeface="+mn-ea"/>
                        </a:rPr>
                        <a:t>サプライヤー</a:t>
                      </a:r>
                      <a:r>
                        <a:rPr kumimoji="1" lang="en-US" altLang="ja-JP" sz="1800" baseline="0">
                          <a:solidFill>
                            <a:schemeClr val="tx1"/>
                          </a:solidFill>
                          <a:latin typeface="+mn-ea"/>
                          <a:ea typeface="+mn-ea"/>
                        </a:rPr>
                        <a:t>/</a:t>
                      </a:r>
                      <a:r>
                        <a:rPr kumimoji="1" lang="ja-JP" altLang="en-US" sz="1800" baseline="0">
                          <a:solidFill>
                            <a:schemeClr val="tx1"/>
                          </a:solidFill>
                          <a:latin typeface="+mn-ea"/>
                          <a:ea typeface="+mn-ea"/>
                        </a:rPr>
                        <a:t>顧客エンゲージメント目標：サプライヤー</a:t>
                      </a:r>
                      <a:r>
                        <a:rPr kumimoji="1" lang="en-US" altLang="ja-JP" sz="1800" baseline="0">
                          <a:solidFill>
                            <a:schemeClr val="tx1"/>
                          </a:solidFill>
                          <a:latin typeface="+mn-ea"/>
                          <a:ea typeface="+mn-ea"/>
                        </a:rPr>
                        <a:t>/</a:t>
                      </a:r>
                      <a:r>
                        <a:rPr kumimoji="1" lang="ja-JP" altLang="en-US" sz="1800" baseline="0">
                          <a:solidFill>
                            <a:schemeClr val="tx1"/>
                          </a:solidFill>
                          <a:latin typeface="+mn-ea"/>
                          <a:ea typeface="+mn-ea"/>
                        </a:rPr>
                        <a:t>顧客に対して、気候科学に基づく排出削減目標の設定を勧める目標</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a:solidFill>
                            <a:sysClr val="windowText" lastClr="000000"/>
                          </a:solidFill>
                          <a:latin typeface="+mn-lt"/>
                          <a:ea typeface="+mn-ea"/>
                        </a:rPr>
                        <a:t>開示</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a:latin typeface="+mn-ea"/>
                          <a:ea typeface="+mn-ea"/>
                        </a:rPr>
                        <a:t>企業全体の</a:t>
                      </a:r>
                      <a:r>
                        <a:rPr kumimoji="1" lang="en-US" altLang="ja-JP" sz="1800">
                          <a:latin typeface="+mn-ea"/>
                          <a:ea typeface="+mn-ea"/>
                        </a:rPr>
                        <a:t>GHG</a:t>
                      </a:r>
                      <a:r>
                        <a:rPr kumimoji="1" lang="ja-JP" altLang="en-US" sz="1800">
                          <a:latin typeface="+mn-ea"/>
                          <a:ea typeface="+mn-ea"/>
                        </a:rPr>
                        <a:t>排出状況を毎年開示する必要がある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再計算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a:latin typeface="+mn-ea"/>
                          <a:ea typeface="+mn-ea"/>
                        </a:rPr>
                        <a:t>最低でも</a:t>
                      </a:r>
                      <a:r>
                        <a:rPr kumimoji="1" lang="en-US" altLang="ja-JP" sz="1800">
                          <a:latin typeface="+mn-ea"/>
                          <a:ea typeface="+mn-ea"/>
                        </a:rPr>
                        <a:t>5</a:t>
                      </a:r>
                      <a:r>
                        <a:rPr kumimoji="1" lang="ja-JP" altLang="en-US" sz="1800">
                          <a:latin typeface="+mn-ea"/>
                          <a:ea typeface="+mn-ea"/>
                        </a:rPr>
                        <a:t>年ごとに目標の見直しが必要となる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テキスト ボックス 2">
            <a:extLst>
              <a:ext uri="{FF2B5EF4-FFF2-40B4-BE49-F238E27FC236}">
                <a16:creationId xmlns:a16="http://schemas.microsoft.com/office/drawing/2014/main" id="{E617DA1E-C1F8-BB22-8151-F5EB5B407C52}"/>
              </a:ext>
            </a:extLst>
          </p:cNvPr>
          <p:cNvSpPr txBox="1">
            <a:spLocks noChangeArrowheads="1"/>
          </p:cNvSpPr>
          <p:nvPr/>
        </p:nvSpPr>
        <p:spPr bwMode="auto">
          <a:xfrm>
            <a:off x="577529"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58775" indent="-358775"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a:t>
            </a:r>
            <a:r>
              <a:rPr lang="ja-JP" altLang="it-IT" sz="900">
                <a:solidFill>
                  <a:srgbClr val="000000"/>
                </a:solidFill>
                <a:latin typeface="+mn-ea"/>
                <a:ea typeface="+mn-ea"/>
                <a:cs typeface="Meiryo UI" pitchFamily="50" charset="-128"/>
              </a:rPr>
              <a:t>出所</a:t>
            </a:r>
            <a:r>
              <a:rPr lang="it-IT" altLang="ja-JP" sz="900">
                <a:solidFill>
                  <a:srgbClr val="000000"/>
                </a:solidFill>
                <a:latin typeface="+mn-ea"/>
                <a:ea typeface="+mn-ea"/>
                <a:cs typeface="Meiryo UI" pitchFamily="50" charset="-128"/>
              </a:rPr>
              <a:t>] SBTi Corporate Near-Term Criteria Version 5.2 </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https://files.sciencebasedtargets.org/production/files/SBTi-criteria.pdf</a:t>
            </a:r>
            <a:r>
              <a:rPr lang="ja-JP" altLang="it-IT" sz="90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900">
                <a:solidFill>
                  <a:srgbClr val="000000"/>
                </a:solidFill>
                <a:latin typeface="+mn-ea"/>
                <a:ea typeface="+mn-ea"/>
                <a:cs typeface="Meiryo UI" pitchFamily="50" charset="-128"/>
              </a:rPr>
              <a:t>SBTi Corporate Net-Zero Standard Version 1.2</a:t>
            </a:r>
            <a:r>
              <a:rPr lang="ja-JP" altLang="it-IT" sz="900">
                <a:solidFill>
                  <a:srgbClr val="000000"/>
                </a:solidFill>
                <a:latin typeface="+mn-ea"/>
                <a:ea typeface="+mn-ea"/>
                <a:cs typeface="Meiryo UI" pitchFamily="50" charset="-128"/>
              </a:rPr>
              <a:t>（</a:t>
            </a:r>
            <a:r>
              <a:rPr lang="it-IT" altLang="ja-JP" sz="900">
                <a:solidFill>
                  <a:srgbClr val="000000"/>
                </a:solidFill>
                <a:latin typeface="+mn-ea"/>
                <a:ea typeface="+mn-ea"/>
                <a:cs typeface="Meiryo UI" pitchFamily="50" charset="-128"/>
              </a:rPr>
              <a:t>https://files.sciencebasedtargets.org/production/files/Net-Zero-Standard.pdf</a:t>
            </a:r>
            <a:r>
              <a:rPr lang="ja-JP" altLang="it-IT"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079883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4" y="284266"/>
            <a:ext cx="9793409"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1/3</a:t>
            </a:r>
            <a:endParaRPr kumimoji="1" lang="ja-JP" altLang="en-US" sz="2400"/>
          </a:p>
        </p:txBody>
      </p:sp>
      <p:sp>
        <p:nvSpPr>
          <p:cNvPr id="4" name="テキスト ボックス 47"/>
          <p:cNvSpPr txBox="1">
            <a:spLocks noChangeArrowheads="1"/>
          </p:cNvSpPr>
          <p:nvPr/>
        </p:nvSpPr>
        <p:spPr bwMode="auto">
          <a:xfrm>
            <a:off x="449202" y="1953035"/>
            <a:ext cx="979341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b="1">
                <a:solidFill>
                  <a:srgbClr val="FF0000"/>
                </a:solidFill>
                <a:latin typeface="Meiryo UI" panose="020B0604030504040204" pitchFamily="50" charset="-128"/>
                <a:ea typeface="Meiryo UI" panose="020B0604030504040204" pitchFamily="50" charset="-128"/>
              </a:rPr>
              <a:t>親会社もしくはグループのみが目標を申請することが推奨される。</a:t>
            </a:r>
            <a:r>
              <a:rPr lang="ja-JP" altLang="en-US" sz="2800">
                <a:latin typeface="Meiryo UI" panose="020B0604030504040204" pitchFamily="50" charset="-128"/>
                <a:ea typeface="Meiryo UI" panose="020B0604030504040204" pitchFamily="50" charset="-128"/>
              </a:rPr>
              <a:t>親会社は</a:t>
            </a:r>
            <a:r>
              <a:rPr lang="en-US" altLang="ja-JP" sz="2800">
                <a:latin typeface="Meiryo UI" panose="020B0604030504040204" pitchFamily="50" charset="-128"/>
                <a:ea typeface="Meiryo UI" panose="020B0604030504040204" pitchFamily="50" charset="-128"/>
              </a:rPr>
              <a:t>GHG</a:t>
            </a:r>
            <a:r>
              <a:rPr lang="ja-JP" altLang="en-US" sz="2800">
                <a:latin typeface="Meiryo UI" panose="020B0604030504040204" pitchFamily="50" charset="-128"/>
                <a:ea typeface="Meiryo UI" panose="020B0604030504040204" pitchFamily="50" charset="-128"/>
              </a:rPr>
              <a:t>プロトコルの企業範囲で定義されるすべての子会社の排出を目標に含めなければならない。</a:t>
            </a:r>
            <a:endParaRPr lang="en-US" altLang="ja-JP" sz="28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800">
                <a:solidFill>
                  <a:srgbClr val="000000"/>
                </a:solidFill>
                <a:latin typeface="Meiryo UI" panose="020B0604030504040204" pitchFamily="50" charset="-128"/>
                <a:ea typeface="Meiryo UI" panose="020B0604030504040204" pitchFamily="50" charset="-128"/>
              </a:rPr>
              <a:t>親会社と子会社の両方が目標を申請している場合は、親会社の目標に子会社の排出量が含まれる必要がある。</a:t>
            </a:r>
            <a:endParaRPr lang="en-US" altLang="ja-JP" sz="2800">
              <a:solidFill>
                <a:srgbClr val="000000"/>
              </a:solidFill>
              <a:latin typeface="Meiryo UI" panose="020B0604030504040204" pitchFamily="50" charset="-128"/>
              <a:ea typeface="Meiryo UI" panose="020B0604030504040204" pitchFamily="50" charset="-128"/>
            </a:endParaRPr>
          </a:p>
          <a:p>
            <a:pPr eaLnBrk="1" hangingPunct="1">
              <a:spcBef>
                <a:spcPts val="1200"/>
              </a:spcBef>
              <a:buClr>
                <a:schemeClr val="tx1"/>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企業範囲は、企業の財務会計において使用されている組織範囲と一致することが推奨される。</a:t>
            </a:r>
            <a:endParaRPr lang="en-US" altLang="ja-JP" sz="280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81C9D6-8B37-1AE9-4CEF-757CC734EB3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923650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03DF-D60F-F069-B4E9-AA7A407144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F6C8B2-E923-A90A-EB26-ADB3A8618938}"/>
              </a:ext>
            </a:extLst>
          </p:cNvPr>
          <p:cNvSpPr>
            <a:spLocks noGrp="1"/>
          </p:cNvSpPr>
          <p:nvPr>
            <p:ph type="title"/>
          </p:nvPr>
        </p:nvSpPr>
        <p:spPr/>
        <p:txBody>
          <a:bodyPr/>
          <a:lstStyle/>
          <a:p>
            <a:r>
              <a:rPr kumimoji="1" lang="en-US" altLang="ja-JP"/>
              <a:t>【</a:t>
            </a:r>
            <a:r>
              <a:rPr kumimoji="1" lang="ja-JP" altLang="en-US"/>
              <a:t>補足</a:t>
            </a:r>
            <a:r>
              <a:rPr kumimoji="1" lang="en-US" altLang="ja-JP"/>
              <a:t>】GHG</a:t>
            </a:r>
            <a:r>
              <a:rPr kumimoji="1" lang="ja-JP" altLang="en-US"/>
              <a:t>プロトコルにおける企業範囲とは？</a:t>
            </a:r>
          </a:p>
        </p:txBody>
      </p:sp>
      <p:sp>
        <p:nvSpPr>
          <p:cNvPr id="5" name="コンテンツ プレースホルダー 2">
            <a:extLst>
              <a:ext uri="{FF2B5EF4-FFF2-40B4-BE49-F238E27FC236}">
                <a16:creationId xmlns:a16="http://schemas.microsoft.com/office/drawing/2014/main" id="{491DABD7-D357-6230-C771-6C4B80922F32}"/>
              </a:ext>
            </a:extLst>
          </p:cNvPr>
          <p:cNvSpPr>
            <a:spLocks noGrp="1"/>
          </p:cNvSpPr>
          <p:nvPr>
            <p:ph sz="quarter" idx="12"/>
          </p:nvPr>
        </p:nvSpPr>
        <p:spPr>
          <a:xfrm>
            <a:off x="161925" y="1110920"/>
            <a:ext cx="10367963" cy="958106"/>
          </a:xfrm>
        </p:spPr>
        <p:txBody>
          <a:bodyPr/>
          <a:lstStyle/>
          <a:p>
            <a:r>
              <a:rPr lang="en-US" altLang="ja-JP"/>
              <a:t>GHG</a:t>
            </a:r>
            <a:r>
              <a:rPr lang="ja-JP" altLang="en-US"/>
              <a:t>プロトコルでは、自社≒自グループとされる。</a:t>
            </a:r>
            <a:endParaRPr lang="en-US" altLang="ja-JP"/>
          </a:p>
          <a:p>
            <a:r>
              <a:rPr lang="ja-JP" altLang="en-US"/>
              <a:t>組織境界の基準には「支配力基準」と「出資比率基準」の</a:t>
            </a:r>
            <a:r>
              <a:rPr lang="en-US" altLang="ja-JP"/>
              <a:t>2</a:t>
            </a:r>
            <a:r>
              <a:rPr lang="ja-JP" altLang="en-US"/>
              <a:t>種類のグループ範囲がある。</a:t>
            </a:r>
            <a:endParaRPr lang="en-US" altLang="ja-JP"/>
          </a:p>
        </p:txBody>
      </p:sp>
      <p:graphicFrame>
        <p:nvGraphicFramePr>
          <p:cNvPr id="3" name="表 2">
            <a:extLst>
              <a:ext uri="{FF2B5EF4-FFF2-40B4-BE49-F238E27FC236}">
                <a16:creationId xmlns:a16="http://schemas.microsoft.com/office/drawing/2014/main" id="{19150892-464A-652A-260D-4FB24AC7EC8A}"/>
              </a:ext>
            </a:extLst>
          </p:cNvPr>
          <p:cNvGraphicFramePr>
            <a:graphicFrameLocks noGrp="1"/>
          </p:cNvGraphicFramePr>
          <p:nvPr>
            <p:extLst>
              <p:ext uri="{D42A27DB-BD31-4B8C-83A1-F6EECF244321}">
                <p14:modId xmlns:p14="http://schemas.microsoft.com/office/powerpoint/2010/main" val="3401516366"/>
              </p:ext>
            </p:extLst>
          </p:nvPr>
        </p:nvGraphicFramePr>
        <p:xfrm>
          <a:off x="519074" y="2193412"/>
          <a:ext cx="9653666" cy="82296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000" b="1">
                          <a:solidFill>
                            <a:sysClr val="windowText" lastClr="000000"/>
                          </a:solidFill>
                          <a:latin typeface="+mn-ea"/>
                          <a:ea typeface="+mn-ea"/>
                        </a:rPr>
                        <a:t>GHG</a:t>
                      </a:r>
                      <a:r>
                        <a:rPr kumimoji="1" lang="ja-JP" altLang="en-US" sz="2000" b="1">
                          <a:solidFill>
                            <a:sysClr val="windowText" lastClr="000000"/>
                          </a:solidFill>
                          <a:latin typeface="+mn-ea"/>
                          <a:ea typeface="+mn-ea"/>
                        </a:rPr>
                        <a:t>プロトコル</a:t>
                      </a:r>
                      <a:endParaRPr kumimoji="1" lang="en-US" altLang="ja-JP" sz="2000" b="1">
                        <a:solidFill>
                          <a:sysClr val="windowText" lastClr="000000"/>
                        </a:solidFill>
                        <a:latin typeface="+mn-ea"/>
                        <a:ea typeface="+mn-ea"/>
                      </a:endParaRPr>
                    </a:p>
                    <a:p>
                      <a:pPr marL="0" indent="0" algn="ctr">
                        <a:buFont typeface="+mj-lt"/>
                        <a:buNone/>
                      </a:pPr>
                      <a:r>
                        <a:rPr kumimoji="1" lang="ja-JP" altLang="en-US" sz="2000" b="1">
                          <a:solidFill>
                            <a:sysClr val="windowText" lastClr="000000"/>
                          </a:solidFill>
                          <a:latin typeface="+mn-ea"/>
                          <a:ea typeface="+mn-ea"/>
                        </a:rPr>
                        <a:t>における「自社」</a:t>
                      </a:r>
                      <a:endParaRPr kumimoji="1" lang="en-US" altLang="ja-JP" sz="20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spcBef>
                          <a:spcPts val="0"/>
                        </a:spcBef>
                        <a:buFont typeface="Wingdings" panose="05000000000000000000" pitchFamily="2" charset="2"/>
                        <a:buNone/>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事業者の</a:t>
                      </a:r>
                      <a:r>
                        <a:rPr kumimoji="0" lang="ja-JP" altLang="en-US" sz="1600" b="1">
                          <a:solidFill>
                            <a:srgbClr val="FF0000"/>
                          </a:solidFill>
                          <a:latin typeface="Meiryo UI" panose="020B0604030504040204" pitchFamily="50" charset="-128"/>
                          <a:ea typeface="Meiryo UI" panose="020B0604030504040204" pitchFamily="50" charset="-128"/>
                        </a:rPr>
                        <a:t>組織境界</a:t>
                      </a:r>
                      <a:r>
                        <a:rPr kumimoji="0" lang="ja-JP" altLang="en-US" sz="1600">
                          <a:solidFill>
                            <a:prstClr val="black"/>
                          </a:solidFill>
                          <a:latin typeface="Meiryo UI" panose="020B0604030504040204" pitchFamily="50" charset="-128"/>
                          <a:ea typeface="Meiryo UI" panose="020B0604030504040204" pitchFamily="50" charset="-128"/>
                        </a:rPr>
                        <a:t>の範囲で、原則として自社（法人 等）及び連結対象事業者等事業者が所有または支配する全ての事業活動の範囲（≒グループ）</a:t>
                      </a:r>
                      <a:endParaRPr kumimoji="0" lang="en-US" altLang="ja-JP" sz="1600">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spcBef>
                          <a:spcPts val="0"/>
                        </a:spcBef>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事業者が会社以外の組織の場合も同様</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bl>
          </a:graphicData>
        </a:graphic>
      </p:graphicFrame>
      <p:graphicFrame>
        <p:nvGraphicFramePr>
          <p:cNvPr id="4" name="表 3">
            <a:extLst>
              <a:ext uri="{FF2B5EF4-FFF2-40B4-BE49-F238E27FC236}">
                <a16:creationId xmlns:a16="http://schemas.microsoft.com/office/drawing/2014/main" id="{588BFD99-B9D2-F9CC-E4C3-F10676FE118E}"/>
              </a:ext>
            </a:extLst>
          </p:cNvPr>
          <p:cNvGraphicFramePr>
            <a:graphicFrameLocks noGrp="1"/>
          </p:cNvGraphicFramePr>
          <p:nvPr>
            <p:extLst>
              <p:ext uri="{D42A27DB-BD31-4B8C-83A1-F6EECF244321}">
                <p14:modId xmlns:p14="http://schemas.microsoft.com/office/powerpoint/2010/main" val="2782129681"/>
              </p:ext>
            </p:extLst>
          </p:nvPr>
        </p:nvGraphicFramePr>
        <p:xfrm>
          <a:off x="519074" y="3483358"/>
          <a:ext cx="9653666" cy="358140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latin typeface="+mn-ea"/>
                          <a:ea typeface="+mn-ea"/>
                        </a:rPr>
                        <a:t>支配力基準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lvl="1" indent="-285750" eaLnBrk="1" fontAlgn="base" hangingPunct="1">
                        <a:lnSpc>
                          <a:spcPct val="100000"/>
                        </a:lnSpc>
                        <a:spcBef>
                          <a:spcPts val="0"/>
                        </a:spcBef>
                        <a:buClrTx/>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関連会社の中で、</a:t>
                      </a:r>
                      <a:endParaRPr kumimoji="0" lang="en-US" altLang="ja-JP" sz="1600">
                        <a:solidFill>
                          <a:prstClr val="black"/>
                        </a:solidFill>
                        <a:latin typeface="Meiryo UI" panose="020B0604030504040204" pitchFamily="50" charset="-128"/>
                        <a:ea typeface="Meiryo UI" panose="020B0604030504040204" pitchFamily="50" charset="-128"/>
                      </a:endParaRPr>
                    </a:p>
                    <a:p>
                      <a:pPr marL="457200" lvl="2" indent="-279400" eaLnBrk="1" fontAlgn="base" hangingPunct="1">
                        <a:lnSpc>
                          <a:spcPct val="100000"/>
                        </a:lnSpc>
                        <a:spcBef>
                          <a:spcPts val="0"/>
                        </a:spcBef>
                        <a:buFont typeface="Arial" panose="020B0604020202020204" pitchFamily="34" charset="0"/>
                        <a:buChar char="•"/>
                        <a:tabLst>
                          <a:tab pos="1435100"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支配力を及ぼしている先</a:t>
                      </a:r>
                      <a:r>
                        <a:rPr kumimoji="0" lang="ja-JP" altLang="en-US" sz="1600">
                          <a:solidFill>
                            <a:prstClr val="black"/>
                          </a:solidFill>
                          <a:latin typeface="Meiryo UI" panose="020B0604030504040204" pitchFamily="50" charset="-128"/>
                          <a:ea typeface="Meiryo UI" panose="020B0604030504040204" pitchFamily="50" charset="-128"/>
                        </a:rPr>
                        <a:t>については、相手</a:t>
                      </a:r>
                      <a:r>
                        <a:rPr kumimoji="0" lang="ja-JP" altLang="en-US" sz="1600" u="none">
                          <a:solidFill>
                            <a:prstClr val="black"/>
                          </a:solidFill>
                          <a:latin typeface="Meiryo UI" panose="020B0604030504040204" pitchFamily="50" charset="-128"/>
                          <a:ea typeface="Meiryo UI" panose="020B0604030504040204" pitchFamily="50" charset="-128"/>
                        </a:rPr>
                        <a:t>先企業の排出量の</a:t>
                      </a:r>
                      <a:r>
                        <a:rPr kumimoji="0" lang="en-US" altLang="ja-JP" sz="1600" b="1" u="none">
                          <a:solidFill>
                            <a:srgbClr val="FF0000"/>
                          </a:solidFill>
                          <a:latin typeface="Meiryo UI" panose="020B0604030504040204" pitchFamily="50" charset="-128"/>
                          <a:ea typeface="Meiryo UI" panose="020B0604030504040204" pitchFamily="50" charset="-128"/>
                        </a:rPr>
                        <a:t>100%</a:t>
                      </a:r>
                      <a:r>
                        <a:rPr kumimoji="0" lang="ja-JP" altLang="en-US" sz="1600" b="1" u="none">
                          <a:solidFill>
                            <a:srgbClr val="FF0000"/>
                          </a:solidFill>
                          <a:latin typeface="Meiryo UI" panose="020B0604030504040204" pitchFamily="50" charset="-128"/>
                          <a:ea typeface="Meiryo UI" panose="020B0604030504040204" pitchFamily="50" charset="-128"/>
                        </a:rPr>
                        <a:t>を自社の排出量として計上</a:t>
                      </a:r>
                      <a:endParaRPr kumimoji="0" lang="en-US" altLang="ja-JP" sz="1600" b="1" u="none">
                        <a:solidFill>
                          <a:srgbClr val="FF0000"/>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tab pos="541338"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支配力を及ぼしていない先</a:t>
                      </a:r>
                      <a:r>
                        <a:rPr kumimoji="0" lang="ja-JP" altLang="en-US" sz="1600">
                          <a:solidFill>
                            <a:prstClr val="black"/>
                          </a:solidFill>
                          <a:latin typeface="Meiryo UI" panose="020B0604030504040204" pitchFamily="50" charset="-128"/>
                          <a:ea typeface="Meiryo UI" panose="020B0604030504040204" pitchFamily="50" charset="-128"/>
                        </a:rPr>
                        <a:t>につい</a:t>
                      </a:r>
                      <a:r>
                        <a:rPr kumimoji="0" lang="ja-JP" altLang="en-US" sz="1600" u="none">
                          <a:solidFill>
                            <a:prstClr val="black"/>
                          </a:solidFill>
                          <a:latin typeface="Meiryo UI" panose="020B0604030504040204" pitchFamily="50" charset="-128"/>
                          <a:ea typeface="Meiryo UI" panose="020B0604030504040204" pitchFamily="50" charset="-128"/>
                        </a:rPr>
                        <a:t>ては、相手先企業の排出量は、</a:t>
                      </a:r>
                      <a:r>
                        <a:rPr kumimoji="0" lang="ja-JP" altLang="en-US" sz="1600" b="1" u="none">
                          <a:solidFill>
                            <a:srgbClr val="FF0000"/>
                          </a:solidFill>
                          <a:latin typeface="Meiryo UI" panose="020B0604030504040204" pitchFamily="50" charset="-128"/>
                          <a:ea typeface="Meiryo UI" panose="020B0604030504040204" pitchFamily="50" charset="-128"/>
                        </a:rPr>
                        <a:t>自社の排出量と見なさない</a:t>
                      </a:r>
                      <a:r>
                        <a:rPr kumimoji="0" lang="ja-JP" altLang="en-US" sz="1600" u="none">
                          <a:solidFill>
                            <a:prstClr val="black"/>
                          </a:solidFill>
                          <a:latin typeface="Meiryo UI" panose="020B0604030504040204" pitchFamily="50" charset="-128"/>
                          <a:ea typeface="Meiryo UI" panose="020B0604030504040204" pitchFamily="50" charset="-128"/>
                        </a:rPr>
                        <a:t>、とする考え方</a:t>
                      </a:r>
                      <a:endParaRPr kumimoji="0" lang="en-US" altLang="ja-JP" sz="1600" u="none">
                        <a:solidFill>
                          <a:prstClr val="black"/>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連結対象事業者は組織境界に含む</a:t>
                      </a:r>
                      <a:endParaRPr kumimoji="0" lang="en-US" altLang="ja-JP" sz="1600" b="1">
                        <a:solidFill>
                          <a:srgbClr val="FF0000"/>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支配力の定義</a:t>
                      </a:r>
                      <a:endParaRPr kumimoji="0" lang="en-US" altLang="ja-JP" sz="1600">
                        <a:solidFill>
                          <a:prstClr val="black"/>
                        </a:solidFill>
                        <a:latin typeface="Meiryo UI" panose="020B0604030504040204" pitchFamily="50" charset="-128"/>
                        <a:ea typeface="Meiryo UI" panose="020B0604030504040204" pitchFamily="50" charset="-128"/>
                      </a:endParaRPr>
                    </a:p>
                    <a:p>
                      <a:pPr marL="444500" lvl="1" indent="-266700" eaLnBrk="1" fontAlgn="base" hangingPunct="1">
                        <a:lnSpc>
                          <a:spcPct val="100000"/>
                        </a:lnSpc>
                        <a:spcBef>
                          <a:spcPts val="0"/>
                        </a:spcBef>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財務支配力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当該事業者の財務方針および経営方針を決定する力を持つ</a:t>
                      </a:r>
                      <a:endParaRPr kumimoji="0" lang="en-US" altLang="ja-JP" sz="1600">
                        <a:solidFill>
                          <a:prstClr val="black"/>
                        </a:solidFill>
                        <a:latin typeface="Meiryo UI" panose="020B0604030504040204" pitchFamily="50" charset="-128"/>
                        <a:ea typeface="Meiryo UI" panose="020B0604030504040204" pitchFamily="50" charset="-128"/>
                      </a:endParaRPr>
                    </a:p>
                    <a:p>
                      <a:pPr marL="450850" lvl="2" indent="-269875" eaLnBrk="1" fontAlgn="base" hangingPunct="1">
                        <a:lnSpc>
                          <a:spcPct val="100000"/>
                        </a:lnSpc>
                        <a:spcBef>
                          <a:spcPts val="0"/>
                        </a:spcBef>
                        <a:spcAft>
                          <a:spcPts val="600"/>
                        </a:spcAft>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経営支配力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当該事業者に対して自らの経営方針を導入して実施する完全な権限を持つ</a:t>
                      </a:r>
                      <a:endParaRPr kumimoji="0" lang="en-US" altLang="ja-JP" sz="1600">
                        <a:solidFill>
                          <a:srgbClr val="FF0000"/>
                        </a:solidFill>
                        <a:latin typeface="Meiryo UI" panose="020B0604030504040204" pitchFamily="50" charset="-128"/>
                        <a:ea typeface="Meiryo UI" panose="020B0604030504040204" pitchFamily="50" charset="-128"/>
                      </a:endParaRPr>
                    </a:p>
                    <a:p>
                      <a:pPr marL="285750" lvl="2" indent="-285750" eaLnBrk="1" fontAlgn="base" hangingPunct="1">
                        <a:lnSpc>
                          <a:spcPct val="100000"/>
                        </a:lnSpc>
                        <a:spcBef>
                          <a:spcPts val="0"/>
                        </a:spcBef>
                        <a:spcAft>
                          <a:spcPts val="600"/>
                        </a:spcAft>
                        <a:buClr>
                          <a:schemeClr val="tx1"/>
                        </a:buClr>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企業範囲について</a:t>
                      </a:r>
                      <a:r>
                        <a:rPr kumimoji="0" lang="ja-JP" altLang="en-US" sz="1600" b="1">
                          <a:solidFill>
                            <a:srgbClr val="FF0000"/>
                          </a:solidFill>
                          <a:latin typeface="Meiryo UI" panose="020B0604030504040204" pitchFamily="50" charset="-128"/>
                          <a:ea typeface="Meiryo UI" panose="020B0604030504040204" pitchFamily="50" charset="-128"/>
                        </a:rPr>
                        <a:t>自社＋連結対象事業者</a:t>
                      </a:r>
                      <a:r>
                        <a:rPr kumimoji="0" lang="ja-JP" altLang="en-US" sz="1600">
                          <a:solidFill>
                            <a:prstClr val="black"/>
                          </a:solidFill>
                          <a:latin typeface="Meiryo UI" panose="020B0604030504040204" pitchFamily="50" charset="-128"/>
                          <a:ea typeface="Meiryo UI" panose="020B0604030504040204" pitchFamily="50" charset="-128"/>
                        </a:rPr>
                        <a:t>と考えればよい</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r h="0">
                <a:tc>
                  <a:txBody>
                    <a:bodyPr/>
                    <a:lstStyle/>
                    <a:p>
                      <a:pPr marL="0" indent="0" algn="ctr">
                        <a:buFont typeface="+mj-lt"/>
                        <a:buNone/>
                      </a:pPr>
                      <a:r>
                        <a:rPr kumimoji="1" lang="ja-JP" altLang="en-US" sz="2200" b="1">
                          <a:solidFill>
                            <a:sysClr val="windowText" lastClr="000000"/>
                          </a:solidFill>
                          <a:latin typeface="+mn-ea"/>
                          <a:ea typeface="+mn-ea"/>
                        </a:rPr>
                        <a:t>出資比率基準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株式保有している企業全てについて、対象企業の排出量の出資比率相当分を自社の排出量とする考え方</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5747928"/>
                  </a:ext>
                </a:extLst>
              </a:tr>
            </a:tbl>
          </a:graphicData>
        </a:graphic>
      </p:graphicFrame>
      <p:sp>
        <p:nvSpPr>
          <p:cNvPr id="7" name="テキスト ボックス 6">
            <a:extLst>
              <a:ext uri="{FF2B5EF4-FFF2-40B4-BE49-F238E27FC236}">
                <a16:creationId xmlns:a16="http://schemas.microsoft.com/office/drawing/2014/main" id="{DFC56F28-8143-EBE1-AB94-5E9EC9EB71A1}"/>
              </a:ext>
            </a:extLst>
          </p:cNvPr>
          <p:cNvSpPr txBox="1"/>
          <p:nvPr/>
        </p:nvSpPr>
        <p:spPr>
          <a:xfrm>
            <a:off x="519074" y="3144804"/>
            <a:ext cx="2465387" cy="338554"/>
          </a:xfrm>
          <a:prstGeom prst="rect">
            <a:avLst/>
          </a:prstGeom>
          <a:noFill/>
        </p:spPr>
        <p:txBody>
          <a:bodyPr wrap="square" rtlCol="0">
            <a:spAutoFit/>
          </a:bodyPr>
          <a:lstStyle/>
          <a:p>
            <a:r>
              <a:rPr kumimoji="1" lang="en-US" altLang="ja-JP" sz="1600"/>
              <a:t>【</a:t>
            </a:r>
            <a:r>
              <a:rPr kumimoji="1" lang="ja-JP" altLang="en-US" sz="1600"/>
              <a:t>組織境界の基準</a:t>
            </a:r>
            <a:r>
              <a:rPr kumimoji="1" lang="en-US" altLang="ja-JP" sz="1600"/>
              <a:t>】</a:t>
            </a:r>
            <a:endParaRPr kumimoji="1" lang="ja-JP" altLang="en-US" sz="1600"/>
          </a:p>
        </p:txBody>
      </p:sp>
      <p:sp>
        <p:nvSpPr>
          <p:cNvPr id="12" name="テキスト ボックス 11">
            <a:extLst>
              <a:ext uri="{FF2B5EF4-FFF2-40B4-BE49-F238E27FC236}">
                <a16:creationId xmlns:a16="http://schemas.microsoft.com/office/drawing/2014/main" id="{9EC1BBA5-D50A-462C-57FC-7BF0754B7EEE}"/>
              </a:ext>
            </a:extLst>
          </p:cNvPr>
          <p:cNvSpPr txBox="1">
            <a:spLocks noChangeArrowheads="1"/>
          </p:cNvSpPr>
          <p:nvPr/>
        </p:nvSpPr>
        <p:spPr bwMode="auto">
          <a:xfrm>
            <a:off x="577529" y="71891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サプライチェーンを通じた温室効果ガス排出量算定に関する基本ガイドライン </a:t>
            </a:r>
            <a:r>
              <a:rPr lang="en-US" altLang="ja-JP" sz="900">
                <a:solidFill>
                  <a:srgbClr val="000000"/>
                </a:solidFill>
                <a:latin typeface="+mn-ea"/>
                <a:ea typeface="+mn-ea"/>
                <a:cs typeface="Meiryo UI" pitchFamily="50" charset="-128"/>
              </a:rPr>
              <a:t>(ver.2.7)</a:t>
            </a:r>
            <a:br>
              <a:rPr lang="en-US" altLang="ja-JP" sz="900">
                <a:solidFill>
                  <a:srgbClr val="000000"/>
                </a:solidFill>
                <a:latin typeface="+mn-ea"/>
                <a:ea typeface="+mn-ea"/>
                <a:cs typeface="Meiryo UI" pitchFamily="50" charset="-128"/>
              </a:rPr>
            </a:b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https://www.env.go.jp/earth/ondanka/supply_chain/gvc/files/tools/GuideLine_ver.2.7.pdf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032925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企業範囲のイメージ</a:t>
            </a:r>
          </a:p>
        </p:txBody>
      </p:sp>
      <p:sp>
        <p:nvSpPr>
          <p:cNvPr id="7" name="円/楕円 6"/>
          <p:cNvSpPr/>
          <p:nvPr/>
        </p:nvSpPr>
        <p:spPr bwMode="auto">
          <a:xfrm>
            <a:off x="6174397" y="2104633"/>
            <a:ext cx="3595638" cy="3488307"/>
          </a:xfrm>
          <a:prstGeom prst="ellipse">
            <a:avLst/>
          </a:prstGeom>
          <a:solidFill>
            <a:sysClr val="window" lastClr="FFFFFF"/>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8" name="円/楕円 7"/>
          <p:cNvSpPr/>
          <p:nvPr/>
        </p:nvSpPr>
        <p:spPr bwMode="auto">
          <a:xfrm>
            <a:off x="6559928" y="2500895"/>
            <a:ext cx="2808312" cy="2724482"/>
          </a:xfrm>
          <a:prstGeom prst="ellipse">
            <a:avLst/>
          </a:prstGeom>
          <a:solidFill>
            <a:srgbClr val="4BACC6">
              <a:lumMod val="20000"/>
              <a:lumOff val="8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marL="0" marR="0" lvl="0" indent="0" algn="ctr" defTabSz="862013"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9" name="円/楕円 8"/>
          <p:cNvSpPr/>
          <p:nvPr/>
        </p:nvSpPr>
        <p:spPr bwMode="auto">
          <a:xfrm>
            <a:off x="7094449" y="3036655"/>
            <a:ext cx="1697727" cy="1647049"/>
          </a:xfrm>
          <a:prstGeom prst="ellipse">
            <a:avLst/>
          </a:prstGeom>
          <a:solidFill>
            <a:srgbClr val="EEECE1">
              <a:lumMod val="9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0" name="円/楕円 9"/>
          <p:cNvSpPr/>
          <p:nvPr/>
        </p:nvSpPr>
        <p:spPr bwMode="auto">
          <a:xfrm>
            <a:off x="1705139" y="2645986"/>
            <a:ext cx="2592288" cy="2514906"/>
          </a:xfrm>
          <a:prstGeom prst="ellipse">
            <a:avLst/>
          </a:prstGeom>
          <a:solidFill>
            <a:srgbClr val="EEECE1">
              <a:lumMod val="90000"/>
            </a:srgbClr>
          </a:solidFill>
          <a:ln w="3810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bwMode="auto">
          <a:xfrm>
            <a:off x="2569235"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12" name="円/楕円 11"/>
          <p:cNvSpPr/>
          <p:nvPr/>
        </p:nvSpPr>
        <p:spPr bwMode="auto">
          <a:xfrm>
            <a:off x="4225419" y="300065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3" name="円/楕円 12"/>
          <p:cNvSpPr/>
          <p:nvPr/>
        </p:nvSpPr>
        <p:spPr bwMode="auto">
          <a:xfrm>
            <a:off x="3649355"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4" name="円/楕円 13"/>
          <p:cNvSpPr/>
          <p:nvPr/>
        </p:nvSpPr>
        <p:spPr bwMode="auto">
          <a:xfrm>
            <a:off x="3001283"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5" name="円/楕円 14"/>
          <p:cNvSpPr/>
          <p:nvPr/>
        </p:nvSpPr>
        <p:spPr bwMode="auto">
          <a:xfrm>
            <a:off x="3153683" y="4800852"/>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6" name="円/楕円 15"/>
          <p:cNvSpPr/>
          <p:nvPr/>
        </p:nvSpPr>
        <p:spPr bwMode="auto">
          <a:xfrm>
            <a:off x="2137187" y="4512820"/>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7" name="円/楕円 16"/>
          <p:cNvSpPr/>
          <p:nvPr/>
        </p:nvSpPr>
        <p:spPr bwMode="auto">
          <a:xfrm>
            <a:off x="2289587" y="314466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8" name="円/楕円 17"/>
          <p:cNvSpPr/>
          <p:nvPr/>
        </p:nvSpPr>
        <p:spPr bwMode="auto">
          <a:xfrm>
            <a:off x="2321399" y="226151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9" name="円/楕円 18"/>
          <p:cNvSpPr/>
          <p:nvPr/>
        </p:nvSpPr>
        <p:spPr bwMode="auto">
          <a:xfrm>
            <a:off x="1705139" y="2519461"/>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0" name="円/楕円 19"/>
          <p:cNvSpPr/>
          <p:nvPr/>
        </p:nvSpPr>
        <p:spPr bwMode="auto">
          <a:xfrm>
            <a:off x="3073291" y="278462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1" name="円/楕円 20"/>
          <p:cNvSpPr/>
          <p:nvPr/>
        </p:nvSpPr>
        <p:spPr bwMode="auto">
          <a:xfrm>
            <a:off x="1417107" y="2918515"/>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1057067" y="4044768"/>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3" name="円/楕円 22"/>
          <p:cNvSpPr/>
          <p:nvPr/>
        </p:nvSpPr>
        <p:spPr bwMode="auto">
          <a:xfrm>
            <a:off x="1993171" y="5016876"/>
            <a:ext cx="216024" cy="216024"/>
          </a:xfrm>
          <a:prstGeom prst="ellips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4" name="円/楕円 23"/>
          <p:cNvSpPr/>
          <p:nvPr/>
        </p:nvSpPr>
        <p:spPr bwMode="auto">
          <a:xfrm>
            <a:off x="2569235" y="5418294"/>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5" name="円/楕円 24"/>
          <p:cNvSpPr/>
          <p:nvPr/>
        </p:nvSpPr>
        <p:spPr bwMode="auto">
          <a:xfrm>
            <a:off x="4009395" y="5052880"/>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6" name="円/楕円 25"/>
          <p:cNvSpPr/>
          <p:nvPr/>
        </p:nvSpPr>
        <p:spPr bwMode="auto">
          <a:xfrm>
            <a:off x="4441443" y="426079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7" name="円/楕円 26"/>
          <p:cNvSpPr/>
          <p:nvPr/>
        </p:nvSpPr>
        <p:spPr bwMode="auto">
          <a:xfrm>
            <a:off x="3793371" y="247808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8" name="円/楕円 27"/>
          <p:cNvSpPr/>
          <p:nvPr/>
        </p:nvSpPr>
        <p:spPr bwMode="auto">
          <a:xfrm>
            <a:off x="3001283"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29" name="直線矢印コネクタ 28"/>
          <p:cNvCxnSpPr>
            <a:stCxn id="11" idx="2"/>
          </p:cNvCxnSpPr>
          <p:nvPr/>
        </p:nvCxnSpPr>
        <p:spPr bwMode="auto">
          <a:xfrm flipH="1">
            <a:off x="2577619" y="4152780"/>
            <a:ext cx="423664" cy="792088"/>
          </a:xfrm>
          <a:prstGeom prst="straightConnector1">
            <a:avLst/>
          </a:prstGeom>
          <a:noFill/>
          <a:ln w="76200" cap="flat" cmpd="sng" algn="ctr">
            <a:solidFill>
              <a:srgbClr val="0099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角丸四角形吹き出し 29"/>
          <p:cNvSpPr/>
          <p:nvPr/>
        </p:nvSpPr>
        <p:spPr bwMode="auto">
          <a:xfrm>
            <a:off x="727280" y="5694565"/>
            <a:ext cx="4536504" cy="1362778"/>
          </a:xfrm>
          <a:prstGeom prst="wedgeRoundRectCallout">
            <a:avLst>
              <a:gd name="adj1" fmla="val -4502"/>
              <a:gd name="adj2" fmla="val -42464"/>
              <a:gd name="adj3" fmla="val 16667"/>
            </a:avLst>
          </a:prstGeom>
          <a:solidFill>
            <a:srgbClr val="C0504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支配力内の関係会社の排出量は</a:t>
            </a:r>
            <a:r>
              <a:rPr kumimoji="0" lang="en-US" altLang="ja-JP" sz="2400" kern="0">
                <a:solidFill>
                  <a:prstClr val="black"/>
                </a:solidFill>
                <a:latin typeface="Meiryo UI" panose="020B0604030504040204" pitchFamily="50" charset="-128"/>
                <a:cs typeface="Meiryo UI" panose="020B0604030504040204" pitchFamily="50" charset="-128"/>
              </a:rPr>
              <a:t>100%</a:t>
            </a:r>
            <a:r>
              <a:rPr kumimoji="0" lang="ja-JP" altLang="en-US" sz="2400" kern="0">
                <a:solidFill>
                  <a:prstClr val="black"/>
                </a:solidFill>
                <a:latin typeface="Meiryo UI" panose="020B0604030504040204" pitchFamily="50" charset="-128"/>
                <a:cs typeface="Meiryo UI" panose="020B0604030504040204" pitchFamily="50" charset="-128"/>
              </a:rPr>
              <a:t>自社分に計上</a:t>
            </a:r>
            <a:endParaRPr kumimoji="0" lang="en-US" altLang="ja-JP" sz="2400" ker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（支配力外は</a:t>
            </a:r>
            <a:r>
              <a:rPr kumimoji="0" lang="en-US" altLang="ja-JP" sz="2400" b="1" kern="0">
                <a:solidFill>
                  <a:srgbClr val="FC0019"/>
                </a:solidFill>
                <a:latin typeface="Meiryo UI" panose="020B0604030504040204" pitchFamily="50" charset="-128"/>
                <a:cs typeface="Meiryo UI" panose="020B0604030504040204" pitchFamily="50" charset="-128"/>
              </a:rPr>
              <a:t>0%</a:t>
            </a:r>
            <a:r>
              <a:rPr kumimoji="0" lang="ja-JP" altLang="en-US" sz="2400" b="1" kern="0">
                <a:solidFill>
                  <a:srgbClr val="FC0019"/>
                </a:solidFill>
                <a:latin typeface="Meiryo UI" panose="020B0604030504040204" pitchFamily="50" charset="-128"/>
                <a:cs typeface="Meiryo UI" panose="020B0604030504040204" pitchFamily="50" charset="-128"/>
              </a:rPr>
              <a:t>計上）</a:t>
            </a:r>
            <a:endParaRPr kumimoji="0" lang="ja-JP" altLang="en-US" sz="2400" kern="0">
              <a:solidFill>
                <a:prstClr val="black"/>
              </a:solidFill>
              <a:latin typeface="Meiryo UI" panose="020B0604030504040204" pitchFamily="50" charset="-128"/>
              <a:cs typeface="Meiryo UI" panose="020B0604030504040204" pitchFamily="50" charset="-128"/>
            </a:endParaRPr>
          </a:p>
        </p:txBody>
      </p:sp>
      <p:sp>
        <p:nvSpPr>
          <p:cNvPr id="31" name="円/楕円 30"/>
          <p:cNvSpPr/>
          <p:nvPr/>
        </p:nvSpPr>
        <p:spPr bwMode="auto">
          <a:xfrm>
            <a:off x="3001283" y="2262059"/>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32246" y="3349371"/>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33" name="正方形/長方形 32"/>
          <p:cNvSpPr/>
          <p:nvPr/>
        </p:nvSpPr>
        <p:spPr>
          <a:xfrm>
            <a:off x="1386854" y="4966063"/>
            <a:ext cx="1107996"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支配力</a:t>
            </a:r>
            <a:endParaRPr kumimoji="0" lang="ja-JP" altLang="en-US" sz="2000" b="1" kern="0">
              <a:solidFill>
                <a:srgbClr val="FC0019"/>
              </a:solidFill>
              <a:latin typeface="ＭＳ Ｐゴシック" charset="-128"/>
              <a:ea typeface="ＭＳ Ｐゴシック" charset="-128"/>
            </a:endParaRPr>
          </a:p>
        </p:txBody>
      </p:sp>
      <p:sp>
        <p:nvSpPr>
          <p:cNvPr id="34" name="角丸四角形 33"/>
          <p:cNvSpPr/>
          <p:nvPr/>
        </p:nvSpPr>
        <p:spPr bwMode="auto">
          <a:xfrm>
            <a:off x="7496032"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35" name="円/楕円 34"/>
          <p:cNvSpPr/>
          <p:nvPr/>
        </p:nvSpPr>
        <p:spPr bwMode="auto">
          <a:xfrm>
            <a:off x="9152216" y="303665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6" name="円/楕円 35"/>
          <p:cNvSpPr/>
          <p:nvPr/>
        </p:nvSpPr>
        <p:spPr bwMode="auto">
          <a:xfrm>
            <a:off x="8576152"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7" name="円/楕円 36"/>
          <p:cNvSpPr/>
          <p:nvPr/>
        </p:nvSpPr>
        <p:spPr bwMode="auto">
          <a:xfrm>
            <a:off x="7928080"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8" name="円/楕円 37"/>
          <p:cNvSpPr/>
          <p:nvPr/>
        </p:nvSpPr>
        <p:spPr bwMode="auto">
          <a:xfrm>
            <a:off x="8080480" y="4800852"/>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9" name="円/楕円 38"/>
          <p:cNvSpPr/>
          <p:nvPr/>
        </p:nvSpPr>
        <p:spPr bwMode="auto">
          <a:xfrm>
            <a:off x="6930579" y="4235256"/>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0" name="円/楕円 39"/>
          <p:cNvSpPr/>
          <p:nvPr/>
        </p:nvSpPr>
        <p:spPr bwMode="auto">
          <a:xfrm>
            <a:off x="7216384" y="314466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1" name="円/楕円 40"/>
          <p:cNvSpPr/>
          <p:nvPr/>
        </p:nvSpPr>
        <p:spPr bwMode="auto">
          <a:xfrm>
            <a:off x="6631936" y="2537974"/>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2" name="円/楕円 41"/>
          <p:cNvSpPr/>
          <p:nvPr/>
        </p:nvSpPr>
        <p:spPr bwMode="auto">
          <a:xfrm>
            <a:off x="8000088" y="278462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3" name="円/楕円 42"/>
          <p:cNvSpPr/>
          <p:nvPr/>
        </p:nvSpPr>
        <p:spPr bwMode="auto">
          <a:xfrm>
            <a:off x="6343904" y="293702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4" name="円/楕円 43"/>
          <p:cNvSpPr/>
          <p:nvPr/>
        </p:nvSpPr>
        <p:spPr bwMode="auto">
          <a:xfrm>
            <a:off x="5803844" y="408077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5" name="円/楕円 44"/>
          <p:cNvSpPr/>
          <p:nvPr/>
        </p:nvSpPr>
        <p:spPr bwMode="auto">
          <a:xfrm>
            <a:off x="6578357" y="4692840"/>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6" name="円/楕円 45"/>
          <p:cNvSpPr/>
          <p:nvPr/>
        </p:nvSpPr>
        <p:spPr bwMode="auto">
          <a:xfrm>
            <a:off x="9038453" y="485500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7" name="円/楕円 46"/>
          <p:cNvSpPr/>
          <p:nvPr/>
        </p:nvSpPr>
        <p:spPr bwMode="auto">
          <a:xfrm>
            <a:off x="9368240" y="42967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8" name="円/楕円 47"/>
          <p:cNvSpPr/>
          <p:nvPr/>
        </p:nvSpPr>
        <p:spPr bwMode="auto">
          <a:xfrm>
            <a:off x="8720168" y="24965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9" name="円/楕円 48"/>
          <p:cNvSpPr/>
          <p:nvPr/>
        </p:nvSpPr>
        <p:spPr bwMode="auto">
          <a:xfrm>
            <a:off x="7928080"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50" name="直線矢印コネクタ 49"/>
          <p:cNvCxnSpPr/>
          <p:nvPr/>
        </p:nvCxnSpPr>
        <p:spPr bwMode="auto">
          <a:xfrm flipH="1">
            <a:off x="7141718" y="4188784"/>
            <a:ext cx="650730" cy="1216613"/>
          </a:xfrm>
          <a:prstGeom prst="straightConnector1">
            <a:avLst/>
          </a:prstGeom>
          <a:noFill/>
          <a:ln w="76200" cap="flat" cmpd="sng" algn="ctr">
            <a:solidFill>
              <a:srgbClr val="0099FF"/>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7554790" y="5246871"/>
            <a:ext cx="1415772"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出資比率</a:t>
            </a:r>
            <a:endParaRPr kumimoji="0" lang="ja-JP" altLang="en-US" sz="2000" b="1" kern="0">
              <a:solidFill>
                <a:srgbClr val="FC0019"/>
              </a:solidFill>
              <a:latin typeface="ＭＳ Ｐゴシック" charset="-128"/>
              <a:ea typeface="ＭＳ Ｐゴシック" charset="-128"/>
            </a:endParaRPr>
          </a:p>
        </p:txBody>
      </p:sp>
      <p:sp>
        <p:nvSpPr>
          <p:cNvPr id="52" name="角丸四角形吹き出し 51"/>
          <p:cNvSpPr/>
          <p:nvPr/>
        </p:nvSpPr>
        <p:spPr bwMode="auto">
          <a:xfrm>
            <a:off x="5479808" y="5845267"/>
            <a:ext cx="4536504" cy="1217450"/>
          </a:xfrm>
          <a:prstGeom prst="wedgeRoundRectCallout">
            <a:avLst>
              <a:gd name="adj1" fmla="val -7489"/>
              <a:gd name="adj2" fmla="val -38115"/>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出資先の排出量は、出資比率に比例して自社分として計上</a:t>
            </a:r>
            <a:endParaRPr kumimoji="0" lang="en-US" altLang="ja-JP" sz="2400" b="1" kern="0">
              <a:solidFill>
                <a:srgbClr val="FC0019"/>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a:xfrm>
            <a:off x="5608744" y="3255513"/>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54" name="テキスト ボックス 53"/>
          <p:cNvSpPr txBox="1"/>
          <p:nvPr/>
        </p:nvSpPr>
        <p:spPr>
          <a:xfrm>
            <a:off x="594767" y="1158061"/>
            <a:ext cx="5101066" cy="1052596"/>
          </a:xfrm>
          <a:prstGeom prst="rect">
            <a:avLst/>
          </a:prstGeom>
          <a:noFill/>
        </p:spPr>
        <p:txBody>
          <a:bodyPr wrap="square" rtlCol="0">
            <a:spAutoFit/>
          </a:bodyPr>
          <a:lstStyle/>
          <a:p>
            <a:pPr algn="ctr" defTabSz="914400" fontAlgn="base">
              <a:lnSpc>
                <a:spcPct val="120000"/>
              </a:lnSpc>
              <a:spcBef>
                <a:spcPct val="0"/>
              </a:spcBef>
            </a:pPr>
            <a:r>
              <a:rPr lang="ja-JP" altLang="en-US" sz="2800" b="1" u="sng">
                <a:solidFill>
                  <a:srgbClr val="FC0019"/>
                </a:solidFill>
                <a:latin typeface="Meiryo UI" panose="020B0604030504040204" pitchFamily="50" charset="-128"/>
                <a:cs typeface="Meiryo UI" panose="020B0604030504040204" pitchFamily="50" charset="-128"/>
              </a:rPr>
              <a:t>支配力基準</a:t>
            </a:r>
            <a:endParaRPr lang="en-US" altLang="ja-JP" sz="2800" b="1" u="sng">
              <a:solidFill>
                <a:srgbClr val="FC0019"/>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spcAft>
                <a:spcPct val="70000"/>
              </a:spcAft>
            </a:pPr>
            <a:r>
              <a:rPr lang="ja-JP" altLang="en-US" sz="2400" b="1">
                <a:solidFill>
                  <a:srgbClr val="FC0019"/>
                </a:solidFill>
                <a:latin typeface="Meiryo UI" panose="020B0604030504040204" pitchFamily="50" charset="-128"/>
                <a:cs typeface="Meiryo UI" panose="020B0604030504040204" pitchFamily="50" charset="-128"/>
              </a:rPr>
              <a:t>（財務支配</a:t>
            </a:r>
            <a:r>
              <a:rPr lang="en-US" altLang="ja-JP" sz="2400" b="1">
                <a:solidFill>
                  <a:srgbClr val="FC0019"/>
                </a:solidFill>
                <a:latin typeface="Meiryo UI" panose="020B0604030504040204" pitchFamily="50" charset="-128"/>
                <a:cs typeface="Meiryo UI" panose="020B0604030504040204" pitchFamily="50" charset="-128"/>
              </a:rPr>
              <a:t>or</a:t>
            </a:r>
            <a:r>
              <a:rPr lang="ja-JP" altLang="en-US" sz="2400" b="1">
                <a:solidFill>
                  <a:srgbClr val="FC0019"/>
                </a:solidFill>
                <a:latin typeface="Meiryo UI" panose="020B0604030504040204" pitchFamily="50" charset="-128"/>
                <a:cs typeface="Meiryo UI" panose="020B0604030504040204" pitchFamily="50" charset="-128"/>
              </a:rPr>
              <a:t>経営支配の２種）</a:t>
            </a:r>
          </a:p>
        </p:txBody>
      </p:sp>
      <p:sp>
        <p:nvSpPr>
          <p:cNvPr id="55" name="テキスト ボックス 54"/>
          <p:cNvSpPr txBox="1"/>
          <p:nvPr/>
        </p:nvSpPr>
        <p:spPr>
          <a:xfrm>
            <a:off x="6457667" y="1282913"/>
            <a:ext cx="2977819" cy="523220"/>
          </a:xfrm>
          <a:prstGeom prst="rect">
            <a:avLst/>
          </a:prstGeom>
          <a:noFill/>
        </p:spPr>
        <p:txBody>
          <a:bodyPr wrap="square" rtlCol="0">
            <a:spAutoFit/>
          </a:bodyPr>
          <a:lstStyle/>
          <a:p>
            <a:pPr algn="ctr" defTabSz="914400" fontAlgn="base">
              <a:lnSpc>
                <a:spcPct val="120000"/>
              </a:lnSpc>
              <a:spcBef>
                <a:spcPct val="0"/>
              </a:spcBef>
              <a:spcAft>
                <a:spcPct val="70000"/>
              </a:spcAft>
            </a:pPr>
            <a:r>
              <a:rPr lang="ja-JP" altLang="en-US" sz="2800" b="1" u="sng">
                <a:solidFill>
                  <a:srgbClr val="FC0019"/>
                </a:solidFill>
                <a:latin typeface="Meiryo UI" panose="020B0604030504040204" pitchFamily="50" charset="-128"/>
                <a:cs typeface="Meiryo UI" panose="020B0604030504040204" pitchFamily="50" charset="-128"/>
              </a:rPr>
              <a:t>出資比率基準</a:t>
            </a:r>
          </a:p>
        </p:txBody>
      </p:sp>
      <p:sp>
        <p:nvSpPr>
          <p:cNvPr id="56" name="テキスト ボックス 55"/>
          <p:cNvSpPr txBox="1"/>
          <p:nvPr/>
        </p:nvSpPr>
        <p:spPr>
          <a:xfrm>
            <a:off x="7474911" y="4251225"/>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大</a:t>
            </a:r>
          </a:p>
        </p:txBody>
      </p:sp>
      <p:sp>
        <p:nvSpPr>
          <p:cNvPr id="57" name="テキスト ボックス 56"/>
          <p:cNvSpPr txBox="1"/>
          <p:nvPr/>
        </p:nvSpPr>
        <p:spPr>
          <a:xfrm>
            <a:off x="7143889" y="5046493"/>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小</a:t>
            </a:r>
          </a:p>
        </p:txBody>
      </p:sp>
    </p:spTree>
    <p:extLst>
      <p:ext uri="{BB962C8B-B14F-4D97-AF65-F5344CB8AC3E}">
        <p14:creationId xmlns:p14="http://schemas.microsoft.com/office/powerpoint/2010/main" val="3315065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BE4B-F424-EC07-ECC8-653F30E1734D}"/>
            </a:ext>
          </a:extLst>
        </p:cNvPr>
        <p:cNvGrpSpPr/>
        <p:nvPr/>
      </p:nvGrpSpPr>
      <p:grpSpPr>
        <a:xfrm>
          <a:off x="0" y="0"/>
          <a:ext cx="0" cy="0"/>
          <a:chOff x="0" y="0"/>
          <a:chExt cx="0" cy="0"/>
        </a:xfrm>
      </p:grpSpPr>
      <p:sp>
        <p:nvSpPr>
          <p:cNvPr id="4" name="テキスト ボックス 47">
            <a:extLst>
              <a:ext uri="{FF2B5EF4-FFF2-40B4-BE49-F238E27FC236}">
                <a16:creationId xmlns:a16="http://schemas.microsoft.com/office/drawing/2014/main" id="{F4958862-8316-CAF7-41CB-DBE27C317AD0}"/>
              </a:ext>
            </a:extLst>
          </p:cNvPr>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000" b="1">
                <a:solidFill>
                  <a:srgbClr val="000000"/>
                </a:solidFill>
                <a:latin typeface="Meiryo UI" panose="020B0604030504040204" pitchFamily="50" charset="-128"/>
                <a:ea typeface="Meiryo UI" panose="020B0604030504040204" pitchFamily="50" charset="-128"/>
              </a:rPr>
              <a:t>（必須事項）</a:t>
            </a:r>
            <a:endParaRPr lang="en-US" altLang="ja-JP" sz="20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en-US" altLang="ja-JP" sz="2000" b="1">
                <a:solidFill>
                  <a:srgbClr val="FF0000"/>
                </a:solidFill>
                <a:latin typeface="Meiryo UI" panose="020B0604030504040204" pitchFamily="50" charset="-128"/>
                <a:ea typeface="Meiryo UI" panose="020B0604030504040204" pitchFamily="50" charset="-128"/>
              </a:rPr>
              <a:t>7</a:t>
            </a:r>
            <a:r>
              <a:rPr lang="ja-JP" altLang="en-US" sz="2000" b="1">
                <a:solidFill>
                  <a:srgbClr val="FF0000"/>
                </a:solidFill>
                <a:latin typeface="Meiryo UI" panose="020B0604030504040204" pitchFamily="50" charset="-128"/>
                <a:ea typeface="Meiryo UI" panose="020B0604030504040204" pitchFamily="50" charset="-128"/>
              </a:rPr>
              <a:t>つの温室効果ガス（下記）の全ての関連する排出量をおさえる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000">
                <a:latin typeface="Meiryo UI" panose="020B0604030504040204" pitchFamily="50" charset="-128"/>
                <a:ea typeface="Meiryo UI" panose="020B0604030504040204" pitchFamily="50" charset="-128"/>
              </a:rPr>
              <a:t>二酸化炭素（</a:t>
            </a:r>
            <a:r>
              <a:rPr lang="en-US" altLang="ja-JP" sz="2000">
                <a:latin typeface="Meiryo UI" panose="020B0604030504040204" pitchFamily="50" charset="-128"/>
                <a:ea typeface="Meiryo UI" panose="020B0604030504040204" pitchFamily="50" charset="-128"/>
              </a:rPr>
              <a:t>CO2</a:t>
            </a:r>
            <a:r>
              <a:rPr lang="ja-JP" altLang="en-US" sz="2000">
                <a:latin typeface="Meiryo UI" panose="020B0604030504040204" pitchFamily="50" charset="-128"/>
                <a:ea typeface="Meiryo UI" panose="020B0604030504040204" pitchFamily="50" charset="-128"/>
              </a:rPr>
              <a:t>）、メタン（</a:t>
            </a:r>
            <a:r>
              <a:rPr lang="en-US" altLang="ja-JP" sz="2000">
                <a:latin typeface="Meiryo UI" panose="020B0604030504040204" pitchFamily="50" charset="-128"/>
                <a:ea typeface="Meiryo UI" panose="020B0604030504040204" pitchFamily="50" charset="-128"/>
              </a:rPr>
              <a:t>CH4</a:t>
            </a:r>
            <a:r>
              <a:rPr lang="ja-JP" altLang="en-US" sz="2000">
                <a:latin typeface="Meiryo UI" panose="020B0604030504040204" pitchFamily="50" charset="-128"/>
                <a:ea typeface="Meiryo UI" panose="020B0604030504040204" pitchFamily="50" charset="-128"/>
              </a:rPr>
              <a:t>）、亜酸化窒素（</a:t>
            </a:r>
            <a:r>
              <a:rPr lang="en-US" altLang="ja-JP" sz="2000">
                <a:latin typeface="Meiryo UI" panose="020B0604030504040204" pitchFamily="50" charset="-128"/>
                <a:ea typeface="Meiryo UI" panose="020B0604030504040204" pitchFamily="50" charset="-128"/>
              </a:rPr>
              <a:t>N2O</a:t>
            </a:r>
            <a:r>
              <a:rPr lang="ja-JP" altLang="en-US" sz="2000">
                <a:latin typeface="Meiryo UI" panose="020B0604030504040204" pitchFamily="50" charset="-128"/>
                <a:ea typeface="Meiryo UI" panose="020B0604030504040204" pitchFamily="50" charset="-128"/>
              </a:rPr>
              <a:t>）、ハイドロフルオロカーボン（</a:t>
            </a:r>
            <a:r>
              <a:rPr lang="en-US" altLang="ja-JP" sz="2000">
                <a:latin typeface="Meiryo UI" panose="020B0604030504040204" pitchFamily="50" charset="-128"/>
                <a:ea typeface="Meiryo UI" panose="020B0604030504040204" pitchFamily="50" charset="-128"/>
              </a:rPr>
              <a:t>HFCs</a:t>
            </a:r>
            <a:r>
              <a:rPr lang="ja-JP" altLang="en-US" sz="2000">
                <a:latin typeface="Meiryo UI" panose="020B0604030504040204" pitchFamily="50" charset="-128"/>
                <a:ea typeface="Meiryo UI" panose="020B0604030504040204" pitchFamily="50" charset="-128"/>
              </a:rPr>
              <a:t>）、パーフルオロカーボン（</a:t>
            </a:r>
            <a:r>
              <a:rPr lang="en-US" altLang="ja-JP" sz="2000">
                <a:latin typeface="Meiryo UI" panose="020B0604030504040204" pitchFamily="50" charset="-128"/>
                <a:ea typeface="Meiryo UI" panose="020B0604030504040204" pitchFamily="50" charset="-128"/>
              </a:rPr>
              <a:t>PFCs</a:t>
            </a:r>
            <a:r>
              <a:rPr lang="ja-JP" altLang="en-US" sz="2000">
                <a:latin typeface="Meiryo UI" panose="020B0604030504040204" pitchFamily="50" charset="-128"/>
                <a:ea typeface="Meiryo UI" panose="020B0604030504040204" pitchFamily="50" charset="-128"/>
              </a:rPr>
              <a:t>）、六フッ化硫黄（</a:t>
            </a:r>
            <a:r>
              <a:rPr lang="en-US" altLang="ja-JP" sz="2000">
                <a:latin typeface="Meiryo UI" panose="020B0604030504040204" pitchFamily="50" charset="-128"/>
                <a:ea typeface="Meiryo UI" panose="020B0604030504040204" pitchFamily="50" charset="-128"/>
              </a:rPr>
              <a:t>SF6</a:t>
            </a:r>
            <a:r>
              <a:rPr lang="ja-JP" altLang="en-US" sz="2000">
                <a:latin typeface="Meiryo UI" panose="020B0604030504040204" pitchFamily="50" charset="-128"/>
                <a:ea typeface="Meiryo UI" panose="020B0604030504040204" pitchFamily="50" charset="-128"/>
              </a:rPr>
              <a:t>）、三フッ化窒素（</a:t>
            </a:r>
            <a:r>
              <a:rPr lang="en-US" altLang="ja-JP" sz="2000">
                <a:latin typeface="Meiryo UI" panose="020B0604030504040204" pitchFamily="50" charset="-128"/>
                <a:ea typeface="Meiryo UI" panose="020B0604030504040204" pitchFamily="50" charset="-128"/>
              </a:rPr>
              <a:t>NF3</a:t>
            </a:r>
            <a:r>
              <a:rPr lang="ja-JP" altLang="en-US" sz="2000">
                <a:latin typeface="Meiryo UI" panose="020B0604030504040204" pitchFamily="50" charset="-128"/>
                <a:ea typeface="Meiryo UI" panose="020B0604030504040204" pitchFamily="50" charset="-128"/>
              </a:rPr>
              <a:t>）</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ja-JP" altLang="en-US" sz="2000" b="1">
                <a:solidFill>
                  <a:srgbClr val="FF0000"/>
                </a:solidFill>
                <a:latin typeface="Meiryo UI" panose="020B0604030504040204" pitchFamily="50" charset="-128"/>
                <a:ea typeface="Meiryo UI" panose="020B0604030504040204" pitchFamily="50" charset="-128"/>
              </a:rPr>
              <a:t>企業全体（子会社含む）の</a:t>
            </a:r>
            <a:r>
              <a:rPr lang="en-US" altLang="ja-JP" sz="2000" b="1">
                <a:solidFill>
                  <a:srgbClr val="FF0000"/>
                </a:solidFill>
                <a:latin typeface="Meiryo UI" panose="020B0604030504040204" pitchFamily="50" charset="-128"/>
                <a:ea typeface="Meiryo UI" panose="020B0604030504040204" pitchFamily="50" charset="-128"/>
              </a:rPr>
              <a:t>Scope1,2</a:t>
            </a:r>
            <a:r>
              <a:rPr lang="ja-JP" altLang="en-US" sz="2000" b="1">
                <a:solidFill>
                  <a:srgbClr val="FF0000"/>
                </a:solidFill>
                <a:latin typeface="Meiryo UI" panose="020B0604030504040204" pitchFamily="50" charset="-128"/>
                <a:ea typeface="Meiryo UI" panose="020B0604030504040204" pitchFamily="50" charset="-128"/>
              </a:rPr>
              <a:t>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Scope1,2</a:t>
            </a:r>
            <a:r>
              <a:rPr lang="ja-JP" altLang="en-US" sz="2000">
                <a:latin typeface="Meiryo UI" panose="020B0604030504040204" pitchFamily="50" charset="-128"/>
                <a:ea typeface="Meiryo UI" panose="020B0604030504040204" pitchFamily="50" charset="-128"/>
              </a:rPr>
              <a:t>は排出量の</a:t>
            </a:r>
            <a:r>
              <a:rPr lang="en-US" altLang="ja-JP" sz="2000">
                <a:latin typeface="Meiryo UI" panose="020B0604030504040204" pitchFamily="50" charset="-128"/>
                <a:ea typeface="Meiryo UI" panose="020B0604030504040204" pitchFamily="50" charset="-128"/>
              </a:rPr>
              <a:t>95</a:t>
            </a:r>
            <a:r>
              <a:rPr lang="ja-JP" altLang="en-US" sz="2000">
                <a:latin typeface="Meiryo UI" panose="020B0604030504040204" pitchFamily="50" charset="-128"/>
                <a:ea typeface="Meiryo UI" panose="020B0604030504040204" pitchFamily="50" charset="-128"/>
              </a:rPr>
              <a:t>％を削減する必要がある。 （排出量の</a:t>
            </a:r>
            <a:r>
              <a:rPr lang="en-US" altLang="ja-JP" sz="2000">
                <a:latin typeface="Meiryo UI" panose="020B0604030504040204" pitchFamily="50" charset="-128"/>
                <a:ea typeface="Meiryo UI" panose="020B0604030504040204" pitchFamily="50" charset="-128"/>
              </a:rPr>
              <a:t>5</a:t>
            </a:r>
            <a:r>
              <a:rPr lang="ja-JP" altLang="en-US" sz="2000">
                <a:latin typeface="Meiryo UI" panose="020B0604030504040204" pitchFamily="50" charset="-128"/>
                <a:ea typeface="Meiryo UI" panose="020B0604030504040204" pitchFamily="50" charset="-128"/>
              </a:rPr>
              <a:t>％まで（実績と目標の両者）を除外してもよい。ただし、除外の理由については説明が必要となる。）</a:t>
            </a:r>
          </a:p>
          <a:p>
            <a:pPr marL="457200" indent="-457200" eaLnBrk="1" hangingPunct="1">
              <a:spcBef>
                <a:spcPts val="600"/>
              </a:spcBef>
              <a:buClr>
                <a:schemeClr val="tx1"/>
              </a:buClr>
              <a:buFont typeface="Wingdings" panose="05000000000000000000" pitchFamily="2" charset="2"/>
              <a:buChar char="ü"/>
              <a:defRPr/>
            </a:pPr>
            <a:r>
              <a:rPr lang="ja-JP" altLang="en-US" sz="2000" b="1">
                <a:solidFill>
                  <a:srgbClr val="FF0000"/>
                </a:solidFill>
                <a:latin typeface="Meiryo UI" panose="020B0604030504040204" pitchFamily="50" charset="-128"/>
                <a:ea typeface="Meiryo UI" panose="020B0604030504040204" pitchFamily="50" charset="-128"/>
              </a:rPr>
              <a:t>企業の</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排出量が</a:t>
            </a:r>
            <a:r>
              <a:rPr lang="en-US" altLang="ja-JP" sz="2000" b="1">
                <a:solidFill>
                  <a:srgbClr val="FF0000"/>
                </a:solidFill>
                <a:latin typeface="Meiryo UI" panose="020B0604030504040204" pitchFamily="50" charset="-128"/>
                <a:ea typeface="Meiryo UI" panose="020B0604030504040204" pitchFamily="50" charset="-128"/>
              </a:rPr>
              <a:t>Scope1,2,3</a:t>
            </a:r>
            <a:r>
              <a:rPr lang="ja-JP" altLang="en-US" sz="2000" b="1">
                <a:solidFill>
                  <a:srgbClr val="FF0000"/>
                </a:solidFill>
                <a:latin typeface="Meiryo UI" panose="020B0604030504040204" pitchFamily="50" charset="-128"/>
                <a:ea typeface="Meiryo UI" panose="020B0604030504040204" pitchFamily="50" charset="-128"/>
              </a:rPr>
              <a:t>を合わせた量の</a:t>
            </a:r>
            <a:r>
              <a:rPr lang="en-US" altLang="ja-JP" sz="2000" b="1">
                <a:solidFill>
                  <a:srgbClr val="FF0000"/>
                </a:solidFill>
                <a:latin typeface="Meiryo UI" panose="020B0604030504040204" pitchFamily="50" charset="-128"/>
                <a:ea typeface="Meiryo UI" panose="020B0604030504040204" pitchFamily="50" charset="-128"/>
              </a:rPr>
              <a:t>40%</a:t>
            </a:r>
            <a:r>
              <a:rPr lang="ja-JP" altLang="en-US" sz="2000" b="1">
                <a:solidFill>
                  <a:srgbClr val="FF0000"/>
                </a:solidFill>
                <a:latin typeface="Meiryo UI" panose="020B0604030504040204" pitchFamily="50" charset="-128"/>
                <a:ea typeface="Meiryo UI" panose="020B0604030504040204" pitchFamily="50" charset="-128"/>
              </a:rPr>
              <a:t>以上を占める場合、</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目標の設定が必要。</a:t>
            </a:r>
            <a:r>
              <a:rPr lang="ja-JP" altLang="en-US" sz="2000">
                <a:latin typeface="Meiryo UI" panose="020B0604030504040204" pitchFamily="50" charset="-128"/>
                <a:ea typeface="Meiryo UI" panose="020B0604030504040204" pitchFamily="50" charset="-128"/>
              </a:rPr>
              <a:t>また、天然ガスやその他化石燃料の販売や配送に関わっている企業は、自社の</a:t>
            </a:r>
            <a:r>
              <a:rPr lang="en-US" altLang="ja-JP" sz="2000">
                <a:latin typeface="Meiryo UI" panose="020B0604030504040204" pitchFamily="50" charset="-128"/>
                <a:ea typeface="Meiryo UI" panose="020B0604030504040204" pitchFamily="50" charset="-128"/>
              </a:rPr>
              <a:t>Scope1,2,3</a:t>
            </a:r>
            <a:r>
              <a:rPr lang="ja-JP" altLang="en-US" sz="2000">
                <a:latin typeface="Meiryo UI" panose="020B0604030504040204" pitchFamily="50" charset="-128"/>
                <a:ea typeface="Meiryo UI" panose="020B0604030504040204" pitchFamily="50" charset="-128"/>
              </a:rPr>
              <a:t>合計排出量と比較したこれらの排出量比率に関係なく、販売した製品由来の</a:t>
            </a:r>
            <a:r>
              <a:rPr lang="en-US" altLang="ja-JP" sz="2000">
                <a:latin typeface="Meiryo UI" panose="020B0604030504040204" pitchFamily="50" charset="-128"/>
                <a:ea typeface="Meiryo UI" panose="020B0604030504040204" pitchFamily="50" charset="-128"/>
              </a:rPr>
              <a:t>Scope3</a:t>
            </a:r>
            <a:r>
              <a:rPr lang="ja-JP" altLang="en-US" sz="2000">
                <a:latin typeface="Meiryo UI" panose="020B0604030504040204" pitchFamily="50" charset="-128"/>
                <a:ea typeface="Meiryo UI" panose="020B0604030504040204" pitchFamily="50" charset="-128"/>
              </a:rPr>
              <a:t>目標の設定が必要となる。</a:t>
            </a:r>
            <a:endParaRPr lang="en-US" altLang="ja-JP" sz="200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n-ea"/>
                <a:ea typeface="+mn-ea"/>
              </a:rPr>
              <a:t>Scope3</a:t>
            </a:r>
            <a:r>
              <a:rPr lang="ja-JP" altLang="en-US" sz="2000">
                <a:latin typeface="+mn-ea"/>
                <a:ea typeface="+mn-ea"/>
              </a:rPr>
              <a:t>目標は、</a:t>
            </a:r>
            <a:r>
              <a:rPr lang="en-US" altLang="ja-JP" sz="2000">
                <a:latin typeface="+mn-ea"/>
                <a:ea typeface="+mn-ea"/>
              </a:rPr>
              <a:t> GHG</a:t>
            </a:r>
            <a:r>
              <a:rPr lang="ja-JP" altLang="en-US" sz="2000">
                <a:latin typeface="+mn-ea"/>
                <a:ea typeface="+mn-ea"/>
              </a:rPr>
              <a:t>プロトコル企業バリューチェーン（</a:t>
            </a:r>
            <a:r>
              <a:rPr lang="en-US" altLang="ja-JP" sz="2000">
                <a:latin typeface="+mn-ea"/>
                <a:ea typeface="+mn-ea"/>
              </a:rPr>
              <a:t>Scope3</a:t>
            </a:r>
            <a:r>
              <a:rPr lang="ja-JP" altLang="en-US" sz="2000">
                <a:latin typeface="+mn-ea"/>
                <a:ea typeface="+mn-ea"/>
              </a:rPr>
              <a:t>）算定・報告基準</a:t>
            </a:r>
            <a:r>
              <a:rPr lang="ja-JP" altLang="en-US" sz="2000">
                <a:latin typeface="Meiryo UI" panose="020B0604030504040204" pitchFamily="50" charset="-128"/>
                <a:ea typeface="Meiryo UI" panose="020B0604030504040204" pitchFamily="50" charset="-128"/>
              </a:rPr>
              <a:t>に則り、</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全体の少なくとも</a:t>
            </a:r>
            <a:r>
              <a:rPr lang="en-US" altLang="ja-JP" sz="2000" b="1">
                <a:solidFill>
                  <a:srgbClr val="FF0000"/>
                </a:solidFill>
                <a:latin typeface="Meiryo UI" panose="020B0604030504040204" pitchFamily="50" charset="-128"/>
                <a:ea typeface="Meiryo UI" panose="020B0604030504040204" pitchFamily="50" charset="-128"/>
              </a:rPr>
              <a:t>2/3</a:t>
            </a:r>
            <a:r>
              <a:rPr lang="ja-JP" altLang="en-US" sz="2000" b="1">
                <a:solidFill>
                  <a:srgbClr val="FF0000"/>
                </a:solidFill>
                <a:latin typeface="Meiryo UI" panose="020B0604030504040204" pitchFamily="50" charset="-128"/>
                <a:ea typeface="Meiryo UI" panose="020B0604030504040204" pitchFamily="50" charset="-128"/>
              </a:rPr>
              <a:t>をカバー</a:t>
            </a:r>
            <a:r>
              <a:rPr lang="ja-JP" altLang="en-US" sz="2000">
                <a:latin typeface="Meiryo UI" panose="020B0604030504040204" pitchFamily="50" charset="-128"/>
                <a:ea typeface="Meiryo UI" panose="020B0604030504040204" pitchFamily="50" charset="-128"/>
              </a:rPr>
              <a:t>する、排出削減目標とサプライヤー</a:t>
            </a:r>
            <a:r>
              <a:rPr lang="en-US" altLang="ja-JP" sz="2000">
                <a:latin typeface="Meiryo UI" panose="020B0604030504040204" pitchFamily="50" charset="-128"/>
                <a:ea typeface="Meiryo UI" panose="020B0604030504040204" pitchFamily="50" charset="-128"/>
              </a:rPr>
              <a:t>/</a:t>
            </a:r>
            <a:r>
              <a:rPr lang="ja-JP" altLang="en-US" sz="2000">
                <a:latin typeface="Meiryo UI" panose="020B0604030504040204" pitchFamily="50" charset="-128"/>
                <a:ea typeface="Meiryo UI" panose="020B0604030504040204" pitchFamily="50" charset="-128"/>
              </a:rPr>
              <a:t>顧客・エンゲージメント目標のいずれかまたは双方の併用で、設定する必要がある。</a:t>
            </a:r>
          </a:p>
        </p:txBody>
      </p:sp>
      <p:sp>
        <p:nvSpPr>
          <p:cNvPr id="63" name="テキスト ボックス 62">
            <a:extLst>
              <a:ext uri="{FF2B5EF4-FFF2-40B4-BE49-F238E27FC236}">
                <a16:creationId xmlns:a16="http://schemas.microsoft.com/office/drawing/2014/main" id="{F519448E-A67F-5FBB-7DA4-2135C32D5BA1}"/>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
        <p:nvSpPr>
          <p:cNvPr id="5" name="タイトル 4">
            <a:extLst>
              <a:ext uri="{FF2B5EF4-FFF2-40B4-BE49-F238E27FC236}">
                <a16:creationId xmlns:a16="http://schemas.microsoft.com/office/drawing/2014/main" id="{63BFBB11-A9AB-CDCC-D608-57A0B43A8B27}"/>
              </a:ext>
            </a:extLst>
          </p:cNvPr>
          <p:cNvSpPr>
            <a:spLocks noGrp="1"/>
          </p:cNvSpPr>
          <p:nvPr>
            <p:ph type="title"/>
          </p:nvPr>
        </p:nvSpPr>
        <p:spPr>
          <a:xfrm>
            <a:off x="161924" y="284266"/>
            <a:ext cx="10080687" cy="648000"/>
          </a:xfrm>
        </p:spPr>
        <p:txBody>
          <a:bodyPr/>
          <a:lstStyle/>
          <a:p>
            <a:r>
              <a:rPr lang="ja-JP" altLang="en-US" sz="2400"/>
              <a:t>短期</a:t>
            </a:r>
            <a:r>
              <a:rPr lang="en-US" altLang="ja-JP" sz="2400"/>
              <a:t>SBT</a:t>
            </a:r>
            <a:r>
              <a:rPr lang="ja-JP" altLang="en-US" sz="2400"/>
              <a:t>の基本要件　</a:t>
            </a:r>
            <a:r>
              <a:rPr lang="en-US" altLang="ja-JP" sz="2400"/>
              <a:t>1.GHG</a:t>
            </a:r>
            <a:r>
              <a:rPr lang="ja-JP" altLang="en-US" sz="2400"/>
              <a:t>排出インベントリと目標のバウンダリ </a:t>
            </a:r>
            <a:r>
              <a:rPr lang="en-US" altLang="ja-JP" sz="2400"/>
              <a:t>2/3</a:t>
            </a:r>
            <a:endParaRPr lang="ja-JP" altLang="en-US" sz="2400"/>
          </a:p>
        </p:txBody>
      </p:sp>
    </p:spTree>
    <p:extLst>
      <p:ext uri="{BB962C8B-B14F-4D97-AF65-F5344CB8AC3E}">
        <p14:creationId xmlns:p14="http://schemas.microsoft.com/office/powerpoint/2010/main" val="126433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3586-393A-E826-588B-505A6C7C41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DB7C43-7538-8AFD-A438-D15B03284E49}"/>
              </a:ext>
            </a:extLst>
          </p:cNvPr>
          <p:cNvSpPr>
            <a:spLocks noGrp="1"/>
          </p:cNvSpPr>
          <p:nvPr>
            <p:ph type="title"/>
          </p:nvPr>
        </p:nvSpPr>
        <p:spPr>
          <a:xfrm>
            <a:off x="161925" y="284266"/>
            <a:ext cx="9793410"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3/3</a:t>
            </a:r>
            <a:endParaRPr kumimoji="1" lang="ja-JP" altLang="en-US" sz="2400"/>
          </a:p>
        </p:txBody>
      </p:sp>
      <p:sp>
        <p:nvSpPr>
          <p:cNvPr id="4" name="テキスト ボックス 47">
            <a:extLst>
              <a:ext uri="{FF2B5EF4-FFF2-40B4-BE49-F238E27FC236}">
                <a16:creationId xmlns:a16="http://schemas.microsoft.com/office/drawing/2014/main" id="{B4F03A3E-D8AB-93A5-D471-D0AC06EECF66}"/>
              </a:ext>
            </a:extLst>
          </p:cNvPr>
          <p:cNvSpPr txBox="1">
            <a:spLocks noChangeArrowheads="1"/>
          </p:cNvSpPr>
          <p:nvPr/>
        </p:nvSpPr>
        <p:spPr bwMode="auto">
          <a:xfrm>
            <a:off x="449202" y="1683731"/>
            <a:ext cx="979341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buClr>
                <a:schemeClr val="tx1"/>
              </a:buClr>
              <a:defRPr/>
            </a:pPr>
            <a:r>
              <a:rPr lang="ja-JP" altLang="en-US" sz="2800" b="1" dirty="0">
                <a:latin typeface="+mn-ea"/>
                <a:ea typeface="+mn-ea"/>
              </a:rPr>
              <a:t>（推奨事項）</a:t>
            </a:r>
          </a:p>
          <a:p>
            <a:pPr marL="457200" indent="-457200" eaLnBrk="1" hangingPunct="1">
              <a:spcBef>
                <a:spcPts val="600"/>
              </a:spcBef>
              <a:buFont typeface="Wingdings" panose="05000000000000000000" pitchFamily="2" charset="2"/>
              <a:buChar char="ü"/>
              <a:defRPr/>
            </a:pPr>
            <a:r>
              <a:rPr lang="en-US" altLang="ja-JP" sz="2800" dirty="0">
                <a:latin typeface="+mn-ea"/>
                <a:ea typeface="+mn-ea"/>
              </a:rPr>
              <a:t>Scope3</a:t>
            </a:r>
            <a:r>
              <a:rPr lang="ja-JP" altLang="en-US" sz="2800" dirty="0">
                <a:latin typeface="+mn-ea"/>
                <a:ea typeface="+mn-ea"/>
              </a:rPr>
              <a:t>の最小バウンダリ以外の排出を削減する目標は必須ではないが、排出量が多い場合には設定を推奨する。</a:t>
            </a:r>
            <a:endParaRPr lang="en-US" altLang="ja-JP" sz="2800" dirty="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ja-JP" altLang="en-US" sz="2800" b="1" dirty="0">
                <a:solidFill>
                  <a:srgbClr val="FF0000"/>
                </a:solidFill>
                <a:latin typeface="+mn-ea"/>
                <a:ea typeface="+mn-ea"/>
              </a:rPr>
              <a:t>これらの排出は</a:t>
            </a:r>
            <a:r>
              <a:rPr lang="en-US" altLang="ja-JP" sz="2800" b="1" dirty="0">
                <a:solidFill>
                  <a:srgbClr val="FF0000"/>
                </a:solidFill>
                <a:latin typeface="+mn-ea"/>
                <a:ea typeface="+mn-ea"/>
              </a:rPr>
              <a:t>Scope3</a:t>
            </a:r>
            <a:r>
              <a:rPr lang="ja-JP" altLang="en-US" sz="2800" b="1" dirty="0">
                <a:solidFill>
                  <a:srgbClr val="FF0000"/>
                </a:solidFill>
                <a:latin typeface="+mn-ea"/>
                <a:ea typeface="+mn-ea"/>
              </a:rPr>
              <a:t>の目標範囲に含めることができるが、前ページにおける</a:t>
            </a:r>
            <a:r>
              <a:rPr lang="en-US" altLang="ja-JP" sz="2800" b="1" dirty="0">
                <a:solidFill>
                  <a:srgbClr val="FF0000"/>
                </a:solidFill>
                <a:latin typeface="+mn-ea"/>
                <a:ea typeface="+mn-ea"/>
              </a:rPr>
              <a:t>2/3</a:t>
            </a:r>
            <a:r>
              <a:rPr lang="ja-JP" altLang="en-US" sz="2800" b="1" dirty="0">
                <a:solidFill>
                  <a:srgbClr val="FF0000"/>
                </a:solidFill>
                <a:latin typeface="+mn-ea"/>
                <a:ea typeface="+mn-ea"/>
              </a:rPr>
              <a:t>の閾値に含めることはできない。</a:t>
            </a:r>
            <a:endParaRPr lang="en-US" altLang="ja-JP" sz="2800" b="1" dirty="0">
              <a:solidFill>
                <a:srgbClr val="FF0000"/>
              </a:solidFill>
              <a:latin typeface="+mn-ea"/>
              <a:ea typeface="+mn-ea"/>
            </a:endParaRPr>
          </a:p>
          <a:p>
            <a:pPr marL="1200150" lvl="1" indent="-457200" eaLnBrk="1" hangingPunct="1">
              <a:spcBef>
                <a:spcPts val="600"/>
              </a:spcBef>
              <a:buFont typeface="Arial" panose="020B0604020202020204" pitchFamily="34" charset="0"/>
              <a:buChar char="•"/>
              <a:defRPr/>
            </a:pPr>
            <a:r>
              <a:rPr lang="ja-JP" altLang="en-US" sz="2800" dirty="0">
                <a:latin typeface="+mn-ea"/>
                <a:ea typeface="+mn-ea"/>
              </a:rPr>
              <a:t>これらの目標は、企業の</a:t>
            </a:r>
            <a:r>
              <a:rPr lang="en-US" altLang="ja-JP" sz="2800" dirty="0">
                <a:latin typeface="+mn-ea"/>
                <a:ea typeface="+mn-ea"/>
              </a:rPr>
              <a:t>Scope3</a:t>
            </a:r>
            <a:r>
              <a:rPr lang="ja-JP" altLang="en-US" sz="2800" dirty="0">
                <a:latin typeface="+mn-ea"/>
                <a:ea typeface="+mn-ea"/>
              </a:rPr>
              <a:t>目標に追加される形で設定されるものとなる。</a:t>
            </a:r>
            <a:endParaRPr lang="en-US" altLang="ja-JP" sz="2800" dirty="0">
              <a:latin typeface="+mn-ea"/>
              <a:ea typeface="+mn-ea"/>
            </a:endParaRPr>
          </a:p>
          <a:p>
            <a:pPr marL="1200150" lvl="1" indent="-457200" eaLnBrk="1" hangingPunct="1">
              <a:spcBef>
                <a:spcPts val="600"/>
              </a:spcBef>
              <a:buFont typeface="Arial" panose="020B0604020202020204" pitchFamily="34" charset="0"/>
              <a:buChar char="•"/>
              <a:defRPr/>
            </a:pPr>
            <a:r>
              <a:rPr lang="en-US" altLang="ja-JP" sz="2800" dirty="0">
                <a:latin typeface="+mn-ea"/>
                <a:ea typeface="+mn-ea"/>
              </a:rPr>
              <a:t>Scope3</a:t>
            </a:r>
            <a:r>
              <a:rPr lang="ja-JP" altLang="en-US" sz="2800" dirty="0">
                <a:latin typeface="+mn-ea"/>
                <a:ea typeface="+mn-ea"/>
              </a:rPr>
              <a:t>の各カテゴリにおける排出量の定義については、「</a:t>
            </a:r>
            <a:r>
              <a:rPr lang="en-US" altLang="ja-JP" sz="2800" dirty="0">
                <a:latin typeface="+mn-ea"/>
                <a:ea typeface="+mn-ea"/>
              </a:rPr>
              <a:t>GHG</a:t>
            </a:r>
            <a:r>
              <a:rPr lang="ja-JP" altLang="en-US" sz="2800" dirty="0">
                <a:latin typeface="+mn-ea"/>
                <a:ea typeface="+mn-ea"/>
              </a:rPr>
              <a:t>プロトコル企業バリューチェーン（</a:t>
            </a:r>
            <a:r>
              <a:rPr lang="en-US" altLang="ja-JP" sz="2800" dirty="0">
                <a:latin typeface="+mn-ea"/>
                <a:ea typeface="+mn-ea"/>
              </a:rPr>
              <a:t>Scope3</a:t>
            </a:r>
            <a:r>
              <a:rPr lang="ja-JP" altLang="en-US" sz="2800" dirty="0">
                <a:latin typeface="+mn-ea"/>
                <a:ea typeface="+mn-ea"/>
              </a:rPr>
              <a:t>）算定・報告基準」（</a:t>
            </a:r>
            <a:r>
              <a:rPr lang="en-US" altLang="ja-JP" sz="2800" dirty="0">
                <a:latin typeface="+mn-ea"/>
                <a:ea typeface="+mn-ea"/>
              </a:rPr>
              <a:t>P34-37</a:t>
            </a:r>
            <a:r>
              <a:rPr lang="ja-JP" altLang="en-US" sz="2800" dirty="0">
                <a:latin typeface="+mn-ea"/>
                <a:ea typeface="+mn-ea"/>
              </a:rPr>
              <a:t> 表</a:t>
            </a:r>
            <a:r>
              <a:rPr lang="en-US" altLang="ja-JP" sz="2800" dirty="0">
                <a:latin typeface="+mn-ea"/>
                <a:ea typeface="+mn-ea"/>
              </a:rPr>
              <a:t>5.4</a:t>
            </a:r>
            <a:r>
              <a:rPr lang="ja-JP" altLang="en-US" sz="2800" dirty="0">
                <a:latin typeface="+mn-ea"/>
                <a:ea typeface="+mn-ea"/>
              </a:rPr>
              <a:t>）を参照</a:t>
            </a:r>
            <a:r>
              <a:rPr lang="en-US" altLang="ja-JP" sz="2800" baseline="30000" dirty="0">
                <a:latin typeface="+mn-ea"/>
                <a:ea typeface="+mn-ea"/>
              </a:rPr>
              <a:t>※ </a:t>
            </a:r>
            <a:r>
              <a:rPr lang="ja-JP" altLang="en-US" sz="2800" dirty="0">
                <a:latin typeface="+mn-ea"/>
                <a:ea typeface="+mn-ea"/>
              </a:rPr>
              <a:t>。</a:t>
            </a:r>
            <a:endParaRPr lang="en-US" altLang="ja-JP" sz="2800" dirty="0">
              <a:latin typeface="+mn-ea"/>
              <a:ea typeface="+mn-ea"/>
            </a:endParaRPr>
          </a:p>
        </p:txBody>
      </p:sp>
      <p:sp>
        <p:nvSpPr>
          <p:cNvPr id="21" name="テキスト ボックス 20">
            <a:extLst>
              <a:ext uri="{FF2B5EF4-FFF2-40B4-BE49-F238E27FC236}">
                <a16:creationId xmlns:a16="http://schemas.microsoft.com/office/drawing/2014/main" id="{84E3C3C7-C037-D0CC-0E63-7FFB907CE387}"/>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n-ea"/>
                <a:ea typeface="+mn-ea"/>
                <a:cs typeface="Meiryo UI" pitchFamily="50" charset="-128"/>
              </a:rPr>
              <a:t>※</a:t>
            </a:r>
            <a:r>
              <a:rPr lang="en-US" altLang="ja-JP" sz="1200" b="1" dirty="0">
                <a:latin typeface="+mn-ea"/>
                <a:ea typeface="+mn-ea"/>
                <a:hlinkClick r:id="rId3"/>
              </a:rPr>
              <a:t>GHG</a:t>
            </a:r>
            <a:r>
              <a:rPr lang="ja-JP" altLang="en-US" sz="1200" b="1" dirty="0">
                <a:latin typeface="+mn-ea"/>
                <a:ea typeface="+mn-ea"/>
                <a:hlinkClick r:id="rId3"/>
              </a:rPr>
              <a:t>プロトコル企業バリューチェーン（</a:t>
            </a:r>
            <a:r>
              <a:rPr lang="en-US" altLang="ja-JP" sz="1200" b="1" dirty="0">
                <a:latin typeface="+mn-ea"/>
                <a:ea typeface="+mn-ea"/>
                <a:hlinkClick r:id="rId3"/>
              </a:rPr>
              <a:t>Scope3</a:t>
            </a:r>
            <a:r>
              <a:rPr lang="ja-JP" altLang="en-US" sz="1200" b="1" dirty="0">
                <a:latin typeface="+mn-ea"/>
                <a:ea typeface="+mn-ea"/>
                <a:hlinkClick r:id="rId3"/>
              </a:rPr>
              <a:t>）算定・報告基準</a:t>
            </a:r>
            <a:endParaRPr lang="en-US" altLang="ja-JP" sz="1200" b="1"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en-US" altLang="ja-JP" sz="900" dirty="0">
                <a:latin typeface="+mn-ea"/>
                <a:ea typeface="+mn-ea"/>
              </a:rPr>
              <a:t> SBTi Corporate Near-Term Criteria Version 5.2 </a:t>
            </a:r>
            <a:r>
              <a:rPr lang="ja-JP" altLang="en-US" sz="900" dirty="0">
                <a:solidFill>
                  <a:srgbClr val="000000"/>
                </a:solidFill>
                <a:latin typeface="+mn-ea"/>
                <a:ea typeface="+mn-ea"/>
                <a:cs typeface="Meiryo UI" pitchFamily="50" charset="-128"/>
              </a:rPr>
              <a:t>（</a:t>
            </a:r>
            <a:r>
              <a:rPr lang="it-IT" altLang="ja-JP" sz="900" dirty="0">
                <a:latin typeface="+mn-ea"/>
                <a:ea typeface="+mn-ea"/>
              </a:rPr>
              <a:t>https://files.sciencebasedtargets.org/production/files/SBTi-criteria.pdf</a:t>
            </a:r>
            <a:r>
              <a:rPr lang="ja-JP" altLang="en-US" sz="9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218518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2.</a:t>
            </a:r>
            <a:r>
              <a:rPr lang="ja-JP" altLang="en-US"/>
              <a:t>手法の有効性</a:t>
            </a:r>
            <a:endParaRPr kumimoji="1" lang="ja-JP" altLang="en-US"/>
          </a:p>
        </p:txBody>
      </p:sp>
      <p:sp>
        <p:nvSpPr>
          <p:cNvPr id="4" name="テキスト ボックス 47"/>
          <p:cNvSpPr txBox="1">
            <a:spLocks noChangeArrowheads="1"/>
          </p:cNvSpPr>
          <p:nvPr/>
        </p:nvSpPr>
        <p:spPr bwMode="auto">
          <a:xfrm>
            <a:off x="449202" y="2968698"/>
            <a:ext cx="979341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目標は、最新の方法やツールによって計算される必要がある。旧バージョンのツールや方法を利用して計算した目標については、改訂または関連する部門別ツールの発行後</a:t>
            </a:r>
            <a:r>
              <a:rPr lang="en-US" altLang="ja-JP" sz="2800">
                <a:latin typeface="Meiryo UI" panose="020B0604030504040204" pitchFamily="50" charset="-128"/>
                <a:ea typeface="Meiryo UI" panose="020B0604030504040204" pitchFamily="50" charset="-128"/>
              </a:rPr>
              <a:t>6</a:t>
            </a:r>
            <a:r>
              <a:rPr lang="ja-JP" altLang="en-US" sz="2800">
                <a:latin typeface="Meiryo UI" panose="020B0604030504040204" pitchFamily="50" charset="-128"/>
                <a:ea typeface="Meiryo UI" panose="020B0604030504040204" pitchFamily="50" charset="-128"/>
              </a:rPr>
              <a:t>か月以内に正式申請をしたときのみ有効。</a:t>
            </a:r>
          </a:p>
        </p:txBody>
      </p:sp>
      <p:sp>
        <p:nvSpPr>
          <p:cNvPr id="18" name="テキスト ボックス 17">
            <a:extLst>
              <a:ext uri="{FF2B5EF4-FFF2-40B4-BE49-F238E27FC236}">
                <a16:creationId xmlns:a16="http://schemas.microsoft.com/office/drawing/2014/main" id="{A8B90E28-9E4F-52DE-92D7-33D8776AC03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5696424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7"/>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企業は基準年の排出量や</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達成の度合を検証するために、</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ガイダンスの</a:t>
            </a:r>
            <a:r>
              <a:rPr lang="ja-JP" altLang="en-US" sz="2400" b="1">
                <a:solidFill>
                  <a:srgbClr val="FF0000"/>
                </a:solidFill>
                <a:latin typeface="Meiryo UI" panose="020B0604030504040204" pitchFamily="50" charset="-128"/>
                <a:ea typeface="Meiryo UI" panose="020B0604030504040204" pitchFamily="50" charset="-128"/>
              </a:rPr>
              <a:t>ロケーション基準、マーケット基準のどちらを利用しているのかを開示</a:t>
            </a:r>
            <a:r>
              <a:rPr lang="ja-JP" altLang="en-US" sz="2400">
                <a:solidFill>
                  <a:prstClr val="black"/>
                </a:solidFill>
                <a:latin typeface="Meiryo UI" panose="020B0604030504040204" pitchFamily="50" charset="-128"/>
                <a:ea typeface="Meiryo UI" panose="020B0604030504040204" pitchFamily="50" charset="-128"/>
              </a:rPr>
              <a:t>する必要がある。なお</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の設定と進捗の把握には、同一の</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算定アプローチを使用するものとする。</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プロトコルにしたがって、全ての関連する排出源をカバーする</a:t>
            </a:r>
            <a:r>
              <a:rPr lang="en-US" altLang="ja-JP" sz="2400">
                <a:solidFill>
                  <a:prstClr val="black"/>
                </a:solidFill>
                <a:latin typeface="Meiryo UI" panose="020B0604030504040204" pitchFamily="50" charset="-128"/>
                <a:ea typeface="Meiryo UI" panose="020B0604030504040204" pitchFamily="50" charset="-128"/>
              </a:rPr>
              <a:t>Scope3</a:t>
            </a:r>
            <a:r>
              <a:rPr lang="ja-JP" altLang="en-US" sz="2400">
                <a:solidFill>
                  <a:prstClr val="black"/>
                </a:solidFill>
                <a:latin typeface="Meiryo UI" panose="020B0604030504040204" pitchFamily="50" charset="-128"/>
                <a:ea typeface="Meiryo UI" panose="020B0604030504040204" pitchFamily="50" charset="-128"/>
              </a:rPr>
              <a:t>排出量のインベントリを作成しなければならない。</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他者のクレジット（排出権）の取得による削減（カーボンオフセット）は、企業の</a:t>
            </a:r>
            <a:r>
              <a:rPr lang="en-US" altLang="ja-JP" sz="2400" b="1">
                <a:solidFill>
                  <a:srgbClr val="FF0000"/>
                </a:solidFill>
                <a:latin typeface="Meiryo UI" panose="020B0604030504040204" pitchFamily="50" charset="-128"/>
                <a:ea typeface="Meiryo UI" panose="020B0604030504040204" pitchFamily="50" charset="-128"/>
              </a:rPr>
              <a:t>SBT</a:t>
            </a:r>
            <a:r>
              <a:rPr lang="ja-JP" altLang="en-US" sz="2400" b="1">
                <a:solidFill>
                  <a:srgbClr val="FF0000"/>
                </a:solidFill>
                <a:latin typeface="Meiryo UI" panose="020B0604030504040204" pitchFamily="50" charset="-128"/>
                <a:ea typeface="Meiryo UI" panose="020B0604030504040204" pitchFamily="50" charset="-128"/>
              </a:rPr>
              <a:t>達成のための削減に算入できない</a:t>
            </a:r>
            <a:r>
              <a:rPr lang="ja-JP" altLang="en-US" sz="2400">
                <a:latin typeface="Meiryo UI" panose="020B0604030504040204" pitchFamily="50" charset="-128"/>
                <a:ea typeface="Meiryo UI" panose="020B0604030504040204" pitchFamily="50" charset="-128"/>
              </a:rPr>
              <a:t>（以下を除く）。</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残余排出量（</a:t>
            </a: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達成後の未削減の排出量）を中和する目的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を超えた追加的な気候変動対策への資金提供</a:t>
            </a: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削減貢献量</a:t>
            </a:r>
            <a:r>
              <a:rPr lang="ja-JP" altLang="en-US" sz="2400">
                <a:solidFill>
                  <a:prstClr val="black"/>
                </a:solidFill>
                <a:latin typeface="Meiryo UI" panose="020B0604030504040204" pitchFamily="50" charset="-128"/>
                <a:ea typeface="Meiryo UI" panose="020B0604030504040204" pitchFamily="50" charset="-128"/>
              </a:rPr>
              <a:t>（従来使用されていた製品・サービスを自社製品・サービスで代替することによる、サプライチェーン上の「削減量」）は、企業のインベントリそのものではないため、</a:t>
            </a:r>
            <a:r>
              <a:rPr lang="ja-JP" altLang="en-US" sz="2400" b="1">
                <a:solidFill>
                  <a:srgbClr val="FF0000"/>
                </a:solidFill>
                <a:latin typeface="Meiryo UI" panose="020B0604030504040204" pitchFamily="50" charset="-128"/>
                <a:ea typeface="Meiryo UI" panose="020B0604030504040204" pitchFamily="50" charset="-128"/>
              </a:rPr>
              <a:t>目標設定に算入するのは不可。</a:t>
            </a:r>
          </a:p>
        </p:txBody>
      </p:sp>
      <p:sp>
        <p:nvSpPr>
          <p:cNvPr id="46" name="タイトル 45">
            <a:extLst>
              <a:ext uri="{FF2B5EF4-FFF2-40B4-BE49-F238E27FC236}">
                <a16:creationId xmlns:a16="http://schemas.microsoft.com/office/drawing/2014/main" id="{2CC38D7E-7473-2942-EABC-8BCF475C8B03}"/>
              </a:ext>
            </a:extLst>
          </p:cNvPr>
          <p:cNvSpPr>
            <a:spLocks noGrp="1"/>
          </p:cNvSpPr>
          <p:nvPr>
            <p:ph type="title"/>
          </p:nvPr>
        </p:nvSpPr>
        <p:spPr/>
        <p:txBody>
          <a:bodyPr/>
          <a:lstStyle/>
          <a:p>
            <a:r>
              <a:rPr lang="ja-JP" altLang="en-US"/>
              <a:t>短期</a:t>
            </a:r>
            <a:r>
              <a:rPr lang="en-US" altLang="ja-JP"/>
              <a:t>SBT</a:t>
            </a:r>
            <a:r>
              <a:rPr lang="ja-JP" altLang="en-US"/>
              <a:t>の基本要件　</a:t>
            </a:r>
            <a:r>
              <a:rPr lang="en-US" altLang="ja-JP"/>
              <a:t>3.</a:t>
            </a:r>
            <a:r>
              <a:rPr lang="ja-JP" altLang="en-US"/>
              <a:t>排出量算定の必要要件 </a:t>
            </a:r>
            <a:r>
              <a:rPr lang="en-US" altLang="ja-JP"/>
              <a:t>1/3</a:t>
            </a:r>
            <a:endParaRPr lang="ja-JP" altLang="en-US"/>
          </a:p>
        </p:txBody>
      </p:sp>
      <p:sp>
        <p:nvSpPr>
          <p:cNvPr id="78" name="テキスト ボックス 77">
            <a:extLst>
              <a:ext uri="{FF2B5EF4-FFF2-40B4-BE49-F238E27FC236}">
                <a16:creationId xmlns:a16="http://schemas.microsoft.com/office/drawing/2014/main" id="{7D6220A6-E1FB-BF08-1B25-CFB3716B35DF}"/>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79512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We Mean Business</a:t>
            </a:r>
            <a:r>
              <a:rPr kumimoji="1" lang="ja-JP" altLang="en-US"/>
              <a:t>と</a:t>
            </a:r>
            <a:r>
              <a:rPr kumimoji="1" lang="en-US" altLang="ja-JP"/>
              <a:t>SBT</a:t>
            </a:r>
            <a:endParaRPr kumimoji="1" lang="ja-JP" altLang="en-US"/>
          </a:p>
        </p:txBody>
      </p:sp>
      <p:sp>
        <p:nvSpPr>
          <p:cNvPr id="3" name="コンテンツ プレースホルダー 2"/>
          <p:cNvSpPr>
            <a:spLocks noGrp="1"/>
          </p:cNvSpPr>
          <p:nvPr>
            <p:ph sz="quarter" idx="12"/>
          </p:nvPr>
        </p:nvSpPr>
        <p:spPr>
          <a:xfrm>
            <a:off x="161925" y="1110920"/>
            <a:ext cx="10367963" cy="1712159"/>
          </a:xfrm>
        </p:spPr>
        <p:txBody>
          <a:bodyPr/>
          <a:lstStyle/>
          <a:p>
            <a:r>
              <a:rPr lang="en-US" altLang="ja-JP" sz="1800"/>
              <a:t>We Mean Business</a:t>
            </a:r>
            <a:r>
              <a:rPr lang="ja-JP" altLang="en-US" sz="1800"/>
              <a:t>は、企業や投資家の温暖化対策を推進している国際機関やシンクタンク、</a:t>
            </a:r>
            <a:r>
              <a:rPr lang="en-US" altLang="ja-JP" sz="1800"/>
              <a:t>NGO</a:t>
            </a:r>
            <a:r>
              <a:rPr lang="ja-JP" altLang="en-US" sz="1800"/>
              <a:t>等が構成機関となって運営しているプラットフォーム。構成機関は、このプラットフォームを</a:t>
            </a:r>
            <a:br>
              <a:rPr lang="en-US" altLang="ja-JP" sz="1800"/>
            </a:br>
            <a:r>
              <a:rPr lang="ja-JP" altLang="en-US" sz="1800"/>
              <a:t>通じて連携しながら、</a:t>
            </a:r>
            <a:r>
              <a:rPr lang="en-US" altLang="ja-JP" sz="1800"/>
              <a:t>7</a:t>
            </a:r>
            <a:r>
              <a:rPr lang="ja-JP" altLang="en-US" sz="1800"/>
              <a:t>つの領域で企業による取組を広める活動を推進。</a:t>
            </a:r>
            <a:r>
              <a:rPr lang="en-US" altLang="ja-JP" sz="1800"/>
              <a:t>2024</a:t>
            </a:r>
            <a:r>
              <a:rPr lang="ja-JP" altLang="en-US" sz="1800"/>
              <a:t>年</a:t>
            </a:r>
            <a:r>
              <a:rPr lang="en-US" altLang="ja-JP" sz="1800"/>
              <a:t>3</a:t>
            </a:r>
            <a:r>
              <a:rPr lang="ja-JP" altLang="en-US" sz="1800"/>
              <a:t>月</a:t>
            </a:r>
            <a:r>
              <a:rPr lang="en-US" altLang="ja-JP" sz="1800"/>
              <a:t>1</a:t>
            </a:r>
            <a:r>
              <a:rPr lang="ja-JP" altLang="en-US" sz="1800"/>
              <a:t>日</a:t>
            </a:r>
            <a:r>
              <a:rPr lang="ja-JP" altLang="en-US"/>
              <a:t>現在、</a:t>
            </a:r>
            <a:br>
              <a:rPr lang="en-US" altLang="ja-JP" sz="1800"/>
            </a:br>
            <a:r>
              <a:rPr lang="en-US" altLang="ja-JP" sz="1800"/>
              <a:t>7,722</a:t>
            </a:r>
            <a:r>
              <a:rPr lang="ja-JP" altLang="en-US" sz="1800"/>
              <a:t>の企業が参加。</a:t>
            </a:r>
            <a:r>
              <a:rPr lang="en-US" altLang="ja-JP" sz="1800"/>
              <a:t>SBT</a:t>
            </a:r>
            <a:r>
              <a:rPr lang="ja-JP" altLang="en-US" sz="1800"/>
              <a:t>は、企業取組の一つであり、</a:t>
            </a:r>
            <a:r>
              <a:rPr lang="en-US" altLang="ja-JP" sz="1800"/>
              <a:t>SBT</a:t>
            </a:r>
            <a:r>
              <a:rPr lang="ja-JP" altLang="en-US" sz="1800"/>
              <a:t>イニシアティブ（</a:t>
            </a:r>
            <a:r>
              <a:rPr lang="en-US" altLang="ja-JP" sz="1800"/>
              <a:t>CDP</a:t>
            </a:r>
            <a:r>
              <a:rPr lang="ja-JP" altLang="en-US" sz="1800"/>
              <a:t>等</a:t>
            </a:r>
            <a:r>
              <a:rPr lang="en-US" altLang="ja-JP" sz="1800"/>
              <a:t>4</a:t>
            </a:r>
            <a:r>
              <a:rPr lang="ja-JP" altLang="en-US" sz="1800"/>
              <a:t>機関が設立）もプラットフォームの</a:t>
            </a:r>
            <a:r>
              <a:rPr lang="en-US" altLang="ja-JP" sz="1800"/>
              <a:t>1</a:t>
            </a:r>
            <a:r>
              <a:rPr lang="ja-JP" altLang="en-US" sz="1800"/>
              <a:t>構成機関との位置づけ</a:t>
            </a:r>
          </a:p>
        </p:txBody>
      </p:sp>
      <p:pic>
        <p:nvPicPr>
          <p:cNvPr id="4" name="図 3"/>
          <p:cNvPicPr>
            <a:picLocks noChangeAspect="1"/>
          </p:cNvPicPr>
          <p:nvPr/>
        </p:nvPicPr>
        <p:blipFill>
          <a:blip r:embed="rId2"/>
          <a:stretch>
            <a:fillRect/>
          </a:stretch>
        </p:blipFill>
        <p:spPr>
          <a:xfrm>
            <a:off x="1767840" y="3125506"/>
            <a:ext cx="6892610" cy="4123166"/>
          </a:xfrm>
          <a:prstGeom prst="rect">
            <a:avLst/>
          </a:prstGeom>
        </p:spPr>
      </p:pic>
    </p:spTree>
    <p:extLst>
      <p:ext uri="{BB962C8B-B14F-4D97-AF65-F5344CB8AC3E}">
        <p14:creationId xmlns:p14="http://schemas.microsoft.com/office/powerpoint/2010/main" val="695466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補足</a:t>
            </a:r>
            <a:r>
              <a:rPr kumimoji="1" lang="en-US" altLang="ja-JP" dirty="0"/>
              <a:t>】Scope2</a:t>
            </a:r>
            <a:r>
              <a:rPr kumimoji="1" lang="ja-JP" altLang="en-US" dirty="0"/>
              <a:t>排出量の報告方法</a:t>
            </a:r>
          </a:p>
        </p:txBody>
      </p:sp>
      <p:sp>
        <p:nvSpPr>
          <p:cNvPr id="4" name="コンテンツ プレースホルダー 2"/>
          <p:cNvSpPr>
            <a:spLocks noGrp="1"/>
          </p:cNvSpPr>
          <p:nvPr>
            <p:ph sz="quarter" idx="12"/>
          </p:nvPr>
        </p:nvSpPr>
        <p:spPr>
          <a:xfrm>
            <a:off x="161925" y="1110920"/>
            <a:ext cx="10367963" cy="1866047"/>
          </a:xfrm>
        </p:spPr>
        <p:txBody>
          <a:bodyPr/>
          <a:lstStyle/>
          <a:p>
            <a:pPr marL="273050" indent="-273050"/>
            <a:r>
              <a:rPr lang="ja-JP" altLang="en-US"/>
              <a:t>基準年の排出量を算定する際は、</a:t>
            </a:r>
            <a:r>
              <a:rPr lang="en-US" altLang="ja-JP"/>
              <a:t>GHG</a:t>
            </a:r>
            <a:r>
              <a:rPr lang="ja-JP" altLang="en-US"/>
              <a:t>プロトコル</a:t>
            </a:r>
            <a:r>
              <a:rPr lang="en-US" altLang="ja-JP"/>
              <a:t>Scope2</a:t>
            </a:r>
            <a:r>
              <a:rPr lang="ja-JP" altLang="en-US"/>
              <a:t>ガイダンスのロケーション基準又はマーケット基準のどちらか一方を選択する。</a:t>
            </a:r>
            <a:endParaRPr lang="en-US" altLang="ja-JP"/>
          </a:p>
          <a:p>
            <a:pPr marL="273050" indent="-273050"/>
            <a:r>
              <a:rPr lang="ja-JP" altLang="en-US"/>
              <a:t>国・地域によらず基準は統一する必要がある。</a:t>
            </a:r>
            <a:endParaRPr lang="en-US" altLang="ja-JP"/>
          </a:p>
          <a:p>
            <a:pPr marL="273050" indent="-273050"/>
            <a:r>
              <a:rPr lang="ja-JP" altLang="en-US"/>
              <a:t>マーケット基準を選択したものの、マーケット基準で適用する排出係数がない国・地域（電力自由化等が未実施）は、自動的にロケーション基準の排出係数となる。</a:t>
            </a:r>
            <a:endParaRPr lang="en-US" altLang="ja-JP"/>
          </a:p>
        </p:txBody>
      </p:sp>
      <p:graphicFrame>
        <p:nvGraphicFramePr>
          <p:cNvPr id="28" name="表 27">
            <a:extLst>
              <a:ext uri="{FF2B5EF4-FFF2-40B4-BE49-F238E27FC236}">
                <a16:creationId xmlns:a16="http://schemas.microsoft.com/office/drawing/2014/main" id="{C87E237F-7A8B-1076-0906-3B6C4784432B}"/>
              </a:ext>
            </a:extLst>
          </p:cNvPr>
          <p:cNvGraphicFramePr>
            <a:graphicFrameLocks noGrp="1"/>
          </p:cNvGraphicFramePr>
          <p:nvPr>
            <p:extLst>
              <p:ext uri="{D42A27DB-BD31-4B8C-83A1-F6EECF244321}">
                <p14:modId xmlns:p14="http://schemas.microsoft.com/office/powerpoint/2010/main" val="3333456626"/>
              </p:ext>
            </p:extLst>
          </p:nvPr>
        </p:nvGraphicFramePr>
        <p:xfrm>
          <a:off x="467387" y="4322399"/>
          <a:ext cx="9757040" cy="1676400"/>
        </p:xfrm>
        <a:graphic>
          <a:graphicData uri="http://schemas.openxmlformats.org/drawingml/2006/table">
            <a:tbl>
              <a:tblPr firstRow="1" bandRow="1"/>
              <a:tblGrid>
                <a:gridCol w="2376068">
                  <a:extLst>
                    <a:ext uri="{9D8B030D-6E8A-4147-A177-3AD203B41FA5}">
                      <a16:colId xmlns:a16="http://schemas.microsoft.com/office/drawing/2014/main" val="4081375135"/>
                    </a:ext>
                  </a:extLst>
                </a:gridCol>
                <a:gridCol w="7380972">
                  <a:extLst>
                    <a:ext uri="{9D8B030D-6E8A-4147-A177-3AD203B41FA5}">
                      <a16:colId xmlns:a16="http://schemas.microsoft.com/office/drawing/2014/main" val="3942316456"/>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b="1" dirty="0">
                          <a:solidFill>
                            <a:sysClr val="windowText" lastClr="000000"/>
                          </a:solidFill>
                        </a:rPr>
                        <a:t>報告方法</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適用する排出係数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0928814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400" b="1">
                          <a:solidFill>
                            <a:sysClr val="windowText" lastClr="000000"/>
                          </a:solidFill>
                        </a:rPr>
                        <a:t>ロケーション基準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200" baseline="0">
                          <a:solidFill>
                            <a:schemeClr val="tx1"/>
                          </a:solidFill>
                          <a:latin typeface="+mn-ea"/>
                          <a:ea typeface="+mn-ea"/>
                        </a:rPr>
                        <a:t>系統網平均の排出係数</a:t>
                      </a:r>
                      <a:endParaRPr kumimoji="1" lang="en-US" altLang="ja-JP" sz="2200" baseline="0">
                        <a:solidFill>
                          <a:schemeClr val="tx1"/>
                        </a:solidFill>
                        <a:latin typeface="+mn-ea"/>
                        <a:ea typeface="+mn-ea"/>
                      </a:endParaRPr>
                    </a:p>
                    <a:p>
                      <a:r>
                        <a:rPr kumimoji="1" lang="ja-JP" altLang="en-US" sz="2200" baseline="0">
                          <a:solidFill>
                            <a:schemeClr val="tx1"/>
                          </a:solidFill>
                          <a:latin typeface="+mn-ea"/>
                          <a:ea typeface="+mn-ea"/>
                        </a:rPr>
                        <a:t>（地域、国などの区域ににおける発電に伴う平均の排出係数）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956683"/>
                  </a:ext>
                </a:extLst>
              </a:tr>
              <a:tr h="0">
                <a:tc>
                  <a:txBody>
                    <a:bodyPr/>
                    <a:lstStyle/>
                    <a:p>
                      <a:pPr marL="0" indent="0" algn="ctr">
                        <a:buFont typeface="+mj-lt"/>
                        <a:buNone/>
                      </a:pPr>
                      <a:r>
                        <a:rPr kumimoji="1" lang="ja-JP" altLang="en-US" sz="2400" b="1">
                          <a:solidFill>
                            <a:sysClr val="windowText" lastClr="000000"/>
                          </a:solidFill>
                        </a:rPr>
                        <a:t>マーケット基準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ja-JP" altLang="en-US" sz="2200" baseline="0">
                          <a:solidFill>
                            <a:schemeClr val="tx1"/>
                          </a:solidFill>
                          <a:latin typeface="+mn-ea"/>
                          <a:ea typeface="+mn-ea"/>
                        </a:rPr>
                        <a:t>契約に基づく排出係数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955364"/>
                  </a:ext>
                </a:extLst>
              </a:tr>
            </a:tbl>
          </a:graphicData>
        </a:graphic>
      </p:graphicFrame>
      <p:sp>
        <p:nvSpPr>
          <p:cNvPr id="29" name="テキスト ボックス 28">
            <a:extLst>
              <a:ext uri="{FF2B5EF4-FFF2-40B4-BE49-F238E27FC236}">
                <a16:creationId xmlns:a16="http://schemas.microsoft.com/office/drawing/2014/main" id="{CA5F5CD9-9AA7-1E78-87C1-80B2A86A20FD}"/>
              </a:ext>
            </a:extLst>
          </p:cNvPr>
          <p:cNvSpPr txBox="1">
            <a:spLocks noChangeArrowheads="1"/>
          </p:cNvSpPr>
          <p:nvPr/>
        </p:nvSpPr>
        <p:spPr bwMode="auto">
          <a:xfrm>
            <a:off x="588818" y="7051843"/>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a:t>
            </a:r>
            <a:r>
              <a:rPr lang="ja-JP" altLang="en-US" sz="900">
                <a:solidFill>
                  <a:srgbClr val="000000"/>
                </a:solidFill>
                <a:latin typeface="+mn-ea"/>
                <a:ea typeface="+mn-ea"/>
                <a:cs typeface="Meiryo UI" pitchFamily="50" charset="-128"/>
              </a:rPr>
              <a:t>サプライチェーンを通じた温室効果ガス排出量算定に関する基本ガイドライン </a:t>
            </a:r>
            <a:r>
              <a:rPr lang="en-US" altLang="ja-JP" sz="900">
                <a:solidFill>
                  <a:srgbClr val="000000"/>
                </a:solidFill>
                <a:latin typeface="+mn-ea"/>
                <a:ea typeface="+mn-ea"/>
                <a:cs typeface="Meiryo UI" pitchFamily="50" charset="-128"/>
              </a:rPr>
              <a:t>(ver.2.7)</a:t>
            </a:r>
            <a:br>
              <a:rPr lang="en-US" altLang="ja-JP" sz="900">
                <a:solidFill>
                  <a:srgbClr val="000000"/>
                </a:solidFill>
                <a:latin typeface="+mn-ea"/>
                <a:ea typeface="+mn-ea"/>
                <a:cs typeface="Meiryo UI" pitchFamily="50" charset="-128"/>
              </a:rPr>
            </a:b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https://www.env.go.jp/earth/ondanka/supply_chain/gvc/files/tools/GuideLine_ver.2.7.pdf</a:t>
            </a:r>
            <a:r>
              <a:rPr lang="ja-JP" altLang="en-US" sz="900">
                <a:solidFill>
                  <a:srgbClr val="000000"/>
                </a:solidFill>
                <a:latin typeface="+mn-ea"/>
                <a:ea typeface="+mn-ea"/>
                <a:cs typeface="Meiryo UI" pitchFamily="50" charset="-128"/>
              </a:rPr>
              <a:t>）、</a:t>
            </a:r>
            <a:br>
              <a:rPr lang="en-US" altLang="ja-JP" sz="900">
                <a:solidFill>
                  <a:srgbClr val="000000"/>
                </a:solidFill>
                <a:latin typeface="+mn-ea"/>
                <a:ea typeface="+mn-ea"/>
                <a:cs typeface="Meiryo UI" pitchFamily="50" charset="-128"/>
              </a:rPr>
            </a:br>
            <a:r>
              <a:rPr lang="it-IT" altLang="ja-JP" sz="900">
                <a:latin typeface="+mn-ea"/>
                <a:ea typeface="+mn-ea"/>
              </a:rPr>
              <a:t>GHG Protocol Scope 2 Guidance </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https://ghgprotocol.org/sites/default/files/2023-03/Scope%202%20Guidance.pdf</a:t>
            </a:r>
            <a:r>
              <a:rPr lang="ja-JP" altLang="en-US" sz="900">
                <a:solidFill>
                  <a:srgbClr val="000000"/>
                </a:solidFill>
                <a:latin typeface="+mn-ea"/>
                <a:ea typeface="+mn-ea"/>
                <a:cs typeface="Meiryo UI" pitchFamily="50" charset="-128"/>
              </a:rPr>
              <a:t>）より作成</a:t>
            </a:r>
            <a:endParaRPr lang="en-US" altLang="ja-JP" sz="90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7566374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クレジットを取得した削減について</a:t>
            </a:r>
          </a:p>
        </p:txBody>
      </p:sp>
      <p:sp>
        <p:nvSpPr>
          <p:cNvPr id="6" name="正方形/長方形 5"/>
          <p:cNvSpPr/>
          <p:nvPr/>
        </p:nvSpPr>
        <p:spPr>
          <a:xfrm>
            <a:off x="487271" y="1213182"/>
            <a:ext cx="9449153" cy="5832366"/>
          </a:xfrm>
          <a:prstGeom prst="rect">
            <a:avLst/>
          </a:prstGeom>
        </p:spPr>
        <p:txBody>
          <a:bodyPr wrap="square">
            <a:spAutoFit/>
          </a:bodyPr>
          <a:lstStyle/>
          <a:p>
            <a:pPr marL="457200" indent="-457200">
              <a:spcBef>
                <a:spcPts val="600"/>
              </a:spcBef>
              <a:buSzPct val="95000"/>
              <a:buFont typeface="Wingdings" panose="05000000000000000000" pitchFamily="2" charset="2"/>
              <a:buChar char="ü"/>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クレジット（排出権）とは、あるプロジェクト（排出削減対策）を実施したことによって発生する、</a:t>
            </a:r>
            <a:br>
              <a:rPr lang="en-US" altLang="ja-JP" dirty="0">
                <a:solidFill>
                  <a:prstClr val="black"/>
                </a:solidFill>
                <a:latin typeface="Meiryo UI" panose="020B0604030504040204" pitchFamily="50" charset="-128"/>
                <a:ea typeface="Meiryo UI" panose="020B0604030504040204" pitchFamily="50" charset="-128"/>
              </a:rPr>
            </a:br>
            <a:r>
              <a:rPr lang="ja-JP" altLang="en-US" b="1" dirty="0">
                <a:solidFill>
                  <a:srgbClr val="FF0000"/>
                </a:solidFill>
                <a:latin typeface="Meiryo UI" panose="020B0604030504040204" pitchFamily="50" charset="-128"/>
                <a:ea typeface="Meiryo UI" panose="020B0604030504040204" pitchFamily="50" charset="-128"/>
              </a:rPr>
              <a:t>認定されたベースラインからの削減分、又は定められた排出枠（キャップ）からの削減分を取引できるようにしたもの</a:t>
            </a:r>
            <a:r>
              <a:rPr lang="ja-JP" altLang="en-US" dirty="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他者のクレジットを自社に移転する行為は、地球全体の排出量は削減したことにはならない。つまり、他者のクレジットを取得することによる自らの削減は、総量削減を求める</a:t>
            </a:r>
            <a:r>
              <a:rPr lang="en-US" altLang="ja-JP" b="1" dirty="0">
                <a:solidFill>
                  <a:srgbClr val="FF0000"/>
                </a:solidFill>
                <a:latin typeface="Meiryo UI" panose="020B0604030504040204" pitchFamily="50" charset="-128"/>
                <a:ea typeface="Meiryo UI" panose="020B0604030504040204" pitchFamily="50" charset="-128"/>
              </a:rPr>
              <a:t>SBT</a:t>
            </a:r>
            <a:r>
              <a:rPr lang="ja-JP" altLang="en-US" b="1" dirty="0">
                <a:solidFill>
                  <a:srgbClr val="FF0000"/>
                </a:solidFill>
                <a:latin typeface="Meiryo UI" panose="020B0604030504040204" pitchFamily="50" charset="-128"/>
                <a:ea typeface="Meiryo UI" panose="020B0604030504040204" pitchFamily="50" charset="-128"/>
              </a:rPr>
              <a:t>達成のための削減には使えない</a:t>
            </a:r>
            <a:r>
              <a:rPr lang="ja-JP" altLang="en-US" dirty="0">
                <a:solidFill>
                  <a:prstClr val="black"/>
                </a:solidFill>
                <a:latin typeface="Meiryo UI" panose="020B0604030504040204" pitchFamily="50" charset="-128"/>
                <a:ea typeface="Meiryo UI" panose="020B0604030504040204" pitchFamily="50" charset="-128"/>
              </a:rPr>
              <a:t>という整理。</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dirty="0">
                <a:solidFill>
                  <a:prstClr val="black"/>
                </a:solidFill>
                <a:latin typeface="Meiryo UI" panose="020B0604030504040204" pitchFamily="50" charset="-128"/>
                <a:ea typeface="Meiryo UI" panose="020B0604030504040204" pitchFamily="50" charset="-128"/>
              </a:rPr>
              <a:t>ただし、</a:t>
            </a:r>
            <a:r>
              <a:rPr lang="en-US" altLang="ja-JP" dirty="0">
                <a:solidFill>
                  <a:prstClr val="black"/>
                </a:solidFill>
                <a:latin typeface="Meiryo UI" panose="020B0604030504040204" pitchFamily="50" charset="-128"/>
                <a:ea typeface="Meiryo UI" panose="020B0604030504040204" pitchFamily="50" charset="-128"/>
              </a:rPr>
              <a:t>SBT</a:t>
            </a:r>
            <a:r>
              <a:rPr lang="ja-JP" altLang="en-US" dirty="0">
                <a:solidFill>
                  <a:prstClr val="black"/>
                </a:solidFill>
                <a:latin typeface="Meiryo UI" panose="020B0604030504040204" pitchFamily="50" charset="-128"/>
                <a:ea typeface="Meiryo UI" panose="020B0604030504040204" pitchFamily="50" charset="-128"/>
              </a:rPr>
              <a:t>が要求する以上の削減を実施し、排出量をゼロ（カーボン・ニュートラル）を目指す</a:t>
            </a:r>
            <a:br>
              <a:rPr lang="en-US" altLang="ja-JP" dirty="0">
                <a:solidFill>
                  <a:prstClr val="black"/>
                </a:solidFill>
                <a:latin typeface="Meiryo UI" panose="020B0604030504040204" pitchFamily="50" charset="-128"/>
                <a:ea typeface="Meiryo UI" panose="020B0604030504040204" pitchFamily="50" charset="-128"/>
              </a:rPr>
            </a:br>
            <a:r>
              <a:rPr lang="ja-JP" altLang="en-US" dirty="0">
                <a:solidFill>
                  <a:prstClr val="black"/>
                </a:solidFill>
                <a:latin typeface="Meiryo UI" panose="020B0604030504040204" pitchFamily="50" charset="-128"/>
                <a:ea typeface="Meiryo UI" panose="020B0604030504040204" pitchFamily="50" charset="-128"/>
              </a:rPr>
              <a:t>企業がクレジットを使うことは支持。</a:t>
            </a: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なお、経済産業省、環境省、農林水産省が運営するＪ－クレジット制度の内、</a:t>
            </a:r>
            <a:r>
              <a:rPr lang="ja-JP" altLang="en-US" b="1" dirty="0">
                <a:solidFill>
                  <a:srgbClr val="FF0000"/>
                </a:solidFill>
                <a:latin typeface="Meiryo UI" panose="020B0604030504040204" pitchFamily="50" charset="-128"/>
                <a:ea typeface="Meiryo UI" panose="020B0604030504040204" pitchFamily="50" charset="-128"/>
              </a:rPr>
              <a:t>再エネ電力・再エネ熱由来のＪ－クレジットは</a:t>
            </a:r>
            <a:r>
              <a:rPr lang="en-US" altLang="ja-JP" b="1" dirty="0">
                <a:solidFill>
                  <a:srgbClr val="FF0000"/>
                </a:solidFill>
                <a:latin typeface="Meiryo UI" panose="020B0604030504040204" pitchFamily="50" charset="-128"/>
                <a:ea typeface="Meiryo UI" panose="020B0604030504040204" pitchFamily="50" charset="-128"/>
              </a:rPr>
              <a:t>SBT</a:t>
            </a:r>
            <a:r>
              <a:rPr lang="ja-JP" altLang="en-US" b="1" dirty="0">
                <a:solidFill>
                  <a:srgbClr val="FF0000"/>
                </a:solidFill>
                <a:latin typeface="Meiryo UI" panose="020B0604030504040204" pitchFamily="50" charset="-128"/>
                <a:ea typeface="Meiryo UI" panose="020B0604030504040204" pitchFamily="50" charset="-128"/>
              </a:rPr>
              <a:t>の目標達成において再エネ調達量として報告可能。</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7" name="フローチャート: 処理 6"/>
          <p:cNvSpPr/>
          <p:nvPr/>
        </p:nvSpPr>
        <p:spPr>
          <a:xfrm>
            <a:off x="2044045" y="4747554"/>
            <a:ext cx="540060" cy="1487190"/>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819909" y="6240268"/>
            <a:ext cx="6624736" cy="0"/>
          </a:xfrm>
          <a:prstGeom prst="line">
            <a:avLst/>
          </a:prstGeom>
          <a:noFill/>
          <a:ln w="28575" cap="flat" cmpd="sng" algn="ctr">
            <a:solidFill>
              <a:sysClr val="windowText" lastClr="000000">
                <a:shade val="95000"/>
                <a:satMod val="105000"/>
              </a:sysClr>
            </a:solidFill>
            <a:prstDash val="solid"/>
          </a:ln>
          <a:effectLst/>
        </p:spPr>
      </p:cxnSp>
      <p:sp>
        <p:nvSpPr>
          <p:cNvPr id="9" name="フローチャート: 処理 8"/>
          <p:cNvSpPr/>
          <p:nvPr/>
        </p:nvSpPr>
        <p:spPr>
          <a:xfrm>
            <a:off x="819909" y="3913482"/>
            <a:ext cx="2776609"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ベースライン排出量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（削減対策を行わなかった場合の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架空の排出量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0" name="フローチャート: 処理 9"/>
          <p:cNvSpPr/>
          <p:nvPr/>
        </p:nvSpPr>
        <p:spPr>
          <a:xfrm>
            <a:off x="4744345" y="5463551"/>
            <a:ext cx="540060" cy="770657"/>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フローチャート: 処理 10"/>
          <p:cNvSpPr/>
          <p:nvPr/>
        </p:nvSpPr>
        <p:spPr>
          <a:xfrm>
            <a:off x="4740553" y="4747554"/>
            <a:ext cx="540060" cy="722841"/>
          </a:xfrm>
          <a:prstGeom prst="flowChartProcess">
            <a:avLst/>
          </a:prstGeom>
          <a:solidFill>
            <a:sysClr val="window" lastClr="FFFFFF"/>
          </a:solidFill>
          <a:ln w="25400" cap="flat" cmpd="sng" algn="ctr">
            <a:solidFill>
              <a:srgbClr val="4BACC6"/>
            </a:solidFill>
            <a:prstDash val="dash"/>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2" name="直線矢印コネクタ 11"/>
          <p:cNvCxnSpPr/>
          <p:nvPr/>
        </p:nvCxnSpPr>
        <p:spPr>
          <a:xfrm>
            <a:off x="2580313" y="4741494"/>
            <a:ext cx="2156448" cy="728901"/>
          </a:xfrm>
          <a:prstGeom prst="straightConnector1">
            <a:avLst/>
          </a:prstGeom>
          <a:noFill/>
          <a:ln w="28575" cap="flat" cmpd="sng" algn="ctr">
            <a:solidFill>
              <a:srgbClr val="4BACC6">
                <a:shade val="95000"/>
                <a:satMod val="105000"/>
              </a:srgbClr>
            </a:solidFill>
            <a:prstDash val="solid"/>
            <a:tailEnd type="triangle"/>
          </a:ln>
          <a:effectLst/>
        </p:spPr>
      </p:cxnSp>
      <p:sp>
        <p:nvSpPr>
          <p:cNvPr id="13" name="フローチャート: 処理 12"/>
          <p:cNvSpPr/>
          <p:nvPr/>
        </p:nvSpPr>
        <p:spPr>
          <a:xfrm>
            <a:off x="3728140" y="3930351"/>
            <a:ext cx="2564886"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プロジェクト排出量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現実の排出量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4" name="右矢印 13"/>
          <p:cNvSpPr/>
          <p:nvPr/>
        </p:nvSpPr>
        <p:spPr>
          <a:xfrm>
            <a:off x="5500429" y="4999839"/>
            <a:ext cx="504056" cy="360040"/>
          </a:xfrm>
          <a:prstGeom prst="rightArrow">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フローチャート: 処理 14"/>
          <p:cNvSpPr/>
          <p:nvPr/>
        </p:nvSpPr>
        <p:spPr>
          <a:xfrm>
            <a:off x="5752457" y="4937157"/>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sng" strike="noStrike" kern="0" cap="none" spc="0" normalizeH="0" baseline="0" noProof="0">
                <a:ln>
                  <a:noFill/>
                </a:ln>
                <a:solidFill>
                  <a:prstClr val="black"/>
                </a:solidFill>
                <a:effectLst/>
                <a:uLnTx/>
                <a:uFillTx/>
                <a:latin typeface="+mn-ea"/>
                <a:ea typeface="+mn-ea"/>
                <a:cs typeface="Meiryo UI" panose="020B0604030504040204" pitchFamily="50" charset="-128"/>
              </a:rPr>
              <a:t>クレジット</a:t>
            </a:r>
            <a:endParaRPr kumimoji="0" lang="en-US" altLang="ja-JP" sz="2400" b="0" i="0" u="sng"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6" name="正方形/長方形 15"/>
          <p:cNvSpPr/>
          <p:nvPr/>
        </p:nvSpPr>
        <p:spPr>
          <a:xfrm>
            <a:off x="7440852" y="4678290"/>
            <a:ext cx="2236041" cy="103426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a:ln>
                  <a:noFill/>
                </a:ln>
                <a:solidFill>
                  <a:prstClr val="black"/>
                </a:solidFill>
                <a:effectLst/>
                <a:uLnTx/>
                <a:uFillTx/>
                <a:latin typeface="+mn-ea"/>
                <a:ea typeface="+mn-ea"/>
                <a:cs typeface="Meiryo UI" panose="020B0604030504040204" pitchFamily="50" charset="-128"/>
              </a:rPr>
              <a:t>他社に移転ができるが、地球全体の排出量は減らない</a:t>
            </a:r>
          </a:p>
        </p:txBody>
      </p:sp>
    </p:spTree>
    <p:extLst>
      <p:ext uri="{BB962C8B-B14F-4D97-AF65-F5344CB8AC3E}">
        <p14:creationId xmlns:p14="http://schemas.microsoft.com/office/powerpoint/2010/main" val="25704017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2/3</a:t>
            </a:r>
            <a:endParaRPr kumimoji="1" lang="ja-JP" altLang="en-US"/>
          </a:p>
        </p:txBody>
      </p:sp>
      <p:sp>
        <p:nvSpPr>
          <p:cNvPr id="7" name="テキスト ボックス 47"/>
          <p:cNvSpPr txBox="1">
            <a:spLocks noChangeArrowheads="1"/>
          </p:cNvSpPr>
          <p:nvPr/>
        </p:nvSpPr>
        <p:spPr bwMode="auto">
          <a:xfrm>
            <a:off x="449202" y="1391343"/>
            <a:ext cx="979341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b="1" dirty="0">
                <a:solidFill>
                  <a:srgbClr val="FF0000"/>
                </a:solidFill>
                <a:latin typeface="Meiryo UI" panose="020B0604030504040204" pitchFamily="50" charset="-128"/>
                <a:ea typeface="Meiryo UI" panose="020B0604030504040204" pitchFamily="50" charset="-128"/>
              </a:rPr>
              <a:t>バイオエネルギーの燃焼、加工、流通段階での</a:t>
            </a:r>
            <a:r>
              <a:rPr lang="en-US" altLang="ja-JP" sz="2400" b="1" dirty="0">
                <a:solidFill>
                  <a:srgbClr val="FF0000"/>
                </a:solidFill>
                <a:latin typeface="Meiryo UI" panose="020B0604030504040204" pitchFamily="50" charset="-128"/>
                <a:ea typeface="Meiryo UI" panose="020B0604030504040204" pitchFamily="50" charset="-128"/>
              </a:rPr>
              <a:t>CO2</a:t>
            </a:r>
            <a:r>
              <a:rPr lang="ja-JP" altLang="en-US" sz="2400" b="1" dirty="0">
                <a:solidFill>
                  <a:srgbClr val="FF0000"/>
                </a:solidFill>
                <a:latin typeface="Meiryo UI" panose="020B0604030504040204" pitchFamily="50" charset="-128"/>
                <a:ea typeface="Meiryo UI" panose="020B0604030504040204" pitchFamily="50" charset="-128"/>
              </a:rPr>
              <a:t>排出量、バイオエネルギー原料に関連する土地利用からの排出や除去については、企業の</a:t>
            </a:r>
            <a:r>
              <a:rPr lang="en-US" altLang="ja-JP" sz="2400" b="1" dirty="0">
                <a:solidFill>
                  <a:srgbClr val="FF0000"/>
                </a:solidFill>
                <a:latin typeface="Meiryo UI" panose="020B0604030504040204" pitchFamily="50" charset="-128"/>
                <a:ea typeface="Meiryo UI" panose="020B0604030504040204" pitchFamily="50" charset="-128"/>
              </a:rPr>
              <a:t>GHG</a:t>
            </a:r>
            <a:r>
              <a:rPr lang="ja-JP" altLang="en-US" sz="2400" b="1" dirty="0">
                <a:solidFill>
                  <a:srgbClr val="FF0000"/>
                </a:solidFill>
                <a:latin typeface="Meiryo UI" panose="020B0604030504040204" pitchFamily="50" charset="-128"/>
                <a:ea typeface="Meiryo UI" panose="020B0604030504040204" pitchFamily="50" charset="-128"/>
              </a:rPr>
              <a:t>インベントリと分けて報告することが必要。</a:t>
            </a:r>
            <a:r>
              <a:rPr lang="ja-JP" altLang="en-US" sz="2400" dirty="0">
                <a:latin typeface="Meiryo UI" panose="020B0604030504040204" pitchFamily="50" charset="-128"/>
                <a:ea typeface="Meiryo UI" panose="020B0604030504040204" pitchFamily="50" charset="-128"/>
              </a:rPr>
              <a:t>また、バイオエネルギーの燃焼、加工、流通段階での</a:t>
            </a:r>
            <a:r>
              <a:rPr lang="en-US" altLang="ja-JP" sz="2400" dirty="0">
                <a:latin typeface="Meiryo UI" panose="020B0604030504040204" pitchFamily="50" charset="-128"/>
                <a:ea typeface="Meiryo UI" panose="020B0604030504040204" pitchFamily="50" charset="-128"/>
              </a:rPr>
              <a:t>CO2</a:t>
            </a:r>
            <a:r>
              <a:rPr lang="ja-JP" altLang="en-US" sz="2400" dirty="0">
                <a:latin typeface="Meiryo UI" panose="020B0604030504040204" pitchFamily="50" charset="-128"/>
                <a:ea typeface="Meiryo UI" panose="020B0604030504040204" pitchFamily="50" charset="-128"/>
              </a:rPr>
              <a:t>排出量、バイオエネルギー原料に関連する土地利用からの排出や除去については、（</a:t>
            </a:r>
            <a:r>
              <a:rPr lang="en-US" altLang="ja-JP" sz="2400" dirty="0">
                <a:latin typeface="Meiryo UI" panose="020B0604030504040204" pitchFamily="50" charset="-128"/>
                <a:ea typeface="Meiryo UI" panose="020B0604030504040204" pitchFamily="50" charset="-128"/>
              </a:rPr>
              <a:t>Scope1,2</a:t>
            </a:r>
            <a:r>
              <a:rPr lang="ja-JP" altLang="en-US" sz="2400" dirty="0">
                <a:latin typeface="Meiryo UI" panose="020B0604030504040204" pitchFamily="50" charset="-128"/>
                <a:ea typeface="Meiryo UI" panose="020B0604030504040204" pitchFamily="50" charset="-128"/>
              </a:rPr>
              <a:t>及び</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または該当する場合は</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について）</a:t>
            </a:r>
            <a:r>
              <a:rPr lang="en-US" altLang="ja-JP" sz="2400" b="1" dirty="0">
                <a:solidFill>
                  <a:srgbClr val="FF0000"/>
                </a:solidFill>
                <a:latin typeface="Meiryo UI" panose="020B0604030504040204" pitchFamily="50" charset="-128"/>
                <a:ea typeface="Meiryo UI" panose="020B0604030504040204" pitchFamily="50" charset="-128"/>
              </a:rPr>
              <a:t>SBT</a:t>
            </a:r>
            <a:r>
              <a:rPr lang="ja-JP" altLang="en-US" sz="2400" b="1" dirty="0">
                <a:solidFill>
                  <a:srgbClr val="FF0000"/>
                </a:solidFill>
                <a:latin typeface="Meiryo UI" panose="020B0604030504040204" pitchFamily="50" charset="-128"/>
                <a:ea typeface="Meiryo UI" panose="020B0604030504040204" pitchFamily="50" charset="-128"/>
              </a:rPr>
              <a:t>を設定する際の目標バウンダリ、目標の進捗を報告する際のバウンダリに含めることが必要。</a:t>
            </a:r>
            <a:endParaRPr lang="en-US" altLang="ja-JP" sz="2400" b="1" dirty="0">
              <a:solidFill>
                <a:srgbClr val="FF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土地関連排出量の算定については、直接的な土地利用変化 </a:t>
            </a:r>
            <a:r>
              <a:rPr lang="en-US" altLang="ja-JP" sz="2400" dirty="0">
                <a:latin typeface="Meiryo UI" panose="020B0604030504040204" pitchFamily="50" charset="-128"/>
                <a:ea typeface="Meiryo UI" panose="020B0604030504040204" pitchFamily="50" charset="-128"/>
              </a:rPr>
              <a:t>(LUC, land use change) </a:t>
            </a:r>
            <a:r>
              <a:rPr lang="ja-JP" altLang="en-US" sz="2400" dirty="0">
                <a:latin typeface="Meiryo UI" panose="020B0604030504040204" pitchFamily="50" charset="-128"/>
                <a:ea typeface="Meiryo UI" panose="020B0604030504040204" pitchFamily="50" charset="-128"/>
              </a:rPr>
              <a:t>による</a:t>
            </a:r>
            <a:r>
              <a:rPr lang="en-US" altLang="ja-JP" sz="2400" dirty="0">
                <a:latin typeface="Meiryo UI" panose="020B0604030504040204" pitchFamily="50" charset="-128"/>
                <a:ea typeface="Meiryo UI" panose="020B0604030504040204" pitchFamily="50" charset="-128"/>
              </a:rPr>
              <a:t>CO2</a:t>
            </a:r>
            <a:r>
              <a:rPr lang="ja-JP" altLang="en-US" sz="2400" dirty="0">
                <a:latin typeface="Meiryo UI" panose="020B0604030504040204" pitchFamily="50" charset="-128"/>
                <a:ea typeface="Meiryo UI" panose="020B0604030504040204" pitchFamily="50" charset="-128"/>
              </a:rPr>
              <a:t>排出量と、土地利用管理からの</a:t>
            </a:r>
            <a:r>
              <a:rPr lang="en-US" altLang="ja-JP" sz="2400" dirty="0">
                <a:latin typeface="Meiryo UI" panose="020B0604030504040204" pitchFamily="50" charset="-128"/>
                <a:ea typeface="Meiryo UI" panose="020B0604030504040204" pitchFamily="50" charset="-128"/>
              </a:rPr>
              <a:t>N2O</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CH4</a:t>
            </a:r>
            <a:r>
              <a:rPr lang="ja-JP" altLang="en-US" sz="2400" dirty="0">
                <a:latin typeface="Meiryo UI" panose="020B0604030504040204" pitchFamily="50" charset="-128"/>
                <a:ea typeface="Meiryo UI" panose="020B0604030504040204" pitchFamily="50" charset="-128"/>
              </a:rPr>
              <a:t>排出を含む非</a:t>
            </a:r>
            <a:r>
              <a:rPr lang="en-US" altLang="ja-JP" sz="2400" dirty="0">
                <a:latin typeface="Meiryo UI" panose="020B0604030504040204" pitchFamily="50" charset="-128"/>
                <a:ea typeface="Meiryo UI" panose="020B0604030504040204" pitchFamily="50" charset="-128"/>
              </a:rPr>
              <a:t>LUC</a:t>
            </a:r>
            <a:r>
              <a:rPr lang="ja-JP" altLang="en-US" sz="2400" dirty="0">
                <a:latin typeface="Meiryo UI" panose="020B0604030504040204" pitchFamily="50" charset="-128"/>
                <a:ea typeface="Meiryo UI" panose="020B0604030504040204" pitchFamily="50" charset="-128"/>
              </a:rPr>
              <a:t>排出を含むことが必要。間接的な土地利用変化に関連する排出を含めることは任意。企業はバイオエネルギー算定についての追加の</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プロトコルガイダンスが公表された場合、本要件への遵守を維持するべく、これに従うことが期待されている。</a:t>
            </a:r>
            <a:endParaRPr lang="en-US" altLang="ja-JP" sz="2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6E1E088-A239-954A-5DD6-F42EDE0BE867}"/>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693440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3/3</a:t>
            </a:r>
            <a:endParaRPr kumimoji="1" lang="ja-JP" altLang="en-US"/>
          </a:p>
        </p:txBody>
      </p:sp>
      <p:sp>
        <p:nvSpPr>
          <p:cNvPr id="7" name="テキスト ボックス 47"/>
          <p:cNvSpPr txBox="1">
            <a:spLocks noChangeArrowheads="1"/>
          </p:cNvSpPr>
          <p:nvPr/>
        </p:nvSpPr>
        <p:spPr bwMode="auto">
          <a:xfrm>
            <a:off x="449202" y="1637565"/>
            <a:ext cx="979341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（推奨事項）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dirty="0">
                <a:latin typeface="Meiryo UI" panose="020B0604030504040204" pitchFamily="50" charset="-128"/>
                <a:ea typeface="Meiryo UI" panose="020B0604030504040204" pitchFamily="50" charset="-128"/>
              </a:rPr>
              <a:t>SBTi</a:t>
            </a:r>
            <a:r>
              <a:rPr lang="ja-JP" altLang="en-US" sz="2800" dirty="0">
                <a:latin typeface="Meiryo UI" panose="020B0604030504040204" pitchFamily="50" charset="-128"/>
                <a:ea typeface="Meiryo UI" panose="020B0604030504040204" pitchFamily="50" charset="-128"/>
              </a:rPr>
              <a:t>は、輸送用のバイオ燃料を使用または生産している企業については、土地関連の排出量と除去量が該当するバイオ燃料生産のものであることを開示する際に、バイオエネルギーの</a:t>
            </a:r>
            <a:r>
              <a:rPr lang="en-US" altLang="ja-JP" sz="2800" dirty="0">
                <a:latin typeface="Meiryo UI" panose="020B0604030504040204" pitchFamily="50" charset="-128"/>
                <a:ea typeface="Meiryo UI" panose="020B0604030504040204" pitchFamily="50" charset="-128"/>
              </a:rPr>
              <a:t>GHG</a:t>
            </a:r>
            <a:r>
              <a:rPr lang="ja-JP" altLang="en-US" sz="2800" dirty="0">
                <a:latin typeface="Meiryo UI" panose="020B0604030504040204" pitchFamily="50" charset="-128"/>
                <a:ea typeface="Meiryo UI" panose="020B0604030504040204" pitchFamily="50" charset="-128"/>
              </a:rPr>
              <a:t>算定について公認のバイオ燃料認証による裏付けが推奨される。</a:t>
            </a:r>
            <a:endParaRPr lang="en-US" altLang="ja-JP" sz="2800" dirty="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dirty="0">
                <a:latin typeface="Meiryo UI" panose="020B0604030504040204" pitchFamily="50" charset="-128"/>
                <a:ea typeface="Meiryo UI" panose="020B0604030504040204" pitchFamily="50" charset="-128"/>
              </a:rPr>
              <a:t>SBTi</a:t>
            </a:r>
            <a:r>
              <a:rPr lang="ja-JP" altLang="en-US" sz="2800" dirty="0">
                <a:latin typeface="Meiryo UI" panose="020B0604030504040204" pitchFamily="50" charset="-128"/>
                <a:ea typeface="Meiryo UI" panose="020B0604030504040204" pitchFamily="50" charset="-128"/>
              </a:rPr>
              <a:t>は、企業が直接的な生物由来</a:t>
            </a:r>
            <a:r>
              <a:rPr lang="en-US" altLang="ja-JP" sz="2800" dirty="0">
                <a:latin typeface="Meiryo UI" panose="020B0604030504040204" pitchFamily="50" charset="-128"/>
                <a:ea typeface="Meiryo UI" panose="020B0604030504040204" pitchFamily="50" charset="-128"/>
              </a:rPr>
              <a:t>CO2</a:t>
            </a:r>
            <a:r>
              <a:rPr lang="ja-JP" altLang="en-US" sz="2800" dirty="0">
                <a:latin typeface="Meiryo UI" panose="020B0604030504040204" pitchFamily="50" charset="-128"/>
                <a:ea typeface="Meiryo UI" panose="020B0604030504040204" pitchFamily="50" charset="-128"/>
              </a:rPr>
              <a:t>排出量と除去量について、それぞれ別に報告することを推奨している。バイオエネルギーに関わる</a:t>
            </a:r>
            <a:r>
              <a:rPr lang="en-US" altLang="ja-JP" sz="2800" dirty="0">
                <a:latin typeface="Meiryo UI" panose="020B0604030504040204" pitchFamily="50" charset="-128"/>
                <a:ea typeface="Meiryo UI" panose="020B0604030504040204" pitchFamily="50" charset="-128"/>
              </a:rPr>
              <a:t>CO2</a:t>
            </a:r>
            <a:r>
              <a:rPr lang="ja-JP" altLang="en-US" sz="2800" dirty="0">
                <a:latin typeface="Meiryo UI" panose="020B0604030504040204" pitchFamily="50" charset="-128"/>
                <a:ea typeface="Meiryo UI" panose="020B0604030504040204" pitchFamily="50" charset="-128"/>
              </a:rPr>
              <a:t>の排出量と除去量については、前ページに基づき最低限でもネット（差し引き後）排出量にて報告することが必須であるが、バイオエネルギー原料からの総排出量と総除去量についても別々に報告することが推奨されている。</a:t>
            </a:r>
            <a:endParaRPr lang="en-US" altLang="ja-JP" sz="2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EB66D49-BB09-7AC0-00C6-04C80ACF09A3}"/>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9208524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126A-1D2D-0850-BC12-36985DAF31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262564-C20A-7EEB-4DBF-E23D478BAC64}"/>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4.</a:t>
            </a:r>
            <a:r>
              <a:rPr lang="ja-JP" altLang="en-US"/>
              <a:t>目標の策定 </a:t>
            </a:r>
            <a:r>
              <a:rPr lang="en-US" altLang="ja-JP"/>
              <a:t>1/2</a:t>
            </a:r>
            <a:endParaRPr kumimoji="1" lang="ja-JP" altLang="en-US"/>
          </a:p>
        </p:txBody>
      </p:sp>
      <p:sp>
        <p:nvSpPr>
          <p:cNvPr id="37" name="テキスト ボックス 36">
            <a:extLst>
              <a:ext uri="{FF2B5EF4-FFF2-40B4-BE49-F238E27FC236}">
                <a16:creationId xmlns:a16="http://schemas.microsoft.com/office/drawing/2014/main" id="{D5DC95A7-9804-C372-1473-5ADE332015B9}"/>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graphicFrame>
        <p:nvGraphicFramePr>
          <p:cNvPr id="3" name="表 2">
            <a:extLst>
              <a:ext uri="{FF2B5EF4-FFF2-40B4-BE49-F238E27FC236}">
                <a16:creationId xmlns:a16="http://schemas.microsoft.com/office/drawing/2014/main" id="{9A086724-EAF5-3A3B-2062-4CCE86B07338}"/>
              </a:ext>
            </a:extLst>
          </p:cNvPr>
          <p:cNvGraphicFramePr>
            <a:graphicFrameLocks noGrp="1"/>
          </p:cNvGraphicFramePr>
          <p:nvPr>
            <p:extLst>
              <p:ext uri="{D42A27DB-BD31-4B8C-83A1-F6EECF244321}">
                <p14:modId xmlns:p14="http://schemas.microsoft.com/office/powerpoint/2010/main" val="2387842290"/>
              </p:ext>
            </p:extLst>
          </p:nvPr>
        </p:nvGraphicFramePr>
        <p:xfrm>
          <a:off x="371247" y="1113034"/>
          <a:ext cx="9949320" cy="6035040"/>
        </p:xfrm>
        <a:graphic>
          <a:graphicData uri="http://schemas.openxmlformats.org/drawingml/2006/table">
            <a:tbl>
              <a:tblPr firstRow="1" bandRow="1"/>
              <a:tblGrid>
                <a:gridCol w="1332114">
                  <a:extLst>
                    <a:ext uri="{9D8B030D-6E8A-4147-A177-3AD203B41FA5}">
                      <a16:colId xmlns:a16="http://schemas.microsoft.com/office/drawing/2014/main" val="3373433108"/>
                    </a:ext>
                  </a:extLst>
                </a:gridCol>
                <a:gridCol w="8617206">
                  <a:extLst>
                    <a:ext uri="{9D8B030D-6E8A-4147-A177-3AD203B41FA5}">
                      <a16:colId xmlns:a16="http://schemas.microsoft.com/office/drawing/2014/main" val="305909176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400" b="1">
                          <a:solidFill>
                            <a:sysClr val="windowText" lastClr="000000"/>
                          </a:solidFill>
                          <a:latin typeface="+mn-ea"/>
                          <a:ea typeface="+mn-ea"/>
                        </a:rPr>
                        <a:t>基準年</a:t>
                      </a:r>
                      <a:endParaRPr kumimoji="1" lang="en-US" altLang="ja-JP" sz="24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2400" b="1">
                          <a:solidFill>
                            <a:prstClr val="black"/>
                          </a:solidFill>
                          <a:latin typeface="Meiryo UI" panose="020B0604030504040204" pitchFamily="50" charset="-128"/>
                          <a:ea typeface="Meiryo UI" panose="020B0604030504040204" pitchFamily="50" charset="-128"/>
                        </a:rPr>
                        <a:t>（必須事項）</a:t>
                      </a:r>
                      <a:endParaRPr kumimoji="0" lang="en-US" altLang="ja-JP" sz="2400" b="1">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defRPr/>
                      </a:pPr>
                      <a:r>
                        <a:rPr kumimoji="0" lang="en-US" altLang="ja-JP" sz="2400">
                          <a:solidFill>
                            <a:prstClr val="black"/>
                          </a:solidFill>
                          <a:latin typeface="Meiryo UI" panose="020B0604030504040204" pitchFamily="50" charset="-128"/>
                          <a:ea typeface="Meiryo UI" panose="020B0604030504040204" pitchFamily="50" charset="-128"/>
                        </a:rPr>
                        <a:t>2015</a:t>
                      </a:r>
                      <a:r>
                        <a:rPr kumimoji="0" lang="ja-JP" altLang="en-US" sz="2400">
                          <a:solidFill>
                            <a:prstClr val="black"/>
                          </a:solidFill>
                          <a:latin typeface="Meiryo UI" panose="020B0604030504040204" pitchFamily="50" charset="-128"/>
                          <a:ea typeface="Meiryo UI" panose="020B0604030504040204" pitchFamily="50" charset="-128"/>
                        </a:rPr>
                        <a:t>年よりも前を選択してはならない</a:t>
                      </a:r>
                      <a:endParaRPr kumimoji="0" lang="en-US" altLang="ja-JP" sz="2400">
                        <a:solidFill>
                          <a:prstClr val="black"/>
                        </a:solidFill>
                        <a:latin typeface="Meiryo UI" panose="020B0604030504040204" pitchFamily="50" charset="-128"/>
                        <a:ea typeface="Meiryo UI" panose="020B0604030504040204" pitchFamily="50" charset="-128"/>
                      </a:endParaRPr>
                    </a:p>
                    <a:p>
                      <a:pPr marL="800100" marR="0" lvl="2"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a:solidFill>
                            <a:schemeClr val="dk1"/>
                          </a:solidFill>
                          <a:latin typeface="+mn-ea"/>
                          <a:ea typeface="Meiryo UI"/>
                          <a:cs typeface="+mn-cs"/>
                        </a:rPr>
                        <a:t>短期目標と長期目標には同じ基準年を使用する必要がある（</a:t>
                      </a:r>
                      <a:r>
                        <a:rPr kumimoji="1" lang="en-US" altLang="ja-JP" sz="2400" kern="1200">
                          <a:solidFill>
                            <a:schemeClr val="dk1"/>
                          </a:solidFill>
                          <a:latin typeface="+mn-ea"/>
                          <a:ea typeface="Meiryo UI"/>
                          <a:cs typeface="+mn-cs"/>
                        </a:rPr>
                        <a:t>Scope1,2</a:t>
                      </a:r>
                      <a:r>
                        <a:rPr kumimoji="1" lang="ja-JP" altLang="en-US" sz="2400" kern="1200">
                          <a:solidFill>
                            <a:schemeClr val="dk1"/>
                          </a:solidFill>
                          <a:latin typeface="+mn-ea"/>
                          <a:ea typeface="Meiryo UI"/>
                          <a:cs typeface="+mn-cs"/>
                        </a:rPr>
                        <a:t>も同じ基準年を使用しなければならない）</a:t>
                      </a:r>
                      <a:endParaRPr kumimoji="1" lang="en-US" altLang="ja-JP" sz="2400" kern="1200">
                        <a:solidFill>
                          <a:schemeClr val="dk1"/>
                        </a:solidFill>
                        <a:latin typeface="+mn-ea"/>
                        <a:ea typeface="Meiryo UI"/>
                        <a:cs typeface="+mn-cs"/>
                      </a:endParaRPr>
                    </a:p>
                    <a:p>
                      <a:pPr marL="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b="1" kern="1200">
                          <a:solidFill>
                            <a:schemeClr val="dk1"/>
                          </a:solidFill>
                          <a:latin typeface="+mn-ea"/>
                          <a:ea typeface="Meiryo UI"/>
                          <a:cs typeface="+mn-cs"/>
                        </a:rPr>
                        <a:t>（推奨事項）</a:t>
                      </a:r>
                      <a:endParaRPr kumimoji="1" lang="en-US" altLang="ja-JP" sz="2400" b="1" kern="1200">
                        <a:solidFill>
                          <a:schemeClr val="dk1"/>
                        </a:solidFill>
                        <a:latin typeface="+mn-ea"/>
                        <a:ea typeface="Meiryo UI"/>
                        <a:cs typeface="+mn-cs"/>
                      </a:endParaRPr>
                    </a:p>
                    <a:p>
                      <a:pPr marL="2857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a:solidFill>
                            <a:schemeClr val="dk1"/>
                          </a:solidFill>
                          <a:latin typeface="+mn-ea"/>
                          <a:ea typeface="Meiryo UI"/>
                          <a:cs typeface="+mn-cs"/>
                        </a:rPr>
                        <a:t>全ての短期目標について同じ基準年を用いることが推奨される</a:t>
                      </a:r>
                      <a:endParaRPr kumimoji="1" lang="en-US" altLang="ja-JP" sz="24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0">
                <a:tc>
                  <a:txBody>
                    <a:bodyPr/>
                    <a:lstStyle/>
                    <a:p>
                      <a:pPr marL="0" indent="0" algn="ctr">
                        <a:buFont typeface="+mj-lt"/>
                        <a:buNone/>
                      </a:pPr>
                      <a:r>
                        <a:rPr kumimoji="1" lang="ja-JP" altLang="en-US" sz="2400" b="1">
                          <a:solidFill>
                            <a:sysClr val="windowText" lastClr="000000"/>
                          </a:solidFill>
                          <a:latin typeface="+mn-ea"/>
                          <a:ea typeface="+mn-ea"/>
                        </a:rPr>
                        <a:t>目標年</a:t>
                      </a:r>
                      <a:endParaRPr kumimoji="1" lang="en-US" altLang="ja-JP" sz="24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2400" b="1">
                          <a:solidFill>
                            <a:prstClr val="black"/>
                          </a:solidFill>
                          <a:latin typeface="Meiryo UI" panose="020B0604030504040204" pitchFamily="50" charset="-128"/>
                          <a:ea typeface="Meiryo UI" panose="020B0604030504040204" pitchFamily="50" charset="-128"/>
                        </a:rPr>
                        <a:t>（必須事項）</a:t>
                      </a:r>
                      <a:endParaRPr kumimoji="0" lang="en-US" altLang="ja-JP" sz="2400" b="1">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en-US" altLang="ja-JP" sz="2400">
                          <a:solidFill>
                            <a:prstClr val="black"/>
                          </a:solidFill>
                          <a:latin typeface="Meiryo UI" panose="020B0604030504040204" pitchFamily="50" charset="-128"/>
                          <a:ea typeface="Meiryo UI" panose="020B0604030504040204" pitchFamily="50" charset="-128"/>
                        </a:rPr>
                        <a:t>SBTi</a:t>
                      </a:r>
                      <a:r>
                        <a:rPr kumimoji="0" lang="ja-JP" altLang="en-US" sz="2400">
                          <a:solidFill>
                            <a:prstClr val="black"/>
                          </a:solidFill>
                          <a:latin typeface="Meiryo UI" panose="020B0604030504040204" pitchFamily="50" charset="-128"/>
                          <a:ea typeface="Meiryo UI" panose="020B0604030504040204" pitchFamily="50" charset="-128"/>
                        </a:rPr>
                        <a:t>への申請時から</a:t>
                      </a:r>
                      <a:r>
                        <a:rPr kumimoji="0" lang="en-US" altLang="ja-JP" sz="2400" b="1">
                          <a:solidFill>
                            <a:srgbClr val="FF0000"/>
                          </a:solidFill>
                          <a:latin typeface="Meiryo UI" panose="020B0604030504040204" pitchFamily="50" charset="-128"/>
                          <a:ea typeface="Meiryo UI" panose="020B0604030504040204" pitchFamily="50" charset="-128"/>
                        </a:rPr>
                        <a:t>5</a:t>
                      </a:r>
                      <a:r>
                        <a:rPr kumimoji="0" lang="ja-JP" altLang="en-US" sz="2400" b="1">
                          <a:solidFill>
                            <a:srgbClr val="FF0000"/>
                          </a:solidFill>
                          <a:latin typeface="Meiryo UI" panose="020B0604030504040204" pitchFamily="50" charset="-128"/>
                          <a:ea typeface="Meiryo UI" panose="020B0604030504040204" pitchFamily="50" charset="-128"/>
                        </a:rPr>
                        <a:t>年以上先、</a:t>
                      </a:r>
                      <a:r>
                        <a:rPr kumimoji="0" lang="en-US" altLang="ja-JP" sz="2400" b="1">
                          <a:solidFill>
                            <a:srgbClr val="FF0000"/>
                          </a:solidFill>
                          <a:latin typeface="Meiryo UI" panose="020B0604030504040204" pitchFamily="50" charset="-128"/>
                          <a:ea typeface="Meiryo UI" panose="020B0604030504040204" pitchFamily="50" charset="-128"/>
                        </a:rPr>
                        <a:t>10</a:t>
                      </a:r>
                      <a:r>
                        <a:rPr kumimoji="0" lang="ja-JP" altLang="en-US" sz="2400" b="1">
                          <a:solidFill>
                            <a:srgbClr val="FF0000"/>
                          </a:solidFill>
                          <a:latin typeface="Meiryo UI" panose="020B0604030504040204" pitchFamily="50" charset="-128"/>
                          <a:ea typeface="Meiryo UI" panose="020B0604030504040204" pitchFamily="50" charset="-128"/>
                        </a:rPr>
                        <a:t>年以内の目標</a:t>
                      </a:r>
                      <a:r>
                        <a:rPr kumimoji="0" lang="ja-JP" altLang="en-US" sz="2400">
                          <a:solidFill>
                            <a:prstClr val="black"/>
                          </a:solidFill>
                          <a:latin typeface="Meiryo UI" panose="020B0604030504040204" pitchFamily="50" charset="-128"/>
                          <a:ea typeface="Meiryo UI" panose="020B0604030504040204" pitchFamily="50" charset="-128"/>
                        </a:rPr>
                        <a:t>でなければならない（以下例）</a:t>
                      </a:r>
                      <a:endParaRPr kumimoji="0" lang="en-US" altLang="ja-JP" sz="2400">
                        <a:solidFill>
                          <a:prstClr val="black"/>
                        </a:solidFill>
                        <a:latin typeface="Meiryo UI" panose="020B0604030504040204" pitchFamily="50" charset="-128"/>
                        <a:ea typeface="Meiryo UI" panose="020B0604030504040204" pitchFamily="50" charset="-128"/>
                      </a:endParaRPr>
                    </a:p>
                    <a:p>
                      <a:pPr marL="846871" marR="0" lvl="2" indent="-342900" algn="l" defTabSz="1007943" rtl="0" eaLnBrk="1" fontAlgn="base" latinLnBrk="0" hangingPunct="1">
                        <a:lnSpc>
                          <a:spcPct val="100000"/>
                        </a:lnSpc>
                        <a:spcBef>
                          <a:spcPts val="0"/>
                        </a:spcBef>
                        <a:spcAft>
                          <a:spcPts val="0"/>
                        </a:spcAft>
                        <a:buClrTx/>
                        <a:buSzTx/>
                        <a:buFont typeface="Arial" panose="020B0604020202020204" pitchFamily="34" charset="0"/>
                        <a:buChar char="•"/>
                        <a:tabLst>
                          <a:tab pos="541338" algn="l"/>
                        </a:tabLst>
                        <a:defRPr/>
                      </a:pPr>
                      <a:r>
                        <a:rPr kumimoji="0" lang="en-US" altLang="ja-JP" sz="2400">
                          <a:solidFill>
                            <a:prstClr val="black"/>
                          </a:solidFill>
                          <a:latin typeface="Meiryo UI" panose="020B0604030504040204" pitchFamily="50" charset="-128"/>
                          <a:ea typeface="Meiryo UI" panose="020B0604030504040204" pitchFamily="50" charset="-128"/>
                        </a:rPr>
                        <a:t>2024</a:t>
                      </a:r>
                      <a:r>
                        <a:rPr kumimoji="0" lang="ja-JP" altLang="en-US" sz="2400">
                          <a:solidFill>
                            <a:prstClr val="black"/>
                          </a:solidFill>
                          <a:latin typeface="Meiryo UI" panose="020B0604030504040204" pitchFamily="50" charset="-128"/>
                          <a:ea typeface="Meiryo UI" panose="020B0604030504040204" pitchFamily="50" charset="-128"/>
                        </a:rPr>
                        <a:t>年前期に申請したものは「</a:t>
                      </a:r>
                      <a:r>
                        <a:rPr kumimoji="0" lang="en-US" altLang="ja-JP" sz="2400">
                          <a:solidFill>
                            <a:prstClr val="black"/>
                          </a:solidFill>
                          <a:latin typeface="Meiryo UI" panose="020B0604030504040204" pitchFamily="50" charset="-128"/>
                          <a:ea typeface="Meiryo UI" panose="020B0604030504040204" pitchFamily="50" charset="-128"/>
                        </a:rPr>
                        <a:t>2028-2033</a:t>
                      </a:r>
                      <a:r>
                        <a:rPr kumimoji="0" lang="ja-JP" altLang="en-US" sz="2400">
                          <a:solidFill>
                            <a:prstClr val="black"/>
                          </a:solidFill>
                          <a:latin typeface="Meiryo UI" panose="020B0604030504040204" pitchFamily="50" charset="-128"/>
                          <a:ea typeface="Meiryo UI" panose="020B0604030504040204" pitchFamily="50" charset="-128"/>
                        </a:rPr>
                        <a:t>年」が選択可能であり、</a:t>
                      </a:r>
                      <a:r>
                        <a:rPr kumimoji="0" lang="en-US" altLang="ja-JP" sz="2400">
                          <a:solidFill>
                            <a:prstClr val="black"/>
                          </a:solidFill>
                          <a:latin typeface="Meiryo UI" panose="020B0604030504040204" pitchFamily="50" charset="-128"/>
                          <a:ea typeface="Meiryo UI" panose="020B0604030504040204" pitchFamily="50" charset="-128"/>
                        </a:rPr>
                        <a:t>2024</a:t>
                      </a:r>
                      <a:r>
                        <a:rPr kumimoji="0" lang="ja-JP" altLang="en-US" sz="2400">
                          <a:solidFill>
                            <a:prstClr val="black"/>
                          </a:solidFill>
                          <a:latin typeface="Meiryo UI" panose="020B0604030504040204" pitchFamily="50" charset="-128"/>
                          <a:ea typeface="Meiryo UI" panose="020B0604030504040204" pitchFamily="50" charset="-128"/>
                        </a:rPr>
                        <a:t>年後期については「</a:t>
                      </a:r>
                      <a:r>
                        <a:rPr kumimoji="0" lang="en-US" altLang="ja-JP" sz="2400">
                          <a:solidFill>
                            <a:prstClr val="black"/>
                          </a:solidFill>
                          <a:latin typeface="Meiryo UI" panose="020B0604030504040204" pitchFamily="50" charset="-128"/>
                          <a:ea typeface="Meiryo UI" panose="020B0604030504040204" pitchFamily="50" charset="-128"/>
                        </a:rPr>
                        <a:t>2029-2034</a:t>
                      </a:r>
                      <a:r>
                        <a:rPr kumimoji="0" lang="ja-JP" altLang="en-US" sz="2400">
                          <a:solidFill>
                            <a:prstClr val="black"/>
                          </a:solidFill>
                          <a:latin typeface="Meiryo UI" panose="020B0604030504040204" pitchFamily="50" charset="-128"/>
                          <a:ea typeface="Meiryo UI" panose="020B0604030504040204" pitchFamily="50" charset="-128"/>
                        </a:rPr>
                        <a:t>年」が選択可能</a:t>
                      </a:r>
                      <a:endParaRPr kumimoji="0" lang="en-US" altLang="ja-JP" sz="2400">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2400">
                          <a:solidFill>
                            <a:prstClr val="black"/>
                          </a:solidFill>
                          <a:latin typeface="Meiryo UI" panose="020B0604030504040204" pitchFamily="50" charset="-128"/>
                          <a:ea typeface="Meiryo UI" panose="020B0604030504040204" pitchFamily="50" charset="-128"/>
                        </a:rPr>
                        <a:t>最低限の目標水準は、直近年から</a:t>
                      </a:r>
                      <a:r>
                        <a:rPr kumimoji="0" lang="en-US" altLang="ja-JP" sz="2400" b="1">
                          <a:solidFill>
                            <a:srgbClr val="FF0000"/>
                          </a:solidFill>
                          <a:latin typeface="Meiryo UI" panose="020B0604030504040204" pitchFamily="50" charset="-128"/>
                          <a:ea typeface="Meiryo UI" panose="020B0604030504040204" pitchFamily="50" charset="-128"/>
                        </a:rPr>
                        <a:t>2050</a:t>
                      </a:r>
                      <a:r>
                        <a:rPr kumimoji="0" lang="ja-JP" altLang="en-US" sz="2400" b="1">
                          <a:solidFill>
                            <a:srgbClr val="FF0000"/>
                          </a:solidFill>
                          <a:latin typeface="Meiryo UI" panose="020B0604030504040204" pitchFamily="50" charset="-128"/>
                          <a:ea typeface="Meiryo UI" panose="020B0604030504040204" pitchFamily="50" charset="-128"/>
                        </a:rPr>
                        <a:t>年までの間に直線的な総量削減、直線的な原単位削減</a:t>
                      </a:r>
                      <a:r>
                        <a:rPr kumimoji="0" lang="ja-JP" altLang="en-US" sz="2400">
                          <a:solidFill>
                            <a:prstClr val="black"/>
                          </a:solidFill>
                          <a:latin typeface="Meiryo UI" panose="020B0604030504040204" pitchFamily="50" charset="-128"/>
                          <a:ea typeface="Meiryo UI" panose="020B0604030504040204" pitchFamily="50" charset="-128"/>
                        </a:rPr>
                        <a:t>、または直近年から</a:t>
                      </a:r>
                      <a:r>
                        <a:rPr kumimoji="0" lang="en-US" altLang="ja-JP" sz="2400">
                          <a:solidFill>
                            <a:prstClr val="black"/>
                          </a:solidFill>
                          <a:latin typeface="Meiryo UI" panose="020B0604030504040204" pitchFamily="50" charset="-128"/>
                          <a:ea typeface="Meiryo UI" panose="020B0604030504040204" pitchFamily="50" charset="-128"/>
                        </a:rPr>
                        <a:t>2050</a:t>
                      </a:r>
                      <a:r>
                        <a:rPr kumimoji="0" lang="ja-JP" altLang="en-US" sz="2400">
                          <a:solidFill>
                            <a:prstClr val="black"/>
                          </a:solidFill>
                          <a:latin typeface="Meiryo UI" panose="020B0604030504040204" pitchFamily="50" charset="-128"/>
                          <a:ea typeface="Meiryo UI" panose="020B0604030504040204" pitchFamily="50" charset="-128"/>
                        </a:rPr>
                        <a:t>年までの間に原単位が収束する（そして総量排出量や原単位排出量が増加しない）ことを想定し、</a:t>
                      </a:r>
                      <a:r>
                        <a:rPr kumimoji="0" lang="en-US" altLang="ja-JP" sz="2400" b="1">
                          <a:solidFill>
                            <a:srgbClr val="FF0000"/>
                          </a:solidFill>
                          <a:latin typeface="Meiryo UI" panose="020B0604030504040204" pitchFamily="50" charset="-128"/>
                          <a:ea typeface="Meiryo UI" panose="020B0604030504040204" pitchFamily="50" charset="-128"/>
                        </a:rPr>
                        <a:t>2050</a:t>
                      </a:r>
                      <a:r>
                        <a:rPr kumimoji="0" lang="ja-JP" altLang="en-US" sz="2400" b="1">
                          <a:solidFill>
                            <a:srgbClr val="FF0000"/>
                          </a:solidFill>
                          <a:latin typeface="Meiryo UI" panose="020B0604030504040204" pitchFamily="50" charset="-128"/>
                          <a:ea typeface="Meiryo UI" panose="020B0604030504040204" pitchFamily="50" charset="-128"/>
                        </a:rPr>
                        <a:t>年にネットゼロに達することと整合</a:t>
                      </a:r>
                      <a:r>
                        <a:rPr kumimoji="0" lang="ja-JP" altLang="en-US" sz="2400">
                          <a:solidFill>
                            <a:prstClr val="black"/>
                          </a:solidFill>
                          <a:latin typeface="Meiryo UI" panose="020B0604030504040204" pitchFamily="50" charset="-128"/>
                          <a:ea typeface="Meiryo UI" panose="020B0604030504040204" pitchFamily="50" charset="-128"/>
                        </a:rPr>
                        <a:t>している削減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32633470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短期</a:t>
            </a:r>
            <a:r>
              <a:rPr lang="en-US" altLang="ja-JP"/>
              <a:t>SBT</a:t>
            </a:r>
            <a:r>
              <a:rPr lang="ja-JP" altLang="en-US"/>
              <a:t>の基本要件　</a:t>
            </a:r>
            <a:r>
              <a:rPr lang="en-US" altLang="ja-JP"/>
              <a:t>4.</a:t>
            </a:r>
            <a:r>
              <a:rPr lang="ja-JP" altLang="en-US"/>
              <a:t>目標の策定 </a:t>
            </a:r>
            <a:r>
              <a:rPr lang="en-US" altLang="ja-JP"/>
              <a:t>2/2</a:t>
            </a:r>
            <a:endParaRPr kumimoji="1" lang="ja-JP" altLang="en-US"/>
          </a:p>
        </p:txBody>
      </p:sp>
      <p:sp>
        <p:nvSpPr>
          <p:cNvPr id="19" name="テキスト ボックス 47"/>
          <p:cNvSpPr txBox="1">
            <a:spLocks noChangeArrowheads="1"/>
          </p:cNvSpPr>
          <p:nvPr/>
        </p:nvSpPr>
        <p:spPr bwMode="auto">
          <a:xfrm>
            <a:off x="604123" y="1201531"/>
            <a:ext cx="9380173" cy="523220"/>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buFont typeface="Wingdings" panose="05000000000000000000" pitchFamily="2" charset="2"/>
              <a:buChar char="l"/>
              <a:defRPr/>
            </a:pPr>
            <a:r>
              <a:rPr lang="ja-JP" altLang="en-US" sz="2800">
                <a:solidFill>
                  <a:srgbClr val="000000"/>
                </a:solidFill>
                <a:latin typeface="Meiryo UI" panose="020B0604030504040204" pitchFamily="50" charset="-128"/>
              </a:rPr>
              <a:t>基準年と直近年、目標年のイメージ</a:t>
            </a:r>
            <a:endParaRPr lang="en-US" altLang="ja-JP" sz="2800">
              <a:solidFill>
                <a:srgbClr val="000000"/>
              </a:solidFill>
              <a:latin typeface="Meiryo UI" panose="020B0604030504040204" pitchFamily="50" charset="-128"/>
            </a:endParaRPr>
          </a:p>
        </p:txBody>
      </p:sp>
      <p:sp>
        <p:nvSpPr>
          <p:cNvPr id="6" name="右矢印 5"/>
          <p:cNvSpPr/>
          <p:nvPr/>
        </p:nvSpPr>
        <p:spPr>
          <a:xfrm>
            <a:off x="1348840" y="4685558"/>
            <a:ext cx="8424936" cy="324036"/>
          </a:xfrm>
          <a:prstGeom prst="rightArrow">
            <a:avLst/>
          </a:prstGeom>
          <a:solidFill>
            <a:srgbClr val="F79646">
              <a:lumMod val="40000"/>
              <a:lumOff val="60000"/>
            </a:srgbClr>
          </a:solidFill>
          <a:ln w="25400" cap="flat" cmpd="sng" algn="ctr">
            <a:solidFill>
              <a:srgbClr val="F79646">
                <a:shade val="50000"/>
              </a:srgbClr>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white"/>
              </a:solidFill>
              <a:latin typeface="Calibri"/>
              <a:ea typeface="ＭＳ Ｐゴシック" panose="020B0600070205080204" pitchFamily="50" charset="-128"/>
            </a:endParaRPr>
          </a:p>
        </p:txBody>
      </p:sp>
      <p:cxnSp>
        <p:nvCxnSpPr>
          <p:cNvPr id="7" name="直線コネクタ 6"/>
          <p:cNvCxnSpPr/>
          <p:nvPr/>
        </p:nvCxnSpPr>
        <p:spPr>
          <a:xfrm>
            <a:off x="5345284"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8" name="正方形/長方形 7"/>
          <p:cNvSpPr/>
          <p:nvPr/>
        </p:nvSpPr>
        <p:spPr>
          <a:xfrm>
            <a:off x="4796212" y="2893680"/>
            <a:ext cx="1098144" cy="834649"/>
          </a:xfrm>
          <a:prstGeom prst="rect">
            <a:avLst/>
          </a:prstGeom>
          <a:solidFill>
            <a:sysClr val="window" lastClr="FFFFFF"/>
          </a:solidFill>
          <a:ln w="28575" cap="flat" cmpd="sng" algn="ctr">
            <a:solidFill>
              <a:sysClr val="windowText" lastClr="000000"/>
            </a:solidFill>
            <a:prstDash val="solid"/>
          </a:ln>
          <a:effectLst/>
        </p:spPr>
        <p:txBody>
          <a:bodyPr rtlCol="0" anchor="ctr"/>
          <a:lstStyle/>
          <a:p>
            <a:pPr algn="ctr" defTabSz="914400">
              <a:defRPr/>
            </a:pPr>
            <a:r>
              <a:rPr kumimoji="0" lang="en-US" altLang="ja-JP" sz="2400" kern="0">
                <a:solidFill>
                  <a:prstClr val="black"/>
                </a:solidFill>
                <a:latin typeface="Meiryo UI"/>
                <a:cs typeface="Meiryo UI" panose="020B0604030504040204" pitchFamily="50" charset="-128"/>
              </a:rPr>
              <a:t>SBTi</a:t>
            </a:r>
          </a:p>
          <a:p>
            <a:pPr algn="ctr" defTabSz="914400">
              <a:defRPr/>
            </a:pPr>
            <a:r>
              <a:rPr kumimoji="0" lang="ja-JP" altLang="en-US" sz="2400" kern="0">
                <a:solidFill>
                  <a:prstClr val="black"/>
                </a:solidFill>
                <a:latin typeface="Meiryo UI"/>
                <a:cs typeface="Meiryo UI" panose="020B0604030504040204" pitchFamily="50" charset="-128"/>
              </a:rPr>
              <a:t>申請時</a:t>
            </a:r>
          </a:p>
        </p:txBody>
      </p:sp>
      <p:sp>
        <p:nvSpPr>
          <p:cNvPr id="9" name="左中かっこ 8"/>
          <p:cNvSpPr/>
          <p:nvPr/>
        </p:nvSpPr>
        <p:spPr>
          <a:xfrm rot="5400000">
            <a:off x="7753485" y="3302313"/>
            <a:ext cx="953982" cy="1862464"/>
          </a:xfrm>
          <a:prstGeom prst="leftBrace">
            <a:avLst>
              <a:gd name="adj1" fmla="val 8333"/>
              <a:gd name="adj2" fmla="val 49429"/>
            </a:avLst>
          </a:prstGeom>
          <a:noFill/>
          <a:ln w="381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10" name="正方形/長方形 9"/>
          <p:cNvSpPr/>
          <p:nvPr/>
        </p:nvSpPr>
        <p:spPr>
          <a:xfrm>
            <a:off x="1722428" y="2864141"/>
            <a:ext cx="2484276" cy="852108"/>
          </a:xfrm>
          <a:prstGeom prst="rect">
            <a:avLst/>
          </a:prstGeom>
          <a:solidFill>
            <a:sysClr val="window" lastClr="FFFFFF"/>
          </a:solidFill>
          <a:ln w="38100" cap="flat" cmpd="sng" algn="ctr">
            <a:solidFill>
              <a:srgbClr val="0070C0"/>
            </a:solidFill>
            <a:prstDash val="solid"/>
          </a:ln>
          <a:effectLst/>
        </p:spPr>
        <p:txBody>
          <a:bodyPr rtlCol="0" anchor="ctr"/>
          <a:lstStyle/>
          <a:p>
            <a:pPr algn="ctr" defTabSz="914400">
              <a:defRPr/>
            </a:pPr>
            <a:r>
              <a:rPr kumimoji="0" lang="ja-JP" altLang="en-US" sz="2400" b="1" kern="0">
                <a:solidFill>
                  <a:prstClr val="black"/>
                </a:solidFill>
                <a:latin typeface="Meiryo UI"/>
                <a:cs typeface="Meiryo UI" panose="020B0604030504040204" pitchFamily="50" charset="-128"/>
              </a:rPr>
              <a:t>基準年を設定</a:t>
            </a:r>
            <a:endParaRPr kumimoji="0" lang="en-US" altLang="ja-JP" sz="2400" b="1" kern="0">
              <a:solidFill>
                <a:prstClr val="black"/>
              </a:solidFill>
              <a:latin typeface="Meiryo UI"/>
              <a:cs typeface="Meiryo UI" panose="020B0604030504040204" pitchFamily="50" charset="-128"/>
            </a:endParaRPr>
          </a:p>
          <a:p>
            <a:pPr algn="ctr" defTabSz="914400">
              <a:defRPr/>
            </a:pPr>
            <a:r>
              <a:rPr kumimoji="0" lang="ja-JP" altLang="en-US" sz="2400" b="1" kern="0">
                <a:solidFill>
                  <a:prstClr val="black"/>
                </a:solidFill>
                <a:latin typeface="Meiryo UI"/>
                <a:cs typeface="Meiryo UI" panose="020B0604030504040204" pitchFamily="50" charset="-128"/>
              </a:rPr>
              <a:t>できる範囲</a:t>
            </a:r>
          </a:p>
        </p:txBody>
      </p:sp>
      <p:cxnSp>
        <p:nvCxnSpPr>
          <p:cNvPr id="11" name="直線コネクタ 10"/>
          <p:cNvCxnSpPr/>
          <p:nvPr/>
        </p:nvCxnSpPr>
        <p:spPr>
          <a:xfrm>
            <a:off x="7299244" y="4639942"/>
            <a:ext cx="0" cy="450050"/>
          </a:xfrm>
          <a:prstGeom prst="line">
            <a:avLst/>
          </a:prstGeom>
          <a:noFill/>
          <a:ln w="57150" cap="flat" cmpd="sng" algn="ctr">
            <a:solidFill>
              <a:sysClr val="windowText" lastClr="000000">
                <a:shade val="95000"/>
                <a:satMod val="105000"/>
              </a:sysClr>
            </a:solidFill>
            <a:prstDash val="solid"/>
          </a:ln>
          <a:effectLst/>
        </p:spPr>
      </p:cxnSp>
      <p:cxnSp>
        <p:nvCxnSpPr>
          <p:cNvPr id="12" name="直線コネクタ 11"/>
          <p:cNvCxnSpPr/>
          <p:nvPr/>
        </p:nvCxnSpPr>
        <p:spPr>
          <a:xfrm>
            <a:off x="9161708" y="4657333"/>
            <a:ext cx="0" cy="450050"/>
          </a:xfrm>
          <a:prstGeom prst="line">
            <a:avLst/>
          </a:prstGeom>
          <a:noFill/>
          <a:ln w="57150" cap="flat" cmpd="sng" algn="ctr">
            <a:solidFill>
              <a:sysClr val="windowText" lastClr="000000">
                <a:shade val="95000"/>
                <a:satMod val="105000"/>
              </a:sysClr>
            </a:solidFill>
            <a:prstDash val="solid"/>
          </a:ln>
          <a:effectLst/>
        </p:spPr>
      </p:cxnSp>
      <p:cxnSp>
        <p:nvCxnSpPr>
          <p:cNvPr id="13" name="直線コネクタ 12"/>
          <p:cNvCxnSpPr/>
          <p:nvPr/>
        </p:nvCxnSpPr>
        <p:spPr>
          <a:xfrm>
            <a:off x="3626836"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14" name="正方形/長方形 13"/>
          <p:cNvSpPr/>
          <p:nvPr/>
        </p:nvSpPr>
        <p:spPr>
          <a:xfrm>
            <a:off x="7011212" y="2893680"/>
            <a:ext cx="2484276" cy="834649"/>
          </a:xfrm>
          <a:prstGeom prst="rect">
            <a:avLst/>
          </a:prstGeom>
          <a:solidFill>
            <a:sysClr val="window" lastClr="FFFFFF"/>
          </a:solidFill>
          <a:ln w="38100" cap="flat" cmpd="sng" algn="ctr">
            <a:solidFill>
              <a:srgbClr val="FF4747"/>
            </a:solidFill>
            <a:prstDash val="solid"/>
          </a:ln>
          <a:effectLst/>
        </p:spPr>
        <p:txBody>
          <a:bodyPr rtlCol="0" anchor="ctr"/>
          <a:lstStyle/>
          <a:p>
            <a:pPr algn="ctr" defTabSz="914400">
              <a:defRPr/>
            </a:pPr>
            <a:r>
              <a:rPr kumimoji="0" lang="ja-JP" altLang="en-US" sz="2400" b="1" kern="0">
                <a:solidFill>
                  <a:prstClr val="black"/>
                </a:solidFill>
                <a:latin typeface="Meiryo UI"/>
                <a:cs typeface="Meiryo UI" panose="020B0604030504040204" pitchFamily="50" charset="-128"/>
              </a:rPr>
              <a:t>目標年を設定</a:t>
            </a:r>
            <a:endParaRPr kumimoji="0" lang="en-US" altLang="ja-JP" sz="2400" b="1" kern="0">
              <a:solidFill>
                <a:prstClr val="black"/>
              </a:solidFill>
              <a:latin typeface="Meiryo UI"/>
              <a:cs typeface="Meiryo UI" panose="020B0604030504040204" pitchFamily="50" charset="-128"/>
            </a:endParaRPr>
          </a:p>
          <a:p>
            <a:pPr algn="ctr" defTabSz="914400">
              <a:defRPr/>
            </a:pPr>
            <a:r>
              <a:rPr kumimoji="0" lang="ja-JP" altLang="en-US" sz="2400" b="1" kern="0">
                <a:solidFill>
                  <a:prstClr val="black"/>
                </a:solidFill>
                <a:latin typeface="Meiryo UI"/>
                <a:cs typeface="Meiryo UI" panose="020B0604030504040204" pitchFamily="50" charset="-128"/>
              </a:rPr>
              <a:t>できる範囲</a:t>
            </a:r>
          </a:p>
        </p:txBody>
      </p:sp>
      <p:sp>
        <p:nvSpPr>
          <p:cNvPr id="15" name="正方形/長方形 14"/>
          <p:cNvSpPr/>
          <p:nvPr/>
        </p:nvSpPr>
        <p:spPr>
          <a:xfrm>
            <a:off x="4454928" y="5033797"/>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2023</a:t>
            </a:r>
            <a:r>
              <a:rPr kumimoji="0" lang="ja-JP" altLang="en-US" sz="2000" kern="0">
                <a:solidFill>
                  <a:prstClr val="black"/>
                </a:solidFill>
                <a:latin typeface="Meiryo UI"/>
                <a:cs typeface="Meiryo UI" panose="020B0604030504040204" pitchFamily="50" charset="-128"/>
              </a:rPr>
              <a:t>年</a:t>
            </a:r>
          </a:p>
        </p:txBody>
      </p:sp>
      <p:sp>
        <p:nvSpPr>
          <p:cNvPr id="16" name="正方形/長方形 15"/>
          <p:cNvSpPr/>
          <p:nvPr/>
        </p:nvSpPr>
        <p:spPr>
          <a:xfrm>
            <a:off x="6435148"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a:solidFill>
                  <a:prstClr val="black"/>
                </a:solidFill>
                <a:latin typeface="Meiryo UI"/>
                <a:cs typeface="Meiryo UI" panose="020B0604030504040204" pitchFamily="50" charset="-128"/>
              </a:rPr>
              <a:t>2028</a:t>
            </a:r>
            <a:r>
              <a:rPr kumimoji="0" lang="ja-JP" altLang="en-US" sz="2000" kern="0">
                <a:solidFill>
                  <a:prstClr val="black"/>
                </a:solidFill>
                <a:latin typeface="Meiryo UI"/>
                <a:cs typeface="Meiryo UI" panose="020B0604030504040204" pitchFamily="50" charset="-128"/>
              </a:rPr>
              <a:t>年</a:t>
            </a:r>
            <a:endParaRPr kumimoji="0" lang="en-US" altLang="ja-JP" sz="2000" kern="0">
              <a:solidFill>
                <a:prstClr val="black"/>
              </a:solidFill>
              <a:latin typeface="Meiryo UI"/>
              <a:cs typeface="Meiryo UI" panose="020B0604030504040204" pitchFamily="50" charset="-128"/>
            </a:endParaRPr>
          </a:p>
          <a:p>
            <a:pPr algn="ctr" defTabSz="914400">
              <a:defRPr/>
            </a:pPr>
            <a:r>
              <a:rPr kumimoji="0" lang="ja-JP" altLang="en-US" sz="2000" b="1" kern="0">
                <a:solidFill>
                  <a:prstClr val="black"/>
                </a:solidFill>
                <a:latin typeface="Meiryo UI"/>
                <a:cs typeface="Meiryo UI" panose="020B0604030504040204" pitchFamily="50" charset="-128"/>
              </a:rPr>
              <a:t>（</a:t>
            </a:r>
            <a:r>
              <a:rPr kumimoji="0" lang="en-US" altLang="ja-JP" sz="2000" b="1" kern="0">
                <a:solidFill>
                  <a:prstClr val="black"/>
                </a:solidFill>
                <a:latin typeface="Meiryo UI"/>
                <a:cs typeface="Meiryo UI" panose="020B0604030504040204" pitchFamily="50" charset="-128"/>
              </a:rPr>
              <a:t>5</a:t>
            </a:r>
            <a:r>
              <a:rPr kumimoji="0" lang="ja-JP" altLang="en-US" sz="2000" b="1" kern="0">
                <a:solidFill>
                  <a:prstClr val="black"/>
                </a:solidFill>
                <a:latin typeface="Meiryo UI"/>
                <a:cs typeface="Meiryo UI" panose="020B0604030504040204" pitchFamily="50" charset="-128"/>
              </a:rPr>
              <a:t>年後）</a:t>
            </a:r>
          </a:p>
        </p:txBody>
      </p:sp>
      <p:sp>
        <p:nvSpPr>
          <p:cNvPr id="17" name="正方形/長方形 16"/>
          <p:cNvSpPr/>
          <p:nvPr/>
        </p:nvSpPr>
        <p:spPr>
          <a:xfrm>
            <a:off x="8279610" y="5160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a:solidFill>
                  <a:prstClr val="black"/>
                </a:solidFill>
                <a:latin typeface="Meiryo UI"/>
                <a:cs typeface="Meiryo UI" panose="020B0604030504040204" pitchFamily="50" charset="-128"/>
              </a:rPr>
              <a:t>2033</a:t>
            </a:r>
            <a:r>
              <a:rPr kumimoji="0" lang="ja-JP" altLang="en-US" sz="2000" kern="0">
                <a:solidFill>
                  <a:prstClr val="black"/>
                </a:solidFill>
                <a:latin typeface="Meiryo UI"/>
                <a:cs typeface="Meiryo UI" panose="020B0604030504040204" pitchFamily="50" charset="-128"/>
              </a:rPr>
              <a:t>年</a:t>
            </a:r>
            <a:endParaRPr kumimoji="0" lang="en-US" altLang="ja-JP" sz="2000" kern="0">
              <a:solidFill>
                <a:prstClr val="black"/>
              </a:solidFill>
              <a:latin typeface="Meiryo UI"/>
              <a:cs typeface="Meiryo UI" panose="020B0604030504040204" pitchFamily="50" charset="-128"/>
            </a:endParaRPr>
          </a:p>
          <a:p>
            <a:pPr algn="ctr" defTabSz="914400">
              <a:defRPr/>
            </a:pPr>
            <a:r>
              <a:rPr kumimoji="0" lang="ja-JP" altLang="en-US" sz="2000" b="1" kern="0">
                <a:solidFill>
                  <a:prstClr val="black"/>
                </a:solidFill>
                <a:latin typeface="Meiryo UI"/>
                <a:cs typeface="Meiryo UI" panose="020B0604030504040204" pitchFamily="50" charset="-128"/>
              </a:rPr>
              <a:t>（</a:t>
            </a:r>
            <a:r>
              <a:rPr kumimoji="0" lang="en-US" altLang="ja-JP" sz="2000" b="1" kern="0">
                <a:solidFill>
                  <a:prstClr val="black"/>
                </a:solidFill>
                <a:latin typeface="Meiryo UI"/>
                <a:cs typeface="Meiryo UI" panose="020B0604030504040204" pitchFamily="50" charset="-128"/>
              </a:rPr>
              <a:t>10</a:t>
            </a:r>
            <a:r>
              <a:rPr kumimoji="0" lang="ja-JP" altLang="en-US" sz="2000" b="1" kern="0">
                <a:solidFill>
                  <a:prstClr val="black"/>
                </a:solidFill>
                <a:latin typeface="Meiryo UI"/>
                <a:cs typeface="Meiryo UI" panose="020B0604030504040204" pitchFamily="50" charset="-128"/>
              </a:rPr>
              <a:t>年後）</a:t>
            </a:r>
          </a:p>
        </p:txBody>
      </p:sp>
      <p:sp>
        <p:nvSpPr>
          <p:cNvPr id="18" name="正方形/長方形 17"/>
          <p:cNvSpPr/>
          <p:nvPr/>
        </p:nvSpPr>
        <p:spPr>
          <a:xfrm>
            <a:off x="1663820" y="1759842"/>
            <a:ext cx="2601492" cy="1160807"/>
          </a:xfrm>
          <a:prstGeom prst="rect">
            <a:avLst/>
          </a:prstGeom>
          <a:noFill/>
          <a:ln w="25400" cap="flat" cmpd="sng" algn="ctr">
            <a:noFill/>
            <a:prstDash val="solid"/>
          </a:ln>
          <a:effectLst/>
        </p:spPr>
        <p:txBody>
          <a:bodyPr rtlCol="0" anchor="ctr"/>
          <a:lstStyle/>
          <a:p>
            <a:pPr algn="ctr" defTabSz="914400">
              <a:defRPr/>
            </a:pPr>
            <a:r>
              <a:rPr kumimoji="0" lang="ja-JP" altLang="en-US" sz="1800" b="1" kern="0">
                <a:solidFill>
                  <a:prstClr val="black"/>
                </a:solidFill>
                <a:latin typeface="Meiryo UI"/>
                <a:cs typeface="Meiryo UI" panose="020B0604030504040204" pitchFamily="50" charset="-128"/>
              </a:rPr>
              <a:t>（排出量のデータが</a:t>
            </a:r>
            <a:endParaRPr kumimoji="0" lang="en-US" altLang="ja-JP" sz="1800" b="1" kern="0">
              <a:solidFill>
                <a:prstClr val="black"/>
              </a:solidFill>
              <a:latin typeface="Meiryo UI"/>
              <a:cs typeface="Meiryo UI" panose="020B0604030504040204" pitchFamily="50" charset="-128"/>
            </a:endParaRPr>
          </a:p>
          <a:p>
            <a:pPr algn="ctr" defTabSz="914400">
              <a:defRPr/>
            </a:pPr>
            <a:r>
              <a:rPr kumimoji="0" lang="ja-JP" altLang="en-US" sz="1800" b="1" kern="0">
                <a:solidFill>
                  <a:prstClr val="black"/>
                </a:solidFill>
                <a:latin typeface="Meiryo UI"/>
                <a:cs typeface="Meiryo UI" panose="020B0604030504040204" pitchFamily="50" charset="-128"/>
              </a:rPr>
              <a:t>存在する直近年を基準年とすることを推奨）</a:t>
            </a:r>
          </a:p>
        </p:txBody>
      </p:sp>
      <p:cxnSp>
        <p:nvCxnSpPr>
          <p:cNvPr id="20" name="直線矢印コネクタ 19"/>
          <p:cNvCxnSpPr>
            <a:cxnSpLocks/>
            <a:stCxn id="8" idx="2"/>
          </p:cNvCxnSpPr>
          <p:nvPr/>
        </p:nvCxnSpPr>
        <p:spPr>
          <a:xfrm flipH="1">
            <a:off x="5345283" y="3728329"/>
            <a:ext cx="1" cy="911613"/>
          </a:xfrm>
          <a:prstGeom prst="straightConnector1">
            <a:avLst/>
          </a:prstGeom>
          <a:noFill/>
          <a:ln w="38100" cap="flat" cmpd="sng" algn="ctr">
            <a:solidFill>
              <a:sysClr val="windowText" lastClr="000000">
                <a:shade val="95000"/>
                <a:satMod val="105000"/>
              </a:sysClr>
            </a:solidFill>
            <a:prstDash val="solid"/>
            <a:tailEnd type="triangle"/>
          </a:ln>
          <a:effectLst/>
        </p:spPr>
      </p:cxnSp>
      <p:sp>
        <p:nvSpPr>
          <p:cNvPr id="21" name="左中かっこ 20"/>
          <p:cNvSpPr/>
          <p:nvPr/>
        </p:nvSpPr>
        <p:spPr>
          <a:xfrm rot="16200000" flipV="1">
            <a:off x="3784188" y="4908483"/>
            <a:ext cx="549392" cy="864096"/>
          </a:xfrm>
          <a:prstGeom prst="leftBrace">
            <a:avLst>
              <a:gd name="adj1" fmla="val 25233"/>
              <a:gd name="adj2" fmla="val 50503"/>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600" b="1" i="0" u="none" strike="noStrike" kern="0" cap="none" spc="0" normalizeH="0" baseline="0" noProof="0">
              <a:ln>
                <a:noFill/>
              </a:ln>
              <a:solidFill>
                <a:prstClr val="black"/>
              </a:solidFill>
              <a:effectLst/>
              <a:uLnTx/>
              <a:uFillTx/>
              <a:latin typeface="Calibri"/>
              <a:ea typeface="ＭＳ Ｐゴシック" panose="020B0600070205080204" pitchFamily="50" charset="-128"/>
            </a:endParaRPr>
          </a:p>
        </p:txBody>
      </p:sp>
      <p:sp>
        <p:nvSpPr>
          <p:cNvPr id="22" name="正方形/長方形 21"/>
          <p:cNvSpPr/>
          <p:nvPr/>
        </p:nvSpPr>
        <p:spPr>
          <a:xfrm>
            <a:off x="2690732" y="5825486"/>
            <a:ext cx="2484276" cy="834649"/>
          </a:xfrm>
          <a:prstGeom prst="rect">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eiryo UI"/>
                <a:cs typeface="Meiryo UI" panose="020B0604030504040204" pitchFamily="50" charset="-128"/>
              </a:rPr>
              <a:t>直近年を設定</a:t>
            </a:r>
            <a:endParaRPr kumimoji="0" lang="en-US" altLang="ja-JP" sz="2400" b="1" i="0" u="none" strike="noStrike" kern="0" cap="none" spc="0" normalizeH="0" baseline="0" noProof="0">
              <a:ln>
                <a:noFill/>
              </a:ln>
              <a:solidFill>
                <a:prstClr val="black"/>
              </a:solidFill>
              <a:effectLst/>
              <a:uLnTx/>
              <a:uFillTx/>
              <a:latin typeface="Meiryo UI"/>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eiryo UI"/>
                <a:cs typeface="Meiryo UI" panose="020B0604030504040204" pitchFamily="50" charset="-128"/>
              </a:rPr>
              <a:t>できる範囲</a:t>
            </a:r>
          </a:p>
        </p:txBody>
      </p:sp>
      <p:sp>
        <p:nvSpPr>
          <p:cNvPr id="23" name="正方形/長方形 22"/>
          <p:cNvSpPr/>
          <p:nvPr/>
        </p:nvSpPr>
        <p:spPr>
          <a:xfrm>
            <a:off x="2826577" y="419330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2021</a:t>
            </a:r>
            <a:r>
              <a:rPr kumimoji="0" lang="ja-JP" altLang="en-US" sz="2000" kern="0">
                <a:solidFill>
                  <a:prstClr val="black"/>
                </a:solidFill>
                <a:latin typeface="Meiryo UI"/>
                <a:cs typeface="Meiryo UI" panose="020B0604030504040204" pitchFamily="50" charset="-128"/>
              </a:rPr>
              <a:t>年</a:t>
            </a:r>
          </a:p>
        </p:txBody>
      </p:sp>
      <p:cxnSp>
        <p:nvCxnSpPr>
          <p:cNvPr id="24" name="直線コネクタ 23"/>
          <p:cNvCxnSpPr/>
          <p:nvPr/>
        </p:nvCxnSpPr>
        <p:spPr>
          <a:xfrm>
            <a:off x="4490932" y="4610654"/>
            <a:ext cx="0" cy="450050"/>
          </a:xfrm>
          <a:prstGeom prst="line">
            <a:avLst/>
          </a:prstGeom>
          <a:noFill/>
          <a:ln w="57150" cap="flat" cmpd="sng" algn="ctr">
            <a:solidFill>
              <a:sysClr val="windowText" lastClr="000000">
                <a:shade val="95000"/>
                <a:satMod val="105000"/>
              </a:sysClr>
            </a:solidFill>
            <a:prstDash val="solid"/>
          </a:ln>
          <a:effectLst/>
        </p:spPr>
      </p:cxnSp>
      <p:sp>
        <p:nvSpPr>
          <p:cNvPr id="25" name="左中かっこ 24"/>
          <p:cNvSpPr/>
          <p:nvPr/>
        </p:nvSpPr>
        <p:spPr>
          <a:xfrm rot="5400000">
            <a:off x="2532532" y="2652253"/>
            <a:ext cx="864068" cy="3052733"/>
          </a:xfrm>
          <a:prstGeom prst="leftBrace">
            <a:avLst>
              <a:gd name="adj1" fmla="val 8333"/>
              <a:gd name="adj2" fmla="val 49429"/>
            </a:avLst>
          </a:prstGeom>
          <a:noFill/>
          <a:ln w="38100" cap="flat" cmpd="sng" algn="ctr">
            <a:solidFill>
              <a:srgbClr val="0070C0"/>
            </a:solidFill>
            <a:prstDash val="solid"/>
          </a:ln>
          <a:effectLst/>
        </p:spPr>
        <p:txBody>
          <a:bodyPr rtlCol="0" anchor="ctr"/>
          <a:lstStyle/>
          <a:p>
            <a:pPr algn="ctr" defTabSz="914400">
              <a:lnSpc>
                <a:spcPct val="120000"/>
              </a:lnSpc>
              <a:spcAft>
                <a:spcPct val="70000"/>
              </a:spcAft>
              <a:defRPr/>
            </a:pPr>
            <a:endParaRPr kumimoji="0" lang="ja-JP" altLang="en-US" sz="1600" b="1" kern="0">
              <a:solidFill>
                <a:prstClr val="black"/>
              </a:solidFill>
              <a:latin typeface="Calibri"/>
              <a:ea typeface="ＭＳ Ｐゴシック" panose="020B0600070205080204" pitchFamily="50" charset="-128"/>
            </a:endParaRPr>
          </a:p>
        </p:txBody>
      </p:sp>
      <p:sp>
        <p:nvSpPr>
          <p:cNvPr id="26" name="正方形/長方形 25"/>
          <p:cNvSpPr/>
          <p:nvPr/>
        </p:nvSpPr>
        <p:spPr>
          <a:xfrm>
            <a:off x="648006" y="503691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a:solidFill>
                  <a:prstClr val="black"/>
                </a:solidFill>
                <a:latin typeface="Meiryo UI"/>
                <a:cs typeface="Meiryo UI" panose="020B0604030504040204" pitchFamily="50" charset="-128"/>
              </a:rPr>
              <a:t>2015</a:t>
            </a:r>
            <a:r>
              <a:rPr kumimoji="0" lang="ja-JP" altLang="en-US" sz="2000" kern="0">
                <a:solidFill>
                  <a:prstClr val="black"/>
                </a:solidFill>
                <a:latin typeface="Meiryo UI"/>
                <a:cs typeface="Meiryo UI" panose="020B0604030504040204" pitchFamily="50" charset="-128"/>
              </a:rPr>
              <a:t>年</a:t>
            </a:r>
          </a:p>
        </p:txBody>
      </p:sp>
      <p:cxnSp>
        <p:nvCxnSpPr>
          <p:cNvPr id="27" name="直線コネクタ 26"/>
          <p:cNvCxnSpPr/>
          <p:nvPr/>
        </p:nvCxnSpPr>
        <p:spPr>
          <a:xfrm>
            <a:off x="1438199" y="4610654"/>
            <a:ext cx="0" cy="450050"/>
          </a:xfrm>
          <a:prstGeom prst="line">
            <a:avLst/>
          </a:prstGeom>
          <a:noFill/>
          <a:ln w="57150"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9991571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1/5</a:t>
            </a:r>
            <a:endParaRPr kumimoji="1" lang="ja-JP" altLang="en-US"/>
          </a:p>
        </p:txBody>
      </p:sp>
      <p:sp>
        <p:nvSpPr>
          <p:cNvPr id="4" name="テキスト ボックス 47"/>
          <p:cNvSpPr txBox="1">
            <a:spLocks noChangeArrowheads="1"/>
          </p:cNvSpPr>
          <p:nvPr/>
        </p:nvSpPr>
        <p:spPr bwMode="auto">
          <a:xfrm>
            <a:off x="449202" y="1483676"/>
            <a:ext cx="979341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少なくとも</a:t>
            </a: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の目標は、</a:t>
            </a:r>
            <a:r>
              <a:rPr lang="ja-JP" altLang="en-US" sz="2800" b="1">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800" b="1">
                <a:solidFill>
                  <a:srgbClr val="FF0000"/>
                </a:solidFill>
                <a:latin typeface="Meiryo UI" panose="020B0604030504040204" pitchFamily="50" charset="-128"/>
                <a:ea typeface="Meiryo UI" panose="020B0604030504040204" pitchFamily="50" charset="-128"/>
              </a:rPr>
              <a:t>1.5</a:t>
            </a:r>
            <a:r>
              <a:rPr lang="ja-JP" altLang="en-US" sz="2800" b="1">
                <a:solidFill>
                  <a:srgbClr val="FF0000"/>
                </a:solidFill>
                <a:latin typeface="Meiryo UI" panose="020B0604030504040204" pitchFamily="50" charset="-128"/>
                <a:ea typeface="Meiryo UI" panose="020B0604030504040204" pitchFamily="50" charset="-128"/>
              </a:rPr>
              <a:t>℃以内に抑える水準</a:t>
            </a:r>
            <a:r>
              <a:rPr lang="ja-JP" altLang="en-US" sz="2800">
                <a:latin typeface="Meiryo UI" panose="020B0604030504040204" pitchFamily="50" charset="-128"/>
                <a:ea typeface="Meiryo UI" panose="020B0604030504040204" pitchFamily="50" charset="-128"/>
              </a:rPr>
              <a:t>でなければならない。</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の総量削減目標は、</a:t>
            </a:r>
            <a:r>
              <a:rPr lang="en-US" altLang="ja-JP" sz="2800">
                <a:latin typeface="Meiryo UI" panose="020B0604030504040204" pitchFamily="50" charset="-128"/>
                <a:ea typeface="Meiryo UI" panose="020B0604030504040204" pitchFamily="50" charset="-128"/>
              </a:rPr>
              <a:t>1.5°C</a:t>
            </a:r>
            <a:r>
              <a:rPr lang="ja-JP" altLang="en-US" sz="2800">
                <a:latin typeface="Meiryo UI" panose="020B0604030504040204" pitchFamily="50" charset="-128"/>
                <a:ea typeface="Meiryo UI" panose="020B0604030504040204" pitchFamily="50" charset="-128"/>
              </a:rPr>
              <a:t>目標と整合する野心を持つ場合に有効となる。</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の原単位ベース目標は、企業の事業活動に適用可能な</a:t>
            </a:r>
            <a:r>
              <a:rPr lang="en-US" altLang="ja-JP" sz="2800">
                <a:latin typeface="Meiryo UI" panose="020B0604030504040204" pitchFamily="50" charset="-128"/>
                <a:ea typeface="Meiryo UI" panose="020B0604030504040204" pitchFamily="50" charset="-128"/>
              </a:rPr>
              <a:t>1.5℃</a:t>
            </a:r>
            <a:r>
              <a:rPr lang="ja-JP" altLang="en-US" sz="2800">
                <a:latin typeface="Meiryo UI" panose="020B0604030504040204" pitchFamily="50" charset="-128"/>
                <a:ea typeface="Meiryo UI" panose="020B0604030504040204" pitchFamily="50" charset="-128"/>
              </a:rPr>
              <a:t>セクター別削減経路を用いてモデル化されている場合に有効となる。</a:t>
            </a:r>
            <a:endParaRPr lang="en-US" altLang="ja-JP" sz="28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最も早く累積排出が最も少ない削減シナリオの利用が推奨されている。</a:t>
            </a:r>
          </a:p>
        </p:txBody>
      </p:sp>
      <p:sp>
        <p:nvSpPr>
          <p:cNvPr id="23" name="テキスト ボックス 22">
            <a:extLst>
              <a:ext uri="{FF2B5EF4-FFF2-40B4-BE49-F238E27FC236}">
                <a16:creationId xmlns:a16="http://schemas.microsoft.com/office/drawing/2014/main" id="{156B6A11-EED7-6F44-F1C3-26E26CB8B234}"/>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28967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lang="en-US" altLang="ja-JP"/>
              <a:t>】2021</a:t>
            </a:r>
            <a:r>
              <a:rPr lang="ja-JP" altLang="en-US"/>
              <a:t>年以降を基準年とする場合の目標値の考え方</a:t>
            </a:r>
            <a:endParaRPr kumimoji="1" lang="ja-JP" altLang="en-US"/>
          </a:p>
        </p:txBody>
      </p:sp>
      <p:sp>
        <p:nvSpPr>
          <p:cNvPr id="4" name="コンテンツ プレースホルダー 2"/>
          <p:cNvSpPr>
            <a:spLocks noGrp="1"/>
          </p:cNvSpPr>
          <p:nvPr>
            <p:ph sz="quarter" idx="12"/>
          </p:nvPr>
        </p:nvSpPr>
        <p:spPr>
          <a:xfrm>
            <a:off x="161925" y="1110920"/>
            <a:ext cx="10367963" cy="1512104"/>
          </a:xfrm>
        </p:spPr>
        <p:txBody>
          <a:bodyPr/>
          <a:lstStyle/>
          <a:p>
            <a:pPr marL="273050" indent="-273050"/>
            <a:r>
              <a:rPr lang="en-US" altLang="ja-JP"/>
              <a:t>4.2%/</a:t>
            </a:r>
            <a:r>
              <a:rPr lang="ja-JP" altLang="en-US"/>
              <a:t>年という削減率を不変とすると、目標年を固定した場合には基準年（及び直近年）を</a:t>
            </a:r>
            <a:br>
              <a:rPr lang="en-US" altLang="ja-JP"/>
            </a:br>
            <a:r>
              <a:rPr lang="ja-JP" altLang="en-US"/>
              <a:t>先に延ばすほど、目標達成に必要な削減量を少なくすることができてしまう。</a:t>
            </a:r>
          </a:p>
          <a:p>
            <a:pPr marL="273050" indent="-273050"/>
            <a:r>
              <a:rPr lang="ja-JP" altLang="en-US"/>
              <a:t>これを避けるため、</a:t>
            </a:r>
            <a:r>
              <a:rPr lang="en-US" altLang="ja-JP"/>
              <a:t>SBT</a:t>
            </a:r>
            <a:r>
              <a:rPr lang="ja-JP" altLang="en-US"/>
              <a:t>では</a:t>
            </a:r>
            <a:r>
              <a:rPr lang="en-US" altLang="ja-JP"/>
              <a:t>2021</a:t>
            </a:r>
            <a:r>
              <a:rPr lang="ja-JP" altLang="en-US"/>
              <a:t>年以降を基準年とした場合には、</a:t>
            </a:r>
            <a:r>
              <a:rPr lang="en-US" altLang="ja-JP"/>
              <a:t>2020</a:t>
            </a:r>
            <a:r>
              <a:rPr lang="ja-JP" altLang="en-US"/>
              <a:t>年を基準年とした場合と同等の削減が求められる。</a:t>
            </a:r>
          </a:p>
        </p:txBody>
      </p:sp>
      <p:sp>
        <p:nvSpPr>
          <p:cNvPr id="10" name="テキスト ボックス 9"/>
          <p:cNvSpPr txBox="1"/>
          <p:nvPr/>
        </p:nvSpPr>
        <p:spPr bwMode="auto">
          <a:xfrm>
            <a:off x="2477973" y="2924788"/>
            <a:ext cx="5735866" cy="400110"/>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defPPr>
              <a:defRPr lang="ja-JP"/>
            </a:defPPr>
            <a:lvl1pPr marR="0" lvl="0" indent="0" algn="ctr" fontAlgn="base">
              <a:lnSpc>
                <a:spcPct val="100000"/>
              </a:lnSpc>
              <a:spcBef>
                <a:spcPct val="0"/>
              </a:spcBef>
              <a:spcAft>
                <a:spcPct val="0"/>
              </a:spcAft>
              <a:buClrTx/>
              <a:buSzTx/>
              <a:buFontTx/>
              <a:buNone/>
              <a:tabLst/>
              <a:defRPr kumimoji="0" sz="2000" b="0" i="0" u="sng" strike="noStrike" kern="0" cap="none" spc="0" normalizeH="0" baseline="0">
                <a:ln>
                  <a:noFill/>
                </a:ln>
                <a:solidFill>
                  <a:prstClr val="black"/>
                </a:solidFill>
                <a:effectLst/>
                <a:uLnTx/>
                <a:uFillTx/>
                <a:latin typeface="Meiryo UI"/>
              </a:defRPr>
            </a:lvl1pPr>
          </a:lstStyle>
          <a:p>
            <a:r>
              <a:rPr lang="en-US" altLang="ja-JP"/>
              <a:t>2030</a:t>
            </a:r>
            <a:r>
              <a:rPr lang="ja-JP" altLang="en-US"/>
              <a:t>年を目標年とした場合の基準年と目標値の関係</a:t>
            </a:r>
          </a:p>
        </p:txBody>
      </p:sp>
      <p:pic>
        <p:nvPicPr>
          <p:cNvPr id="11" name="図 10"/>
          <p:cNvPicPr>
            <a:picLocks noChangeAspect="1"/>
          </p:cNvPicPr>
          <p:nvPr/>
        </p:nvPicPr>
        <p:blipFill>
          <a:blip r:embed="rId2"/>
          <a:stretch>
            <a:fillRect/>
          </a:stretch>
        </p:blipFill>
        <p:spPr>
          <a:xfrm>
            <a:off x="985477" y="3503552"/>
            <a:ext cx="8720858" cy="3600000"/>
          </a:xfrm>
          <a:prstGeom prst="rect">
            <a:avLst/>
          </a:prstGeom>
        </p:spPr>
      </p:pic>
      <p:sp>
        <p:nvSpPr>
          <p:cNvPr id="3" name="テキスト ボックス 2">
            <a:extLst>
              <a:ext uri="{FF2B5EF4-FFF2-40B4-BE49-F238E27FC236}">
                <a16:creationId xmlns:a16="http://schemas.microsoft.com/office/drawing/2014/main" id="{63FFE446-686F-3747-20FE-96FE73DD563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Target Validation Protocol v3.0</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https://sciencebasedtargets.org/resources/files/Target-Validation-Protocol.pdf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6959238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2/5</a:t>
            </a:r>
            <a:endParaRPr kumimoji="1" lang="ja-JP" altLang="en-US"/>
          </a:p>
        </p:txBody>
      </p:sp>
      <p:sp>
        <p:nvSpPr>
          <p:cNvPr id="4" name="テキスト ボックス 47"/>
          <p:cNvSpPr txBox="1">
            <a:spLocks noChangeArrowheads="1"/>
          </p:cNvSpPr>
          <p:nvPr/>
        </p:nvSpPr>
        <p:spPr bwMode="auto">
          <a:xfrm>
            <a:off x="449202" y="1152817"/>
            <a:ext cx="979341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少なくとも</a:t>
            </a:r>
            <a:r>
              <a:rPr lang="en-US" altLang="ja-JP" sz="2400" dirty="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の目標は、</a:t>
            </a:r>
            <a:r>
              <a:rPr lang="ja-JP" altLang="en-US" sz="2400" b="1" dirty="0">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400" b="1" dirty="0">
                <a:solidFill>
                  <a:srgbClr val="FF0000"/>
                </a:solidFill>
                <a:latin typeface="Meiryo UI" panose="020B0604030504040204" pitchFamily="50" charset="-128"/>
                <a:ea typeface="Meiryo UI" panose="020B0604030504040204" pitchFamily="50" charset="-128"/>
              </a:rPr>
              <a:t>2℃</a:t>
            </a:r>
            <a:r>
              <a:rPr lang="ja-JP" altLang="en-US" sz="2400" b="1" dirty="0">
                <a:solidFill>
                  <a:srgbClr val="FF0000"/>
                </a:solidFill>
                <a:latin typeface="Meiryo UI" panose="020B0604030504040204" pitchFamily="50" charset="-128"/>
                <a:ea typeface="Meiryo UI" panose="020B0604030504040204" pitchFamily="50" charset="-128"/>
              </a:rPr>
              <a:t>を十分に下回る水準に抑えるもの</a:t>
            </a:r>
            <a:r>
              <a:rPr lang="ja-JP" altLang="en-US" sz="2400" dirty="0">
                <a:latin typeface="Meiryo UI" panose="020B0604030504040204" pitchFamily="50" charset="-128"/>
                <a:ea typeface="Meiryo UI" panose="020B0604030504040204" pitchFamily="50" charset="-128"/>
              </a:rPr>
              <a:t>でなければならない。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サプライヤー</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顧客に対して、気候科学に基づく排出削減目標の設定を勧める企業目標は、以下の要件が満たされたときに認められる。</a:t>
            </a:r>
          </a:p>
          <a:p>
            <a:pPr marL="895350" indent="-457200" eaLnBrk="1" hangingPunct="1">
              <a:spcBef>
                <a:spcPts val="600"/>
              </a:spcBef>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企業は、上流または下流の関連があるカテゴリについて目標の設定が可能。</a:t>
            </a:r>
          </a:p>
          <a:p>
            <a:pPr marL="895350" indent="-457200" eaLnBrk="1" hangingPunct="1">
              <a:spcBef>
                <a:spcPts val="600"/>
              </a:spcBef>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関連する上流または下流カテゴリの排出量の何％がエンゲージメント目標によってカバーされるか、</a:t>
            </a:r>
            <a:r>
              <a:rPr lang="en-US" altLang="ja-JP" sz="1600" dirty="0">
                <a:solidFill>
                  <a:prstClr val="black"/>
                </a:solidFill>
                <a:latin typeface="Meiryo UI" panose="020B0604030504040204" pitchFamily="50" charset="-128"/>
                <a:ea typeface="Meiryo UI" panose="020B0604030504040204" pitchFamily="50" charset="-128"/>
              </a:rPr>
              <a:t>SBTi</a:t>
            </a:r>
            <a:r>
              <a:rPr lang="ja-JP" altLang="en-US" sz="1600" dirty="0">
                <a:solidFill>
                  <a:prstClr val="black"/>
                </a:solidFill>
                <a:latin typeface="Meiryo UI" panose="020B0604030504040204" pitchFamily="50" charset="-128"/>
                <a:ea typeface="Meiryo UI" panose="020B0604030504040204" pitchFamily="50" charset="-128"/>
              </a:rPr>
              <a:t>に報告しなければならない。排出量が不明の場合は、年間の調達金額の何％が目標に含まれるかについて情報を記載しなければならない。</a:t>
            </a:r>
          </a:p>
          <a:p>
            <a:pPr marL="895350" indent="-457200" eaLnBrk="1" hangingPunct="1">
              <a:spcBef>
                <a:spcPts val="600"/>
              </a:spcBef>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目標は、</a:t>
            </a:r>
            <a:r>
              <a:rPr lang="en-US" altLang="ja-JP" sz="1600" dirty="0">
                <a:solidFill>
                  <a:prstClr val="black"/>
                </a:solidFill>
                <a:latin typeface="Meiryo UI" panose="020B0604030504040204" pitchFamily="50" charset="-128"/>
                <a:ea typeface="Meiryo UI" panose="020B0604030504040204" pitchFamily="50" charset="-128"/>
              </a:rPr>
              <a:t>SBTi</a:t>
            </a:r>
            <a:r>
              <a:rPr lang="ja-JP" altLang="en-US" sz="1600" dirty="0">
                <a:solidFill>
                  <a:prstClr val="black"/>
                </a:solidFill>
                <a:latin typeface="Meiryo UI" panose="020B0604030504040204" pitchFamily="50" charset="-128"/>
                <a:ea typeface="Meiryo UI" panose="020B0604030504040204" pitchFamily="50" charset="-128"/>
              </a:rPr>
              <a:t>に正式に申請された日から</a:t>
            </a:r>
            <a:r>
              <a:rPr lang="ja-JP" altLang="en-US" sz="1600" b="1" dirty="0">
                <a:solidFill>
                  <a:srgbClr val="FF0000"/>
                </a:solidFill>
                <a:latin typeface="Meiryo UI" panose="020B0604030504040204" pitchFamily="50" charset="-128"/>
                <a:ea typeface="Meiryo UI" panose="020B0604030504040204" pitchFamily="50" charset="-128"/>
              </a:rPr>
              <a:t>遅くとも</a:t>
            </a:r>
            <a:r>
              <a:rPr lang="en-US" altLang="ja-JP" sz="1600" b="1" dirty="0">
                <a:solidFill>
                  <a:srgbClr val="FF0000"/>
                </a:solidFill>
                <a:latin typeface="Meiryo UI" panose="020B0604030504040204" pitchFamily="50" charset="-128"/>
                <a:ea typeface="Meiryo UI" panose="020B0604030504040204" pitchFamily="50" charset="-128"/>
              </a:rPr>
              <a:t>5</a:t>
            </a:r>
            <a:r>
              <a:rPr lang="ja-JP" altLang="en-US" sz="1600" b="1" dirty="0">
                <a:solidFill>
                  <a:srgbClr val="FF0000"/>
                </a:solidFill>
                <a:latin typeface="Meiryo UI" panose="020B0604030504040204" pitchFamily="50" charset="-128"/>
                <a:ea typeface="Meiryo UI" panose="020B0604030504040204" pitchFamily="50" charset="-128"/>
              </a:rPr>
              <a:t>年以内に達成する必要がある</a:t>
            </a:r>
            <a:r>
              <a:rPr lang="ja-JP" altLang="en-US" sz="1600" dirty="0">
                <a:solidFill>
                  <a:prstClr val="black"/>
                </a:solidFill>
                <a:latin typeface="Meiryo UI" panose="020B0604030504040204" pitchFamily="50" charset="-128"/>
                <a:ea typeface="Meiryo UI" panose="020B0604030504040204" pitchFamily="50" charset="-128"/>
              </a:rPr>
              <a:t>。</a:t>
            </a:r>
          </a:p>
          <a:p>
            <a:pPr marL="895350" indent="-457200" eaLnBrk="1" hangingPunct="1">
              <a:spcBef>
                <a:spcPts val="600"/>
              </a:spcBef>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サプライヤー</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顧客は、最新の</a:t>
            </a:r>
            <a:r>
              <a:rPr lang="en-US" altLang="ja-JP" sz="1600" dirty="0">
                <a:latin typeface="Meiryo UI" panose="020B0604030504040204" pitchFamily="50" charset="-128"/>
                <a:ea typeface="Meiryo UI" panose="020B0604030504040204" pitchFamily="50" charset="-128"/>
              </a:rPr>
              <a:t>SBTi</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Near-Term</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Criteria</a:t>
            </a:r>
            <a:r>
              <a:rPr lang="ja-JP" altLang="en-US" sz="1600" dirty="0">
                <a:latin typeface="Meiryo UI" panose="020B0604030504040204" pitchFamily="50" charset="-128"/>
                <a:ea typeface="Meiryo UI" panose="020B0604030504040204" pitchFamily="50" charset="-128"/>
              </a:rPr>
              <a:t>と整合する</a:t>
            </a:r>
            <a:r>
              <a:rPr lang="ja-JP" altLang="en-US" sz="1600" dirty="0">
                <a:solidFill>
                  <a:prstClr val="black"/>
                </a:solidFill>
                <a:latin typeface="Meiryo UI" panose="020B0604030504040204" pitchFamily="50" charset="-128"/>
                <a:ea typeface="Meiryo UI" panose="020B0604030504040204" pitchFamily="50" charset="-128"/>
              </a:rPr>
              <a:t>気候科学に基づいた排出削減目標を設定しなければならない。</a:t>
            </a:r>
          </a:p>
          <a:p>
            <a:pPr lvl="0" eaLnBrk="1" hangingPunct="1">
              <a:spcBef>
                <a:spcPts val="1200"/>
              </a:spcBef>
              <a:buClr>
                <a:prstClr val="black"/>
              </a:buClr>
              <a:defRPr/>
            </a:pPr>
            <a:r>
              <a:rPr lang="ja-JP" altLang="en-US" sz="2800" b="1" dirty="0">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400" dirty="0">
                <a:solidFill>
                  <a:prstClr val="black"/>
                </a:solidFill>
                <a:latin typeface="Meiryo UI" panose="020B0604030504040204" pitchFamily="50" charset="-128"/>
                <a:ea typeface="Meiryo UI" panose="020B0604030504040204" pitchFamily="50" charset="-128"/>
              </a:rPr>
              <a:t>サプライヤーが</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目標を設定する際に、</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ガイダンスやツールを使用することを推奨している。</a:t>
            </a:r>
            <a:r>
              <a:rPr lang="ja-JP" altLang="en-US" sz="2400" b="1" dirty="0">
                <a:solidFill>
                  <a:srgbClr val="FF0000"/>
                </a:solidFill>
                <a:latin typeface="Meiryo UI" panose="020B0604030504040204" pitchFamily="50" charset="-128"/>
                <a:ea typeface="Meiryo UI" panose="020B0604030504040204" pitchFamily="50" charset="-128"/>
              </a:rPr>
              <a:t>サプライヤーの目標の認定取得は必須ではないが、推奨される。</a:t>
            </a:r>
          </a:p>
        </p:txBody>
      </p:sp>
      <p:sp>
        <p:nvSpPr>
          <p:cNvPr id="15" name="テキスト ボックス 14">
            <a:extLst>
              <a:ext uri="{FF2B5EF4-FFF2-40B4-BE49-F238E27FC236}">
                <a16:creationId xmlns:a16="http://schemas.microsoft.com/office/drawing/2014/main" id="{534B4560-785E-A274-EE8E-BA8F769D4321}"/>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5171932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3/5</a:t>
            </a:r>
            <a:endParaRPr kumimoji="1" lang="ja-JP" altLang="en-US"/>
          </a:p>
        </p:txBody>
      </p:sp>
      <p:sp>
        <p:nvSpPr>
          <p:cNvPr id="4" name="テキスト ボックス 47"/>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en-US" altLang="ja-JP" sz="2400">
                <a:latin typeface="Meiryo UI" panose="020B0604030504040204" pitchFamily="50" charset="-128"/>
                <a:ea typeface="Meiryo UI" panose="020B0604030504040204" pitchFamily="50" charset="-128"/>
              </a:rPr>
              <a:t>Scope</a:t>
            </a:r>
            <a:r>
              <a:rPr lang="ja-JP" altLang="en-US" sz="2400">
                <a:latin typeface="Meiryo UI" panose="020B0604030504040204" pitchFamily="50" charset="-128"/>
                <a:ea typeface="Meiryo UI" panose="020B0604030504040204" pitchFamily="50" charset="-128"/>
              </a:rPr>
              <a:t>を複数合算</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例えば</a:t>
            </a:r>
            <a:r>
              <a:rPr lang="en-US" altLang="ja-JP" sz="2400">
                <a:latin typeface="Meiryo UI" panose="020B0604030504040204" pitchFamily="50" charset="-128"/>
                <a:ea typeface="Meiryo UI" panose="020B0604030504040204" pitchFamily="50" charset="-128"/>
              </a:rPr>
              <a:t>1+2</a:t>
            </a:r>
            <a:r>
              <a:rPr lang="ja-JP" altLang="en-US" sz="2400" err="1">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a:t>
            </a:r>
            <a:r>
              <a:rPr lang="en-US" altLang="ja-JP" sz="2400">
                <a:latin typeface="Meiryo UI" panose="020B0604030504040204" pitchFamily="50" charset="-128"/>
                <a:ea typeface="Meiryo UI" panose="020B0604030504040204" pitchFamily="50" charset="-128"/>
              </a:rPr>
              <a:t>1+2+3)</a:t>
            </a:r>
            <a:r>
              <a:rPr lang="ja-JP" altLang="en-US" sz="2400">
                <a:latin typeface="Meiryo UI" panose="020B0604030504040204" pitchFamily="50" charset="-128"/>
                <a:ea typeface="Meiryo UI" panose="020B0604030504040204" pitchFamily="50" charset="-128"/>
              </a:rPr>
              <a:t>した目標設定が可能。ただし、</a:t>
            </a:r>
            <a:r>
              <a:rPr lang="en-US" altLang="ja-JP" sz="240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1.5℃</a:t>
            </a:r>
            <a:r>
              <a:rPr lang="ja-JP" altLang="en-US" sz="2400">
                <a:latin typeface="Meiryo UI" panose="020B0604030504040204" pitchFamily="50" charset="-128"/>
                <a:ea typeface="Meiryo UI" panose="020B0604030504040204" pitchFamily="50" charset="-128"/>
              </a:rPr>
              <a:t>シナリオと、</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を十分に下回るシナリオと整合することが必要となる。</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再エネ電力を</a:t>
            </a:r>
            <a:r>
              <a:rPr lang="en-US" altLang="ja-JP" sz="2400" b="1">
                <a:solidFill>
                  <a:srgbClr val="FF0000"/>
                </a:solidFill>
                <a:latin typeface="Meiryo UI" panose="020B0604030504040204" pitchFamily="50" charset="-128"/>
                <a:ea typeface="Meiryo UI" panose="020B0604030504040204" pitchFamily="50" charset="-128"/>
              </a:rPr>
              <a:t>1.5℃</a:t>
            </a:r>
            <a:r>
              <a:rPr lang="ja-JP" altLang="en-US" sz="2400" b="1">
                <a:solidFill>
                  <a:srgbClr val="FF0000"/>
                </a:solidFill>
                <a:latin typeface="Meiryo UI" panose="020B0604030504040204" pitchFamily="50" charset="-128"/>
                <a:ea typeface="Meiryo UI" panose="020B0604030504040204" pitchFamily="50" charset="-128"/>
              </a:rPr>
              <a:t>シナリオに準ずる割合で積極的に調達する目標は、</a:t>
            </a:r>
            <a:r>
              <a:rPr lang="en-US" altLang="ja-JP" sz="2400" b="1">
                <a:solidFill>
                  <a:srgbClr val="FF0000"/>
                </a:solidFill>
                <a:latin typeface="Meiryo UI" panose="020B0604030504040204" pitchFamily="50" charset="-128"/>
                <a:ea typeface="Meiryo UI" panose="020B0604030504040204" pitchFamily="50" charset="-128"/>
              </a:rPr>
              <a:t>Scope2</a:t>
            </a:r>
            <a:r>
              <a:rPr lang="ja-JP" altLang="en-US" sz="2400" b="1">
                <a:solidFill>
                  <a:srgbClr val="FF0000"/>
                </a:solidFill>
                <a:latin typeface="Meiryo UI" panose="020B0604030504040204" pitchFamily="50" charset="-128"/>
                <a:ea typeface="Meiryo UI" panose="020B0604030504040204" pitchFamily="50" charset="-128"/>
              </a:rPr>
              <a:t>排出削減目標の代替案として認められる。</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RE100</a:t>
            </a:r>
            <a:r>
              <a:rPr lang="ja-JP" altLang="en-US" sz="2400">
                <a:latin typeface="Meiryo UI" panose="020B0604030504040204" pitchFamily="50" charset="-128"/>
                <a:ea typeface="Meiryo UI" panose="020B0604030504040204" pitchFamily="50" charset="-128"/>
              </a:rPr>
              <a:t>の推奨事項に沿って、このアプローチにおける再生可能電力閾値（総エネルギー使用量に対する再生可能エネルギー割合）を、</a:t>
            </a:r>
            <a:r>
              <a:rPr lang="en-US" altLang="ja-JP" sz="2400" b="1">
                <a:solidFill>
                  <a:srgbClr val="FF0000"/>
                </a:solidFill>
                <a:latin typeface="Meiryo UI" panose="020B0604030504040204" pitchFamily="50" charset="-128"/>
                <a:ea typeface="Meiryo UI" panose="020B0604030504040204" pitchFamily="50" charset="-128"/>
              </a:rPr>
              <a:t>2025</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80</a:t>
            </a:r>
            <a:r>
              <a:rPr lang="ja-JP" altLang="en-US" sz="2400" b="1">
                <a:solidFill>
                  <a:srgbClr val="FF0000"/>
                </a:solidFill>
                <a:latin typeface="Meiryo UI" panose="020B0604030504040204" pitchFamily="50" charset="-128"/>
                <a:ea typeface="Meiryo UI" panose="020B0604030504040204" pitchFamily="50" charset="-128"/>
              </a:rPr>
              <a:t>％、</a:t>
            </a:r>
            <a:r>
              <a:rPr lang="en-US" altLang="ja-JP" sz="2400" b="1">
                <a:solidFill>
                  <a:srgbClr val="FF0000"/>
                </a:solidFill>
                <a:latin typeface="Meiryo UI" panose="020B0604030504040204" pitchFamily="50" charset="-128"/>
                <a:ea typeface="Meiryo UI" panose="020B0604030504040204" pitchFamily="50" charset="-128"/>
              </a:rPr>
              <a:t>2030</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100</a:t>
            </a:r>
            <a:r>
              <a:rPr lang="ja-JP" altLang="en-US" sz="2400" b="1">
                <a:solidFill>
                  <a:srgbClr val="FF0000"/>
                </a:solidFill>
                <a:latin typeface="Meiryo UI" panose="020B0604030504040204" pitchFamily="50" charset="-128"/>
                <a:ea typeface="Meiryo UI" panose="020B0604030504040204" pitchFamily="50" charset="-128"/>
              </a:rPr>
              <a:t>％とする</a:t>
            </a:r>
            <a:r>
              <a:rPr lang="ja-JP" altLang="en-US" sz="2400">
                <a:latin typeface="Meiryo UI" panose="020B0604030504040204" pitchFamily="50" charset="-128"/>
                <a:ea typeface="Meiryo UI" panose="020B0604030504040204" pitchFamily="50" charset="-128"/>
              </a:rPr>
              <a:t>こととしている。既にこの基準値以上の電力を調達している企業は、再生可能エネルギー使用割合を維持または増加させる必要がある。</a:t>
            </a:r>
            <a:endParaRPr lang="en-US" altLang="ja-JP" sz="24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en-US" altLang="ja-JP" sz="2400">
                <a:solidFill>
                  <a:prstClr val="black"/>
                </a:solidFill>
                <a:latin typeface="Meiryo UI" panose="020B0604030504040204" pitchFamily="50" charset="-128"/>
                <a:ea typeface="Meiryo UI" panose="020B0604030504040204" pitchFamily="50" charset="-128"/>
              </a:rPr>
              <a:t>SDA</a:t>
            </a:r>
            <a:r>
              <a:rPr lang="ja-JP" altLang="en-US" sz="2400">
                <a:solidFill>
                  <a:prstClr val="black"/>
                </a:solidFill>
                <a:latin typeface="Meiryo UI" panose="020B0604030504040204" pitchFamily="50" charset="-128"/>
                <a:ea typeface="Meiryo UI" panose="020B0604030504040204" pitchFamily="50" charset="-128"/>
              </a:rPr>
              <a:t>を用いる企業は、熱と蒸気による排出を直接排出（</a:t>
            </a:r>
            <a:r>
              <a:rPr lang="en-US" altLang="ja-JP" sz="2400">
                <a:solidFill>
                  <a:prstClr val="black"/>
                </a:solidFill>
                <a:latin typeface="Meiryo UI" panose="020B0604030504040204" pitchFamily="50" charset="-128"/>
                <a:ea typeface="Meiryo UI" panose="020B0604030504040204" pitchFamily="50" charset="-128"/>
              </a:rPr>
              <a:t>Scope1</a:t>
            </a:r>
            <a:r>
              <a:rPr lang="ja-JP" altLang="en-US" sz="2400">
                <a:solidFill>
                  <a:prstClr val="black"/>
                </a:solidFill>
                <a:latin typeface="Meiryo UI" panose="020B0604030504040204" pitchFamily="50" charset="-128"/>
                <a:ea typeface="Meiryo UI" panose="020B0604030504040204" pitchFamily="50" charset="-128"/>
              </a:rPr>
              <a:t>）として計算することが推奨される。</a:t>
            </a:r>
          </a:p>
        </p:txBody>
      </p:sp>
      <p:sp>
        <p:nvSpPr>
          <p:cNvPr id="15" name="テキスト ボックス 14">
            <a:extLst>
              <a:ext uri="{FF2B5EF4-FFF2-40B4-BE49-F238E27FC236}">
                <a16:creationId xmlns:a16="http://schemas.microsoft.com/office/drawing/2014/main" id="{E0842C5D-4FE4-B539-D8E7-E755DD9042F8}"/>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34642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a:t>SBT</a:t>
            </a:r>
            <a:r>
              <a:rPr lang="ja-JP" altLang="en-US"/>
              <a:t>に取組むメリット</a:t>
            </a:r>
          </a:p>
        </p:txBody>
      </p:sp>
    </p:spTree>
    <p:extLst>
      <p:ext uri="{BB962C8B-B14F-4D97-AF65-F5344CB8AC3E}">
        <p14:creationId xmlns:p14="http://schemas.microsoft.com/office/powerpoint/2010/main" val="40036852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EAA2-38C2-05AE-5FEC-386077F476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A60923-3109-39F4-0999-F7486297C57D}"/>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4/5</a:t>
            </a:r>
            <a:endParaRPr kumimoji="1" lang="ja-JP" altLang="en-US"/>
          </a:p>
        </p:txBody>
      </p:sp>
      <p:sp>
        <p:nvSpPr>
          <p:cNvPr id="4" name="テキスト ボックス 47">
            <a:extLst>
              <a:ext uri="{FF2B5EF4-FFF2-40B4-BE49-F238E27FC236}">
                <a16:creationId xmlns:a16="http://schemas.microsoft.com/office/drawing/2014/main" id="{3DBD55A2-C37B-B715-99A2-F130528E6523}"/>
              </a:ext>
            </a:extLst>
          </p:cNvPr>
          <p:cNvSpPr txBox="1">
            <a:spLocks noChangeArrowheads="1"/>
          </p:cNvSpPr>
          <p:nvPr/>
        </p:nvSpPr>
        <p:spPr bwMode="auto">
          <a:xfrm>
            <a:off x="449202" y="1568314"/>
            <a:ext cx="979341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天然ガスやその他の化石燃料を販売・輸送・流通している企業</a:t>
            </a:r>
            <a:r>
              <a:rPr lang="ja-JP" altLang="en-US" sz="2400">
                <a:latin typeface="Meiryo UI" panose="020B0604030504040204" pitchFamily="50" charset="-128"/>
                <a:ea typeface="Meiryo UI" panose="020B0604030504040204" pitchFamily="50" charset="-128"/>
              </a:rPr>
              <a:t>は、販売、輸送、配給された化石燃料の燃焼から発生する排出量を対象とした</a:t>
            </a:r>
            <a:r>
              <a:rPr lang="ja-JP" altLang="en-US" sz="2400" b="1">
                <a:solidFill>
                  <a:srgbClr val="FF0000"/>
                </a:solidFill>
                <a:latin typeface="Meiryo UI" panose="020B0604030504040204" pitchFamily="50" charset="-128"/>
                <a:ea typeface="Meiryo UI" panose="020B0604030504040204" pitchFamily="50" charset="-128"/>
              </a:rPr>
              <a:t>個別の排出削減目標を設定しなければならない。</a:t>
            </a:r>
            <a:endParaRPr lang="en-US" altLang="ja-JP" sz="2400" b="1">
              <a:solidFill>
                <a:srgbClr val="FF0000"/>
              </a:solidFill>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目標は、産業革命前と比較して地球の気温上昇を</a:t>
            </a:r>
            <a:r>
              <a:rPr lang="en-US" altLang="ja-JP" sz="2400">
                <a:latin typeface="Meiryo UI" panose="020B0604030504040204" pitchFamily="50" charset="-128"/>
                <a:ea typeface="Meiryo UI" panose="020B0604030504040204" pitchFamily="50" charset="-128"/>
              </a:rPr>
              <a:t>1.5°C</a:t>
            </a:r>
            <a:r>
              <a:rPr lang="ja-JP" altLang="en-US" sz="2400">
                <a:latin typeface="Meiryo UI" panose="020B0604030504040204" pitchFamily="50" charset="-128"/>
                <a:ea typeface="Meiryo UI" panose="020B0604030504040204" pitchFamily="50" charset="-128"/>
              </a:rPr>
              <a:t>に抑えるために必要な脱炭素化の水準と少なくとも一致していなければならない。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顧客エンゲージメント目標はこの基準には適用されない。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上記規定は、以下に関係なく適用される。</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これらの排出量が企業の</a:t>
            </a:r>
            <a:r>
              <a:rPr lang="en-US" altLang="ja-JP" sz="2400">
                <a:latin typeface="Meiryo UI" panose="020B0604030504040204" pitchFamily="50" charset="-128"/>
                <a:ea typeface="Meiryo UI" panose="020B0604030504040204" pitchFamily="50" charset="-128"/>
              </a:rPr>
              <a:t>Scope1</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3</a:t>
            </a:r>
            <a:r>
              <a:rPr lang="ja-JP" altLang="en-US" sz="2400">
                <a:latin typeface="Meiryo UI" panose="020B0604030504040204" pitchFamily="50" charset="-128"/>
                <a:ea typeface="Meiryo UI" panose="020B0604030504040204" pitchFamily="50" charset="-128"/>
              </a:rPr>
              <a:t>全体の排出量の中で占める割合</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企業の業種分類</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化石燃料の販売・配給が企業の主たる事業であるかどうか</a:t>
            </a:r>
            <a:endParaRPr lang="en-US" altLang="ja-JP" sz="2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315FE6-9D9A-2542-678B-EFD6572BB776}"/>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1005967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8F00-D2ED-E16B-BD54-F3E9A832C6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A7327F-77DC-B697-26F3-AE128CCB6B21}"/>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5/5</a:t>
            </a:r>
            <a:endParaRPr kumimoji="1" lang="ja-JP" altLang="en-US"/>
          </a:p>
        </p:txBody>
      </p:sp>
      <p:sp>
        <p:nvSpPr>
          <p:cNvPr id="4" name="テキスト ボックス 47">
            <a:extLst>
              <a:ext uri="{FF2B5EF4-FFF2-40B4-BE49-F238E27FC236}">
                <a16:creationId xmlns:a16="http://schemas.microsoft.com/office/drawing/2014/main" id="{0E662695-7D15-24D6-A542-179971C33F46}"/>
              </a:ext>
            </a:extLst>
          </p:cNvPr>
          <p:cNvSpPr txBox="1">
            <a:spLocks noChangeArrowheads="1"/>
          </p:cNvSpPr>
          <p:nvPr/>
        </p:nvSpPr>
        <p:spPr bwMode="auto">
          <a:xfrm>
            <a:off x="449202" y="2053062"/>
            <a:ext cx="97934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以下の企業について、</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は現時点で目標の検証を行っていない。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（これらの活動から得られる売上の割合にかかわらず）石油、天然ガス、石炭、その他の化石燃料の「探査、抽出、採掘、そして</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または生産を行っている企業</a:t>
            </a:r>
            <a:endParaRPr lang="en-US" altLang="ja-JP" sz="2400" b="1">
              <a:latin typeface="+mj-lt"/>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化石燃料の販売、輸送、流通または化石燃料企業への機器やサービスの提供によって売上の</a:t>
            </a:r>
            <a:r>
              <a:rPr lang="en-US" altLang="ja-JP" sz="2400">
                <a:latin typeface="+mn-ea"/>
                <a:ea typeface="+mn-ea"/>
              </a:rPr>
              <a:t>50</a:t>
            </a:r>
            <a:r>
              <a:rPr lang="ja-JP" altLang="en-US" sz="2400">
                <a:latin typeface="+mn-ea"/>
                <a:ea typeface="+mn-ea"/>
              </a:rPr>
              <a:t>％以上を得ている企業</a:t>
            </a:r>
            <a:endParaRPr lang="en-US" altLang="ja-JP" sz="2400">
              <a:latin typeface="+mn-ea"/>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石炭鉱山、亜炭鉱山等の化石燃料資産からの採掘活動によって商業的に売上を得ている企業のうち、それによる売上が</a:t>
            </a:r>
            <a:r>
              <a:rPr lang="en-US" altLang="ja-JP" sz="2400">
                <a:latin typeface="+mn-ea"/>
                <a:ea typeface="+mn-ea"/>
              </a:rPr>
              <a:t>5</a:t>
            </a:r>
            <a:r>
              <a:rPr lang="ja-JP" altLang="en-US" sz="2400">
                <a:latin typeface="+mn-ea"/>
                <a:ea typeface="+mn-ea"/>
              </a:rPr>
              <a:t>％以上を占める企業</a:t>
            </a:r>
            <a:endParaRPr lang="en-US" altLang="ja-JP" sz="2400">
              <a:latin typeface="+mn-ea"/>
              <a:ea typeface="+mn-ea"/>
            </a:endParaRPr>
          </a:p>
        </p:txBody>
      </p:sp>
      <p:sp>
        <p:nvSpPr>
          <p:cNvPr id="12" name="テキスト ボックス 11">
            <a:extLst>
              <a:ext uri="{FF2B5EF4-FFF2-40B4-BE49-F238E27FC236}">
                <a16:creationId xmlns:a16="http://schemas.microsoft.com/office/drawing/2014/main" id="{652C65B1-FD1C-9591-05DF-4B241A06B15C}"/>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762815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6.</a:t>
            </a:r>
            <a:r>
              <a:rPr lang="ja-JP" altLang="en-US"/>
              <a:t>セクター別ガイダンス</a:t>
            </a:r>
            <a:endParaRPr kumimoji="1" lang="ja-JP" altLang="en-US"/>
          </a:p>
        </p:txBody>
      </p:sp>
      <p:sp>
        <p:nvSpPr>
          <p:cNvPr id="4" name="テキスト ボックス 47"/>
          <p:cNvSpPr txBox="1">
            <a:spLocks noChangeArrowheads="1"/>
          </p:cNvSpPr>
          <p:nvPr/>
        </p:nvSpPr>
        <p:spPr bwMode="auto">
          <a:xfrm>
            <a:off x="449202" y="2171575"/>
            <a:ext cx="979341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企業は、セクター別ガイダンスが公開されてから遅くとも</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か月経過後については、該当するセクター別手法やガイダンスに示された目標設定の際の要求事項や最低限の削減水準について、必ず遵守しなくてはならない。</a:t>
            </a:r>
            <a:endParaRPr lang="en-US" altLang="ja-JP" sz="2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0848E6F-788D-9E1B-C7A6-02579BCA1D9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891182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F405-9534-8559-CDFB-1971B5260B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A2CFCB-A59B-C63B-89E3-F29E4711EA8D}"/>
              </a:ext>
            </a:extLst>
          </p:cNvPr>
          <p:cNvSpPr>
            <a:spLocks noGrp="1"/>
          </p:cNvSpPr>
          <p:nvPr>
            <p:ph type="title"/>
          </p:nvPr>
        </p:nvSpPr>
        <p:spPr/>
        <p:txBody>
          <a:bodyPr/>
          <a:lstStyle/>
          <a:p>
            <a:r>
              <a:rPr kumimoji="1" lang="ja-JP" altLang="en-US" dirty="0"/>
              <a:t>短期</a:t>
            </a:r>
            <a:r>
              <a:rPr kumimoji="1" lang="en-US" altLang="ja-JP" dirty="0"/>
              <a:t>SBT</a:t>
            </a:r>
            <a:r>
              <a:rPr kumimoji="1" lang="ja-JP" altLang="en-US" dirty="0"/>
              <a:t>の基本要件　</a:t>
            </a:r>
            <a:r>
              <a:rPr lang="en-US" altLang="ja-JP" dirty="0"/>
              <a:t>7.</a:t>
            </a:r>
            <a:r>
              <a:rPr lang="ja-JP" altLang="en-US" dirty="0"/>
              <a:t>開示と再計算 </a:t>
            </a:r>
            <a:r>
              <a:rPr lang="en-US" altLang="ja-JP" dirty="0"/>
              <a:t>1/3</a:t>
            </a:r>
            <a:endParaRPr kumimoji="1" lang="ja-JP" altLang="en-US" dirty="0"/>
          </a:p>
        </p:txBody>
      </p:sp>
      <p:sp>
        <p:nvSpPr>
          <p:cNvPr id="3" name="テキスト ボックス 47">
            <a:extLst>
              <a:ext uri="{FF2B5EF4-FFF2-40B4-BE49-F238E27FC236}">
                <a16:creationId xmlns:a16="http://schemas.microsoft.com/office/drawing/2014/main" id="{9EC60DB0-4DA5-742A-E7A8-4A92992F740C}"/>
              </a:ext>
            </a:extLst>
          </p:cNvPr>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dirty="0">
                <a:solidFill>
                  <a:srgbClr val="000000"/>
                </a:solidFill>
                <a:latin typeface="Meiryo UI" panose="020B0604030504040204" pitchFamily="50" charset="-128"/>
                <a:ea typeface="Meiryo UI" panose="020B0604030504040204" pitchFamily="50" charset="-128"/>
              </a:rPr>
              <a:t>（必須事項）</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企業は企業全体の</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排出量インベントリと公表した目標に対する</a:t>
            </a:r>
            <a:r>
              <a:rPr lang="ja-JP" altLang="en-US" sz="2400" b="1" dirty="0">
                <a:solidFill>
                  <a:srgbClr val="FF0000"/>
                </a:solidFill>
                <a:latin typeface="Meiryo UI" panose="020B0604030504040204" pitchFamily="50" charset="-128"/>
                <a:ea typeface="Meiryo UI" panose="020B0604030504040204" pitchFamily="50" charset="-128"/>
              </a:rPr>
              <a:t>進捗を年に</a:t>
            </a:r>
            <a:r>
              <a:rPr lang="en-US" altLang="ja-JP" sz="2400" b="1" dirty="0">
                <a:solidFill>
                  <a:srgbClr val="FF0000"/>
                </a:solidFill>
                <a:latin typeface="Meiryo UI" panose="020B0604030504040204" pitchFamily="50" charset="-128"/>
                <a:ea typeface="Meiryo UI" panose="020B0604030504040204" pitchFamily="50" charset="-128"/>
              </a:rPr>
              <a:t>1</a:t>
            </a:r>
            <a:r>
              <a:rPr lang="ja-JP" altLang="en-US" sz="2400" b="1" dirty="0">
                <a:solidFill>
                  <a:srgbClr val="FF0000"/>
                </a:solidFill>
                <a:latin typeface="Meiryo UI" panose="020B0604030504040204" pitchFamily="50" charset="-128"/>
                <a:ea typeface="Meiryo UI" panose="020B0604030504040204" pitchFamily="50" charset="-128"/>
              </a:rPr>
              <a:t>度開示</a:t>
            </a:r>
            <a:r>
              <a:rPr lang="ja-JP" altLang="en-US" sz="2400" dirty="0">
                <a:latin typeface="Meiryo UI" panose="020B0604030504040204" pitchFamily="50" charset="-128"/>
                <a:ea typeface="Meiryo UI" panose="020B0604030504040204" pitchFamily="50" charset="-128"/>
              </a:rPr>
              <a:t>しなくてはいけない。</a:t>
            </a:r>
            <a:endParaRPr lang="en-US" altLang="ja-JP" sz="2400"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目標が認定された企業は、認定日から</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ヵ月以内に</a:t>
            </a:r>
            <a:r>
              <a:rPr lang="en-US" altLang="ja-JP" sz="2400" dirty="0">
                <a:latin typeface="Meiryo UI" panose="020B0604030504040204" pitchFamily="50" charset="-128"/>
                <a:ea typeface="Meiryo UI" panose="020B0604030504040204" pitchFamily="50" charset="-128"/>
              </a:rPr>
              <a:t>SBTi </a:t>
            </a:r>
            <a:r>
              <a:rPr lang="ja-JP" altLang="en-US" sz="2400" dirty="0">
                <a:latin typeface="Meiryo UI" panose="020B0604030504040204" pitchFamily="50" charset="-128"/>
                <a:ea typeface="Meiryo UI" panose="020B0604030504040204" pitchFamily="50" charset="-128"/>
              </a:rPr>
              <a:t>ウェブサイトで目標を公開する必要がある。他の公開時期について</a:t>
            </a:r>
            <a:r>
              <a:rPr lang="en-US" altLang="ja-JP" sz="2400" dirty="0">
                <a:latin typeface="Meiryo UI" panose="020B0604030504040204" pitchFamily="50" charset="-128"/>
                <a:ea typeface="Meiryo UI" panose="020B0604030504040204" pitchFamily="50" charset="-128"/>
              </a:rPr>
              <a:t>SBTi</a:t>
            </a:r>
            <a:r>
              <a:rPr lang="ja-JP" altLang="en-US" sz="2400" dirty="0">
                <a:latin typeface="Meiryo UI" panose="020B0604030504040204" pitchFamily="50" charset="-128"/>
                <a:ea typeface="Meiryo UI" panose="020B0604030504040204" pitchFamily="50" charset="-128"/>
              </a:rPr>
              <a:t>との合意がされていない限り、</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カ月後に公開されていない目標は再度認定プロセスを経なければならない。</a:t>
            </a:r>
            <a:endParaRPr lang="en-US" altLang="ja-JP" sz="2400" dirty="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2800" b="1" dirty="0">
                <a:latin typeface="Meiryo UI" panose="020B0604030504040204" pitchFamily="50" charset="-128"/>
                <a:ea typeface="Meiryo UI" panose="020B0604030504040204" pitchFamily="50" charset="-128"/>
              </a:rPr>
              <a:t>（推奨事項）</a:t>
            </a:r>
            <a:endParaRPr lang="en-US" altLang="ja-JP" sz="2800" b="1" dirty="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dirty="0">
                <a:latin typeface="Meiryo UI" panose="020B0604030504040204" pitchFamily="50" charset="-128"/>
                <a:ea typeface="Meiryo UI" panose="020B0604030504040204" pitchFamily="50" charset="-128"/>
              </a:rPr>
              <a:t>インベントリ及び公表された目標に対する進捗の開示場所について、特定の要件はないが、一般に公開されていることが条件である。</a:t>
            </a:r>
          </a:p>
          <a:p>
            <a:pPr marL="1200150" lvl="1" indent="-457200">
              <a:spcBef>
                <a:spcPts val="600"/>
              </a:spcBef>
              <a:buClr>
                <a:schemeClr val="tx1"/>
              </a:buClr>
              <a:buFont typeface="Arial" panose="020B0604020202020204" pitchFamily="34" charset="0"/>
              <a:buChar char="•"/>
              <a:defRPr/>
            </a:pPr>
            <a:r>
              <a:rPr lang="en-US" altLang="ja-JP" sz="2400" dirty="0">
                <a:latin typeface="Meiryo UI" panose="020B0604030504040204" pitchFamily="50" charset="-128"/>
                <a:ea typeface="Meiryo UI" panose="020B0604030504040204" pitchFamily="50" charset="-128"/>
              </a:rPr>
              <a:t>SBTi </a:t>
            </a:r>
            <a:r>
              <a:rPr lang="ja-JP" altLang="en-US" sz="2400" dirty="0">
                <a:latin typeface="Meiryo UI" panose="020B0604030504040204" pitchFamily="50" charset="-128"/>
                <a:ea typeface="Meiryo UI" panose="020B0604030504040204" pitchFamily="50" charset="-128"/>
              </a:rPr>
              <a:t>は、</a:t>
            </a:r>
            <a:r>
              <a:rPr lang="en-US" altLang="ja-JP" sz="2400" b="1" dirty="0">
                <a:solidFill>
                  <a:srgbClr val="FF0000"/>
                </a:solidFill>
                <a:latin typeface="Meiryo UI" panose="020B0604030504040204" pitchFamily="50" charset="-128"/>
                <a:ea typeface="Meiryo UI" panose="020B0604030504040204" pitchFamily="50" charset="-128"/>
              </a:rPr>
              <a:t>CDP</a:t>
            </a:r>
            <a:r>
              <a:rPr lang="ja-JP" altLang="en-US" sz="2400" b="1" dirty="0">
                <a:solidFill>
                  <a:srgbClr val="FF0000"/>
                </a:solidFill>
                <a:latin typeface="Meiryo UI" panose="020B0604030504040204" pitchFamily="50" charset="-128"/>
                <a:ea typeface="Meiryo UI" panose="020B0604030504040204" pitchFamily="50" charset="-128"/>
              </a:rPr>
              <a:t>の気候変動年次質問書</a:t>
            </a:r>
            <a:r>
              <a:rPr lang="ja-JP" altLang="en-US" sz="2400" dirty="0">
                <a:latin typeface="Meiryo UI" panose="020B0604030504040204" pitchFamily="50" charset="-128"/>
                <a:ea typeface="Meiryo UI" panose="020B0604030504040204" pitchFamily="50" charset="-128"/>
              </a:rPr>
              <a:t>など、標準化され比較可能なデータプラットフォームでの開示を推奨している。</a:t>
            </a:r>
            <a:r>
              <a:rPr lang="ja-JP" altLang="en-US" sz="2400" b="1" dirty="0">
                <a:solidFill>
                  <a:srgbClr val="FF0000"/>
                </a:solidFill>
                <a:latin typeface="Meiryo UI" panose="020B0604030504040204" pitchFamily="50" charset="-128"/>
                <a:ea typeface="Meiryo UI" panose="020B0604030504040204" pitchFamily="50" charset="-128"/>
              </a:rPr>
              <a:t>年次報告書、サステナビリティレポート、企業のウェブサイト</a:t>
            </a:r>
            <a:r>
              <a:rPr lang="ja-JP" altLang="en-US" sz="2400" dirty="0">
                <a:latin typeface="Meiryo UI" panose="020B0604030504040204" pitchFamily="50" charset="-128"/>
                <a:ea typeface="Meiryo UI" panose="020B0604030504040204" pitchFamily="50" charset="-128"/>
              </a:rPr>
              <a:t>も適切な開示プラットフォームと見なされる。</a:t>
            </a:r>
          </a:p>
        </p:txBody>
      </p:sp>
      <p:sp>
        <p:nvSpPr>
          <p:cNvPr id="19" name="テキスト ボックス 18">
            <a:extLst>
              <a:ext uri="{FF2B5EF4-FFF2-40B4-BE49-F238E27FC236}">
                <a16:creationId xmlns:a16="http://schemas.microsoft.com/office/drawing/2014/main" id="{0EE7C01A-6F97-1BD4-7660-1DCA5BD3CF4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775198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C2D5-9CD9-1C41-2783-94AC16D444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72F15A-92FA-B143-F7BB-90255AA5F45F}"/>
              </a:ext>
            </a:extLst>
          </p:cNvPr>
          <p:cNvSpPr>
            <a:spLocks noGrp="1"/>
          </p:cNvSpPr>
          <p:nvPr>
            <p:ph type="title"/>
          </p:nvPr>
        </p:nvSpPr>
        <p:spPr/>
        <p:txBody>
          <a:bodyPr/>
          <a:lstStyle/>
          <a:p>
            <a:r>
              <a:rPr kumimoji="1" lang="ja-JP" altLang="en-US" dirty="0"/>
              <a:t>短期</a:t>
            </a:r>
            <a:r>
              <a:rPr kumimoji="1" lang="en-US" altLang="ja-JP" dirty="0"/>
              <a:t>SBT</a:t>
            </a:r>
            <a:r>
              <a:rPr kumimoji="1" lang="ja-JP" altLang="en-US" dirty="0"/>
              <a:t>の基本要件　</a:t>
            </a:r>
            <a:r>
              <a:rPr lang="en-US" altLang="ja-JP" dirty="0"/>
              <a:t>7.</a:t>
            </a:r>
            <a:r>
              <a:rPr lang="ja-JP" altLang="en-US" dirty="0"/>
              <a:t>開示と再計算 </a:t>
            </a:r>
            <a:r>
              <a:rPr lang="en-US" altLang="ja-JP" dirty="0"/>
              <a:t>2/3</a:t>
            </a:r>
            <a:endParaRPr kumimoji="1" lang="ja-JP" altLang="en-US" dirty="0"/>
          </a:p>
        </p:txBody>
      </p:sp>
      <p:sp>
        <p:nvSpPr>
          <p:cNvPr id="33" name="テキスト ボックス 32">
            <a:extLst>
              <a:ext uri="{FF2B5EF4-FFF2-40B4-BE49-F238E27FC236}">
                <a16:creationId xmlns:a16="http://schemas.microsoft.com/office/drawing/2014/main" id="{639236C3-BAC2-4494-DCF4-5820C9BD6092}"/>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a:solidFill>
                  <a:srgbClr val="000000"/>
                </a:solidFill>
                <a:latin typeface="+mn-ea"/>
                <a:ea typeface="+mn-ea"/>
                <a:cs typeface="Meiryo UI" pitchFamily="50" charset="-128"/>
              </a:rPr>
              <a:t>※</a:t>
            </a:r>
            <a:r>
              <a:rPr lang="ja-JP" altLang="en-US" sz="1200" b="1">
                <a:latin typeface="Meiryo UI" panose="020B0604030504040204" pitchFamily="50" charset="-128"/>
                <a:ea typeface="Meiryo UI" panose="020B0604030504040204" pitchFamily="50" charset="-128"/>
              </a:rPr>
              <a:t>いずれの場合においても、目標を再申請する際には最新の基準に従う必要がある。</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graphicFrame>
        <p:nvGraphicFramePr>
          <p:cNvPr id="4" name="表 3">
            <a:extLst>
              <a:ext uri="{FF2B5EF4-FFF2-40B4-BE49-F238E27FC236}">
                <a16:creationId xmlns:a16="http://schemas.microsoft.com/office/drawing/2014/main" id="{22AEF43E-6CA9-44A4-EC0D-A660EE9A6C54}"/>
              </a:ext>
            </a:extLst>
          </p:cNvPr>
          <p:cNvGraphicFramePr>
            <a:graphicFrameLocks noGrp="1"/>
          </p:cNvGraphicFramePr>
          <p:nvPr>
            <p:extLst>
              <p:ext uri="{D42A27DB-BD31-4B8C-83A1-F6EECF244321}">
                <p14:modId xmlns:p14="http://schemas.microsoft.com/office/powerpoint/2010/main" val="2073839277"/>
              </p:ext>
            </p:extLst>
          </p:nvPr>
        </p:nvGraphicFramePr>
        <p:xfrm>
          <a:off x="419785" y="1935101"/>
          <a:ext cx="9852242" cy="4206240"/>
        </p:xfrm>
        <a:graphic>
          <a:graphicData uri="http://schemas.openxmlformats.org/drawingml/2006/table">
            <a:tbl>
              <a:tblPr firstRow="1" bandRow="1"/>
              <a:tblGrid>
                <a:gridCol w="2285315">
                  <a:extLst>
                    <a:ext uri="{9D8B030D-6E8A-4147-A177-3AD203B41FA5}">
                      <a16:colId xmlns:a16="http://schemas.microsoft.com/office/drawing/2014/main" val="3373433108"/>
                    </a:ext>
                  </a:extLst>
                </a:gridCol>
                <a:gridCol w="7566927">
                  <a:extLst>
                    <a:ext uri="{9D8B030D-6E8A-4147-A177-3AD203B41FA5}">
                      <a16:colId xmlns:a16="http://schemas.microsoft.com/office/drawing/2014/main" val="305909176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800" b="1">
                          <a:solidFill>
                            <a:sysClr val="windowText" lastClr="000000"/>
                          </a:solidFill>
                          <a:latin typeface="+mn-ea"/>
                          <a:ea typeface="+mn-ea"/>
                        </a:rPr>
                        <a:t>義務的な</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2400" b="1">
                          <a:solidFill>
                            <a:prstClr val="black"/>
                          </a:solidFill>
                          <a:latin typeface="+mn-ea"/>
                          <a:ea typeface="+mn-ea"/>
                        </a:rPr>
                        <a:t>（必須事項）</a:t>
                      </a:r>
                      <a:endParaRPr kumimoji="0" lang="en-US" altLang="ja-JP" sz="2400" b="1">
                        <a:solidFill>
                          <a:prstClr val="black"/>
                        </a:solidFill>
                        <a:latin typeface="+mn-ea"/>
                        <a:ea typeface="+mn-ea"/>
                      </a:endParaRP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最新の気候科学とベストプラクティスとの整合性を確実にするために、</a:t>
                      </a:r>
                      <a:r>
                        <a:rPr lang="ja-JP" altLang="en-US" sz="2400" b="1">
                          <a:solidFill>
                            <a:srgbClr val="FF0000"/>
                          </a:solidFill>
                          <a:latin typeface="+mn-ea"/>
                          <a:ea typeface="+mn-ea"/>
                        </a:rPr>
                        <a:t>最低</a:t>
                      </a:r>
                      <a:r>
                        <a:rPr lang="en-US" altLang="ja-JP" sz="2400" b="1">
                          <a:solidFill>
                            <a:srgbClr val="FF0000"/>
                          </a:solidFill>
                          <a:latin typeface="+mn-ea"/>
                          <a:ea typeface="+mn-ea"/>
                        </a:rPr>
                        <a:t>5</a:t>
                      </a:r>
                      <a:r>
                        <a:rPr lang="ja-JP" altLang="en-US" sz="2400" b="1">
                          <a:solidFill>
                            <a:srgbClr val="FF0000"/>
                          </a:solidFill>
                          <a:latin typeface="+mn-ea"/>
                          <a:ea typeface="+mn-ea"/>
                        </a:rPr>
                        <a:t>年ごとに目標の見直し</a:t>
                      </a:r>
                      <a:r>
                        <a:rPr lang="ja-JP" altLang="en-US" sz="2400" b="0">
                          <a:latin typeface="+mn-ea"/>
                          <a:ea typeface="+mn-ea"/>
                        </a:rPr>
                        <a:t>を行い、必要に応じて再計算、再検証を受けなければならない</a:t>
                      </a: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目標が</a:t>
                      </a:r>
                      <a:r>
                        <a:rPr lang="en-US" altLang="ja-JP" sz="2400" b="0">
                          <a:latin typeface="+mn-ea"/>
                          <a:ea typeface="+mn-ea"/>
                        </a:rPr>
                        <a:t>SBTi</a:t>
                      </a:r>
                      <a:r>
                        <a:rPr lang="ja-JP" altLang="en-US" sz="2400" b="0">
                          <a:latin typeface="+mn-ea"/>
                          <a:ea typeface="+mn-ea"/>
                        </a:rPr>
                        <a:t>の基準を満たしていない場合、その目標は更新され再認定を受ける必要がある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0">
                <a:tc>
                  <a:txBody>
                    <a:bodyPr/>
                    <a:lstStyle/>
                    <a:p>
                      <a:pPr marL="0" indent="0" algn="ctr">
                        <a:buFont typeface="+mj-lt"/>
                        <a:buNone/>
                      </a:pPr>
                      <a:r>
                        <a:rPr kumimoji="1" lang="ja-JP" altLang="en-US" sz="2800" b="1">
                          <a:solidFill>
                            <a:sysClr val="windowText" lastClr="000000"/>
                          </a:solidFill>
                          <a:latin typeface="+mn-ea"/>
                          <a:ea typeface="+mn-ea"/>
                        </a:rPr>
                        <a:t>影響を受けた</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endParaRPr kumimoji="1" lang="en-US" altLang="ja-JP" sz="28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2400" b="1">
                          <a:solidFill>
                            <a:prstClr val="black"/>
                          </a:solidFill>
                          <a:latin typeface="+mn-ea"/>
                          <a:ea typeface="+mn-ea"/>
                        </a:rPr>
                        <a:t>（必須事項）</a:t>
                      </a:r>
                      <a:endParaRPr kumimoji="0" lang="en-US" altLang="ja-JP" sz="2400" b="1">
                        <a:solidFill>
                          <a:prstClr val="black"/>
                        </a:solidFill>
                        <a:latin typeface="+mn-ea"/>
                        <a:ea typeface="+mn-ea"/>
                      </a:endParaRPr>
                    </a:p>
                    <a:p>
                      <a:pPr marL="355600" marR="0" lvl="1" indent="-35560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2400" b="0">
                          <a:solidFill>
                            <a:prstClr val="black"/>
                          </a:solidFill>
                          <a:latin typeface="+mn-ea"/>
                          <a:ea typeface="+mn-ea"/>
                        </a:rPr>
                        <a:t>重大な変更が発生し、企業の目標が</a:t>
                      </a:r>
                      <a:r>
                        <a:rPr kumimoji="0" lang="en-US" altLang="ja-JP" sz="2400" b="0">
                          <a:solidFill>
                            <a:prstClr val="black"/>
                          </a:solidFill>
                          <a:latin typeface="+mn-ea"/>
                          <a:ea typeface="+mn-ea"/>
                        </a:rPr>
                        <a:t>SBTi</a:t>
                      </a:r>
                      <a:r>
                        <a:rPr kumimoji="0" lang="ja-JP" altLang="en-US" sz="2400" b="0">
                          <a:solidFill>
                            <a:prstClr val="black"/>
                          </a:solidFill>
                          <a:latin typeface="+mn-ea"/>
                          <a:ea typeface="+mn-ea"/>
                        </a:rPr>
                        <a:t>の基準を満たさなくなった場合、</a:t>
                      </a:r>
                      <a:r>
                        <a:rPr kumimoji="0" lang="ja-JP" altLang="en-US" sz="2400" b="1">
                          <a:solidFill>
                            <a:srgbClr val="FF0000"/>
                          </a:solidFill>
                          <a:latin typeface="+mn-ea"/>
                          <a:ea typeface="+mn-ea"/>
                        </a:rPr>
                        <a:t>影響を受けた目標のみを再計算</a:t>
                      </a:r>
                      <a:r>
                        <a:rPr kumimoji="0" lang="ja-JP" altLang="en-US" sz="2400" b="0">
                          <a:solidFill>
                            <a:prstClr val="black"/>
                          </a:solidFill>
                          <a:latin typeface="+mn-ea"/>
                          <a:ea typeface="+mn-ea"/>
                        </a:rPr>
                        <a:t>し再度認定を受けなければならない（具体的なケースは次ページ参照）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20250429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D43E-0101-A9A9-91B8-311CE677EC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BBED99-F1F4-D732-AB94-0E0028361AA6}"/>
              </a:ext>
            </a:extLst>
          </p:cNvPr>
          <p:cNvSpPr>
            <a:spLocks noGrp="1"/>
          </p:cNvSpPr>
          <p:nvPr>
            <p:ph type="title"/>
          </p:nvPr>
        </p:nvSpPr>
        <p:spPr/>
        <p:txBody>
          <a:bodyPr/>
          <a:lstStyle/>
          <a:p>
            <a:r>
              <a:rPr kumimoji="1" lang="ja-JP" altLang="en-US" dirty="0"/>
              <a:t>短期</a:t>
            </a:r>
            <a:r>
              <a:rPr kumimoji="1" lang="en-US" altLang="ja-JP" dirty="0"/>
              <a:t>SBT</a:t>
            </a:r>
            <a:r>
              <a:rPr kumimoji="1" lang="ja-JP" altLang="en-US" dirty="0"/>
              <a:t>の基本要件　</a:t>
            </a:r>
            <a:r>
              <a:rPr lang="en-US" altLang="ja-JP" dirty="0"/>
              <a:t>7.</a:t>
            </a:r>
            <a:r>
              <a:rPr lang="ja-JP" altLang="en-US" dirty="0"/>
              <a:t>開示と再計算 </a:t>
            </a:r>
            <a:r>
              <a:rPr lang="en-US" altLang="ja-JP" dirty="0"/>
              <a:t>3/3</a:t>
            </a:r>
            <a:endParaRPr kumimoji="1" lang="ja-JP" altLang="en-US" dirty="0"/>
          </a:p>
        </p:txBody>
      </p:sp>
      <p:sp>
        <p:nvSpPr>
          <p:cNvPr id="4" name="テキスト ボックス 47">
            <a:extLst>
              <a:ext uri="{FF2B5EF4-FFF2-40B4-BE49-F238E27FC236}">
                <a16:creationId xmlns:a16="http://schemas.microsoft.com/office/drawing/2014/main" id="{06A15BE5-DC0A-1AE3-100A-65DF8CE8C5FA}"/>
              </a:ext>
            </a:extLst>
          </p:cNvPr>
          <p:cNvSpPr txBox="1">
            <a:spLocks noChangeArrowheads="1"/>
          </p:cNvSpPr>
          <p:nvPr/>
        </p:nvSpPr>
        <p:spPr bwMode="auto">
          <a:xfrm>
            <a:off x="449202" y="1345176"/>
            <a:ext cx="979341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1800" b="1" dirty="0">
                <a:solidFill>
                  <a:srgbClr val="000000"/>
                </a:solidFill>
                <a:latin typeface="Meiryo UI" panose="020B0604030504040204" pitchFamily="50" charset="-128"/>
                <a:ea typeface="Meiryo UI" panose="020B0604030504040204" pitchFamily="50" charset="-128"/>
              </a:rPr>
              <a:t>（必須事項）</a:t>
            </a:r>
            <a:endParaRPr lang="en-US" altLang="ja-JP" sz="1800" b="1" dirty="0">
              <a:solidFill>
                <a:srgbClr val="000000"/>
              </a:solidFill>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dirty="0">
                <a:latin typeface="Meiryo UI" panose="020B0604030504040204" pitchFamily="50" charset="-128"/>
                <a:ea typeface="Meiryo UI" panose="020B0604030504040204" pitchFamily="50" charset="-128"/>
              </a:rPr>
              <a:t>影響を受けたことによる再計算を要するケース</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dirty="0">
                <a:latin typeface="Meiryo UI" panose="020B0604030504040204" pitchFamily="50" charset="-128"/>
                <a:ea typeface="Meiryo UI" panose="020B0604030504040204" pitchFamily="50" charset="-128"/>
              </a:rPr>
              <a:t>Scope3</a:t>
            </a:r>
            <a:r>
              <a:rPr lang="ja-JP" altLang="en-US" sz="1800" dirty="0">
                <a:latin typeface="Meiryo UI" panose="020B0604030504040204" pitchFamily="50" charset="-128"/>
                <a:ea typeface="Meiryo UI" panose="020B0604030504040204" pitchFamily="50" charset="-128"/>
              </a:rPr>
              <a:t>の排出量が、</a:t>
            </a:r>
            <a:r>
              <a:rPr lang="en-US" altLang="ja-JP" sz="1800" dirty="0">
                <a:latin typeface="Meiryo UI" panose="020B0604030504040204" pitchFamily="50" charset="-128"/>
                <a:ea typeface="Meiryo UI" panose="020B0604030504040204" pitchFamily="50" charset="-128"/>
              </a:rPr>
              <a:t>Scope1,2,3</a:t>
            </a:r>
            <a:r>
              <a:rPr lang="ja-JP" altLang="en-US" sz="1800" dirty="0">
                <a:latin typeface="Meiryo UI" panose="020B0604030504040204" pitchFamily="50" charset="-128"/>
                <a:ea typeface="Meiryo UI" panose="020B0604030504040204" pitchFamily="50" charset="-128"/>
              </a:rPr>
              <a:t>の合計排出量の</a:t>
            </a:r>
            <a:r>
              <a:rPr lang="en-US" altLang="ja-JP" sz="1800" dirty="0">
                <a:latin typeface="Meiryo UI" panose="020B0604030504040204" pitchFamily="50" charset="-128"/>
                <a:ea typeface="Meiryo UI" panose="020B0604030504040204" pitchFamily="50" charset="-128"/>
              </a:rPr>
              <a:t>40%</a:t>
            </a:r>
            <a:r>
              <a:rPr lang="ja-JP" altLang="en-US" sz="1800" dirty="0">
                <a:latin typeface="Meiryo UI" panose="020B0604030504040204" pitchFamily="50" charset="-128"/>
                <a:ea typeface="Meiryo UI" panose="020B0604030504040204" pitchFamily="50" charset="-128"/>
              </a:rPr>
              <a:t>以上になる場合</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dirty="0">
                <a:latin typeface="Meiryo UI" panose="020B0604030504040204" pitchFamily="50" charset="-128"/>
                <a:ea typeface="Meiryo UI" panose="020B0604030504040204" pitchFamily="50" charset="-128"/>
              </a:rPr>
              <a:t>温室効果ガスインベントリで選択した統合アプローチに変更があった場合</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dirty="0">
                <a:latin typeface="Meiryo UI" panose="020B0604030504040204" pitchFamily="50" charset="-128"/>
                <a:ea typeface="Meiryo UI" panose="020B0604030504040204" pitchFamily="50" charset="-128"/>
              </a:rPr>
              <a:t>インベントリまたは目標範囲における除外排出量の大幅な変化</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dirty="0">
                <a:latin typeface="Meiryo UI" panose="020B0604030504040204" pitchFamily="50" charset="-128"/>
                <a:ea typeface="Meiryo UI" panose="020B0604030504040204" pitchFamily="50" charset="-128"/>
              </a:rPr>
              <a:t>企業構造や活動の重大な変更（例：買収、売却、合併、内製化・外注化、製品やサービスの大幅な変更）</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dirty="0">
                <a:latin typeface="Meiryo UI" panose="020B0604030504040204" pitchFamily="50" charset="-128"/>
                <a:ea typeface="Meiryo UI" panose="020B0604030504040204" pitchFamily="50" charset="-128"/>
              </a:rPr>
              <a:t>データまたは算出方法の調整により、組織の基準年排出量全体、もしくは目標範囲の基準年排出量に重大な変更が生じた場合（例：重大な誤りの発見、または複数の累積的な誤りが集合的に重大な影響を及ぼす場合）</a:t>
            </a:r>
            <a:endParaRPr lang="en-US" altLang="ja-JP" sz="1800" dirty="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dirty="0">
                <a:latin typeface="Meiryo UI" panose="020B0604030504040204" pitchFamily="50" charset="-128"/>
                <a:ea typeface="Meiryo UI" panose="020B0604030504040204" pitchFamily="50" charset="-128"/>
              </a:rPr>
              <a:t>SBT</a:t>
            </a:r>
            <a:r>
              <a:rPr lang="ja-JP" altLang="en-US" sz="1800" dirty="0">
                <a:latin typeface="Meiryo UI" panose="020B0604030504040204" pitchFamily="50" charset="-128"/>
                <a:ea typeface="Meiryo UI" panose="020B0604030504040204" pitchFamily="50" charset="-128"/>
              </a:rPr>
              <a:t>の設定に用いられた予測</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仮定に対するその他の重大な変更</a:t>
            </a:r>
            <a:endParaRPr lang="en-US" altLang="ja-JP" sz="1800" dirty="0">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dirty="0">
                <a:latin typeface="Meiryo UI" panose="020B0604030504040204" pitchFamily="50" charset="-128"/>
                <a:ea typeface="Meiryo UI" panose="020B0604030504040204" pitchFamily="50" charset="-128"/>
              </a:rPr>
              <a:t>基準年排出量に関しては、組織の基準年における総排出量が</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％変化した場合、基準年排出量の再計算が必要となる。目標範囲内でカバーされる基準年排出量に</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％以上の変化があった場合には、目標の再計算が必要となる。</a:t>
            </a:r>
            <a:endParaRPr lang="en-US" altLang="ja-JP" sz="1800" dirty="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1800" b="1" dirty="0">
                <a:latin typeface="Meiryo UI" panose="020B0604030504040204" pitchFamily="50" charset="-128"/>
                <a:ea typeface="Meiryo UI" panose="020B0604030504040204" pitchFamily="50" charset="-128"/>
              </a:rPr>
              <a:t>（推奨事項）</a:t>
            </a:r>
            <a:endParaRPr lang="en-US" altLang="ja-JP" sz="1800" b="1" dirty="0">
              <a:latin typeface="Meiryo UI" panose="020B0604030504040204" pitchFamily="50" charset="-128"/>
              <a:ea typeface="Meiryo UI" panose="020B0604030504040204" pitchFamily="50" charset="-128"/>
            </a:endParaRPr>
          </a:p>
          <a:p>
            <a:pPr marL="285750" indent="-285750">
              <a:spcBef>
                <a:spcPts val="600"/>
              </a:spcBef>
              <a:buClr>
                <a:schemeClr val="tx1"/>
              </a:buClr>
              <a:buFont typeface="Wingdings" panose="05000000000000000000" pitchFamily="2" charset="2"/>
              <a:buChar char="ü"/>
              <a:defRPr/>
            </a:pPr>
            <a:r>
              <a:rPr lang="en-US" altLang="ja-JP" sz="1800" dirty="0">
                <a:latin typeface="Meiryo UI" panose="020B0604030504040204" pitchFamily="50" charset="-128"/>
                <a:ea typeface="Meiryo UI" panose="020B0604030504040204" pitchFamily="50" charset="-128"/>
              </a:rPr>
              <a:t>SBTi</a:t>
            </a:r>
            <a:r>
              <a:rPr lang="ja-JP" altLang="en-US" sz="1800" dirty="0">
                <a:latin typeface="Meiryo UI" panose="020B0604030504040204" pitchFamily="50" charset="-128"/>
                <a:ea typeface="Meiryo UI" panose="020B0604030504040204" pitchFamily="50" charset="-128"/>
              </a:rPr>
              <a:t>は、企業が目標に関連する予測の有効性を毎年確認することを推奨している。企業は、重大な変更があった場合には</a:t>
            </a:r>
            <a:r>
              <a:rPr lang="en-US" altLang="ja-JP" sz="1800" dirty="0">
                <a:latin typeface="Meiryo UI" panose="020B0604030504040204" pitchFamily="50" charset="-128"/>
                <a:ea typeface="Meiryo UI" panose="020B0604030504040204" pitchFamily="50" charset="-128"/>
              </a:rPr>
              <a:t>SBTi</a:t>
            </a:r>
            <a:r>
              <a:rPr lang="ja-JP" altLang="en-US" sz="1800" dirty="0">
                <a:latin typeface="Meiryo UI" panose="020B0604030504040204" pitchFamily="50" charset="-128"/>
                <a:ea typeface="Meiryo UI" panose="020B0604030504040204" pitchFamily="50" charset="-128"/>
              </a:rPr>
              <a:t>に通知し、必要に応じてこれらの重要な変更を公に報告すべきとされる。</a:t>
            </a:r>
          </a:p>
        </p:txBody>
      </p:sp>
      <p:sp>
        <p:nvSpPr>
          <p:cNvPr id="20" name="テキスト ボックス 19">
            <a:extLst>
              <a:ext uri="{FF2B5EF4-FFF2-40B4-BE49-F238E27FC236}">
                <a16:creationId xmlns:a16="http://schemas.microsoft.com/office/drawing/2014/main" id="{0673B8D1-5AEA-D55F-752D-51DA7208DEDD}"/>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en-US" altLang="ja-JP" sz="900">
                <a:latin typeface="+mn-ea"/>
                <a:ea typeface="+mn-ea"/>
              </a:rPr>
              <a:t> SBTi Corporate Near-Term Criteria Version 5.2 </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https://files.sciencebasedtargets.org/production/files/SBTi-criteria.pdf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8996988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8"/>
            </a:pPr>
            <a:r>
              <a:rPr lang="ja-JP" altLang="en-US"/>
              <a:t>短期</a:t>
            </a:r>
            <a:r>
              <a:rPr lang="en-US" altLang="ja-JP"/>
              <a:t>SBT</a:t>
            </a:r>
            <a:r>
              <a:rPr lang="ja-JP" altLang="en-US"/>
              <a:t>の設定手法</a:t>
            </a:r>
          </a:p>
        </p:txBody>
      </p:sp>
    </p:spTree>
    <p:extLst>
      <p:ext uri="{BB962C8B-B14F-4D97-AF65-F5344CB8AC3E}">
        <p14:creationId xmlns:p14="http://schemas.microsoft.com/office/powerpoint/2010/main" val="34818820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1583-0FD3-EF0A-DDF7-0A7260BC1E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0CD420-011A-F50F-B4DA-91CDAD2256D5}"/>
              </a:ext>
            </a:extLst>
          </p:cNvPr>
          <p:cNvSpPr>
            <a:spLocks noGrp="1"/>
          </p:cNvSpPr>
          <p:nvPr>
            <p:ph type="title"/>
          </p:nvPr>
        </p:nvSpPr>
        <p:spPr/>
        <p:txBody>
          <a:bodyPr/>
          <a:lstStyle/>
          <a:p>
            <a:r>
              <a:rPr kumimoji="1" lang="en-US" altLang="ja-JP"/>
              <a:t>SBT</a:t>
            </a:r>
            <a:r>
              <a:rPr kumimoji="1" lang="ja-JP" altLang="en-US"/>
              <a:t>の設定手法</a:t>
            </a:r>
          </a:p>
        </p:txBody>
      </p:sp>
      <p:sp>
        <p:nvSpPr>
          <p:cNvPr id="4" name="コンテンツ プレースホルダー 2">
            <a:extLst>
              <a:ext uri="{FF2B5EF4-FFF2-40B4-BE49-F238E27FC236}">
                <a16:creationId xmlns:a16="http://schemas.microsoft.com/office/drawing/2014/main" id="{9D47C7D0-EBF7-95DF-963C-5094F2DAE2B6}"/>
              </a:ext>
            </a:extLst>
          </p:cNvPr>
          <p:cNvSpPr>
            <a:spLocks noGrp="1"/>
          </p:cNvSpPr>
          <p:nvPr>
            <p:ph sz="quarter" idx="12"/>
          </p:nvPr>
        </p:nvSpPr>
        <p:spPr>
          <a:xfrm>
            <a:off x="161925" y="1110920"/>
            <a:ext cx="10367963" cy="604163"/>
          </a:xfrm>
        </p:spPr>
        <p:txBody>
          <a:bodyPr/>
          <a:lstStyle/>
          <a:p>
            <a:pPr marL="273050" indent="-273050"/>
            <a:r>
              <a:rPr lang="en-US" altLang="ja-JP"/>
              <a:t>Scope1,2</a:t>
            </a:r>
            <a:r>
              <a:rPr lang="ja-JP" altLang="en-US"/>
              <a:t>の</a:t>
            </a:r>
            <a:r>
              <a:rPr lang="en-US" altLang="ja-JP"/>
              <a:t>SBT</a:t>
            </a:r>
            <a:r>
              <a:rPr lang="ja-JP" altLang="en-US"/>
              <a:t>設定手法として、原則「</a:t>
            </a:r>
            <a:r>
              <a:rPr lang="ja-JP" altLang="en-US" b="1">
                <a:solidFill>
                  <a:srgbClr val="FF0000"/>
                </a:solidFill>
              </a:rPr>
              <a:t>総量削減</a:t>
            </a:r>
            <a:r>
              <a:rPr lang="ja-JP" altLang="en-US"/>
              <a:t>」、「</a:t>
            </a:r>
            <a:r>
              <a:rPr lang="en-US" altLang="ja-JP" b="1">
                <a:solidFill>
                  <a:srgbClr val="FF0000"/>
                </a:solidFill>
              </a:rPr>
              <a:t>SDA</a:t>
            </a:r>
            <a:r>
              <a:rPr lang="ja-JP" altLang="en-US"/>
              <a:t>」の</a:t>
            </a:r>
            <a:r>
              <a:rPr lang="en-US" altLang="ja-JP"/>
              <a:t>2</a:t>
            </a:r>
            <a:r>
              <a:rPr lang="ja-JP" altLang="en-US"/>
              <a:t>手法を推奨している。</a:t>
            </a:r>
            <a:endParaRPr lang="en-US" altLang="ja-JP"/>
          </a:p>
        </p:txBody>
      </p:sp>
      <p:graphicFrame>
        <p:nvGraphicFramePr>
          <p:cNvPr id="5" name="表 4">
            <a:extLst>
              <a:ext uri="{FF2B5EF4-FFF2-40B4-BE49-F238E27FC236}">
                <a16:creationId xmlns:a16="http://schemas.microsoft.com/office/drawing/2014/main" id="{C50E5501-A7FF-E610-FE08-81FA38B8121C}"/>
              </a:ext>
            </a:extLst>
          </p:cNvPr>
          <p:cNvGraphicFramePr>
            <a:graphicFrameLocks noGrp="1"/>
          </p:cNvGraphicFramePr>
          <p:nvPr>
            <p:extLst>
              <p:ext uri="{D42A27DB-BD31-4B8C-83A1-F6EECF244321}">
                <p14:modId xmlns:p14="http://schemas.microsoft.com/office/powerpoint/2010/main" val="3047700606"/>
              </p:ext>
            </p:extLst>
          </p:nvPr>
        </p:nvGraphicFramePr>
        <p:xfrm>
          <a:off x="488511" y="2037891"/>
          <a:ext cx="9648826" cy="4783478"/>
        </p:xfrm>
        <a:graphic>
          <a:graphicData uri="http://schemas.openxmlformats.org/drawingml/2006/table">
            <a:tbl>
              <a:tblPr firstRow="1" bandRow="1"/>
              <a:tblGrid>
                <a:gridCol w="1979600">
                  <a:extLst>
                    <a:ext uri="{9D8B030D-6E8A-4147-A177-3AD203B41FA5}">
                      <a16:colId xmlns:a16="http://schemas.microsoft.com/office/drawing/2014/main" val="20000"/>
                    </a:ext>
                  </a:extLst>
                </a:gridCol>
                <a:gridCol w="464501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117">
                  <a:extLst>
                    <a:ext uri="{9D8B030D-6E8A-4147-A177-3AD203B41FA5}">
                      <a16:colId xmlns:a16="http://schemas.microsoft.com/office/drawing/2014/main" val="20003"/>
                    </a:ext>
                  </a:extLst>
                </a:gridCol>
              </a:tblGrid>
              <a:tr h="4553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手法</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基準</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認定水準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84992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cs typeface="Meiryo UI" panose="020B0604030504040204" pitchFamily="50" charset="-128"/>
                        </a:rPr>
                        <a:t>総量削減</a:t>
                      </a:r>
                      <a:endParaRPr kumimoji="1" lang="en-US" altLang="ja-JP" sz="18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Absolute Emissions</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Contraction</a:t>
                      </a: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（当初の排出量実績に関係なく）全企業が排出総量を同じ割合で削減する手法。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目標の設定と進捗状況の把握が容易で分かり易い手法。</a:t>
                      </a:r>
                      <a:endParaRPr lang="en-US" altLang="ja-JP" sz="160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多くのセクターに応用が可能（ただし、使用が推奨されないセクターもある）。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22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cs typeface="Meiryo UI" panose="020B0604030504040204" pitchFamily="50" charset="-128"/>
                        </a:rPr>
                        <a:t>SDA</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Sectoral</a:t>
                      </a:r>
                    </a:p>
                    <a:p>
                      <a:r>
                        <a:rPr kumimoji="1" lang="en-US" altLang="ja-JP" sz="1200" err="1">
                          <a:latin typeface="Meiryo UI" panose="020B0604030504040204" pitchFamily="50" charset="-128"/>
                          <a:ea typeface="Meiryo UI" panose="020B0604030504040204" pitchFamily="50" charset="-128"/>
                          <a:cs typeface="Meiryo UI" panose="020B0604030504040204" pitchFamily="50" charset="-128"/>
                        </a:rPr>
                        <a:t>Decarbonization</a:t>
                      </a:r>
                      <a:endParaRPr kumimoji="1"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Approach</a:t>
                      </a: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IEA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が定めた</a:t>
                      </a:r>
                      <a:r>
                        <a:rPr kumimoji="1" lang="ja-JP" altLang="en-US" sz="1600" u="sng">
                          <a:latin typeface="Meiryo UI" panose="020B0604030504040204" pitchFamily="50" charset="-128"/>
                          <a:ea typeface="Meiryo UI" panose="020B0604030504040204" pitchFamily="50" charset="-128"/>
                          <a:cs typeface="Meiryo UI" panose="020B0604030504040204" pitchFamily="50" charset="-128"/>
                        </a:rPr>
                        <a:t>セクター別の原単位</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の改善経路に沿って削減する手法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SDA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を利用可能なセクターは下記の通り。</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空輸</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住宅建築</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サービス・商業ビル</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セメント</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金融機関</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鉄鋼</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海運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IEA B2DS</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シナリオ）</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6" name="テキスト ボックス 75">
            <a:extLst>
              <a:ext uri="{FF2B5EF4-FFF2-40B4-BE49-F238E27FC236}">
                <a16:creationId xmlns:a16="http://schemas.microsoft.com/office/drawing/2014/main" id="{19DB7063-893D-748A-F8B7-33F98EFE1A38}"/>
              </a:ext>
            </a:extLst>
          </p:cNvPr>
          <p:cNvSpPr txBox="1">
            <a:spLocks noChangeArrowheads="1"/>
          </p:cNvSpPr>
          <p:nvPr/>
        </p:nvSpPr>
        <p:spPr bwMode="auto">
          <a:xfrm>
            <a:off x="577529"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n-ea"/>
                <a:ea typeface="+mn-ea"/>
                <a:cs typeface="Meiryo UI" pitchFamily="50" charset="-128"/>
              </a:rPr>
              <a:t>※</a:t>
            </a:r>
            <a:r>
              <a:rPr lang="ja-JP" altLang="en-US" sz="1200" b="1" dirty="0">
                <a:solidFill>
                  <a:srgbClr val="000000"/>
                </a:solidFill>
                <a:latin typeface="+mn-ea"/>
                <a:ea typeface="+mn-ea"/>
                <a:cs typeface="Meiryo UI" pitchFamily="50" charset="-128"/>
              </a:rPr>
              <a:t>その他の設定手法については</a:t>
            </a:r>
            <a:r>
              <a:rPr lang="en-US" altLang="ja-JP" sz="1200" b="1" dirty="0">
                <a:solidFill>
                  <a:srgbClr val="000000"/>
                </a:solidFill>
                <a:latin typeface="+mn-ea"/>
                <a:ea typeface="+mn-ea"/>
                <a:cs typeface="Meiryo UI" pitchFamily="50" charset="-128"/>
              </a:rPr>
              <a:t>P133</a:t>
            </a:r>
            <a:r>
              <a:rPr lang="ja-JP" altLang="en-US" sz="1200" b="1" dirty="0">
                <a:solidFill>
                  <a:srgbClr val="000000"/>
                </a:solidFill>
                <a:latin typeface="+mn-ea"/>
                <a:ea typeface="+mn-ea"/>
                <a:cs typeface="Meiryo UI" pitchFamily="50" charset="-128"/>
              </a:rPr>
              <a:t>参照</a:t>
            </a:r>
            <a:endParaRPr lang="en-US" altLang="ja-JP" sz="1200" b="1"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en-US" altLang="ja-JP" sz="900" dirty="0">
                <a:latin typeface="+mn-ea"/>
                <a:ea typeface="+mn-ea"/>
              </a:rPr>
              <a:t> SBTi Corporate Near-Term Criteria Version 5.2 </a:t>
            </a:r>
            <a:r>
              <a:rPr lang="ja-JP" altLang="en-US" sz="900" dirty="0">
                <a:solidFill>
                  <a:srgbClr val="000000"/>
                </a:solidFill>
                <a:latin typeface="+mn-ea"/>
                <a:ea typeface="+mn-ea"/>
                <a:cs typeface="Meiryo UI" pitchFamily="50" charset="-128"/>
              </a:rPr>
              <a:t>（</a:t>
            </a:r>
            <a:r>
              <a:rPr lang="it-IT" altLang="ja-JP" sz="900" dirty="0">
                <a:latin typeface="+mn-ea"/>
                <a:ea typeface="+mn-ea"/>
              </a:rPr>
              <a:t>https://files.sciencebasedtargets.org/production/files/SBTi-criteria.pdf</a:t>
            </a:r>
            <a:r>
              <a:rPr lang="ja-JP" altLang="en-US" sz="9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030282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kumimoji="1" lang="en-US" altLang="ja-JP" sz="2600"/>
              <a:t>1 </a:t>
            </a:r>
            <a:r>
              <a:rPr kumimoji="1" lang="ja-JP" altLang="en-US" sz="2600"/>
              <a:t>総量削減（</a:t>
            </a:r>
            <a:r>
              <a:rPr kumimoji="1" lang="en-US" altLang="ja-JP" sz="2600"/>
              <a:t>Absolute</a:t>
            </a:r>
            <a:r>
              <a:rPr kumimoji="1" lang="ja-JP" altLang="en-US" sz="2600"/>
              <a:t> </a:t>
            </a:r>
            <a:r>
              <a:rPr kumimoji="1" lang="en-US" altLang="ja-JP" sz="2600"/>
              <a:t>Emission</a:t>
            </a:r>
            <a:r>
              <a:rPr kumimoji="1" lang="ja-JP" altLang="en-US" sz="2600"/>
              <a:t> </a:t>
            </a:r>
            <a:r>
              <a:rPr kumimoji="1" lang="en-US" altLang="ja-JP" sz="2600"/>
              <a:t>Contraction</a:t>
            </a:r>
            <a:r>
              <a:rPr kumimoji="1" lang="ja-JP" altLang="en-US" sz="2600"/>
              <a:t>）</a:t>
            </a:r>
          </a:p>
        </p:txBody>
      </p:sp>
      <p:sp>
        <p:nvSpPr>
          <p:cNvPr id="6" name="正方形/長方形 5"/>
          <p:cNvSpPr/>
          <p:nvPr/>
        </p:nvSpPr>
        <p:spPr>
          <a:xfrm>
            <a:off x="483686" y="1103236"/>
            <a:ext cx="9649071" cy="1421928"/>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全企業が排出総量を同じ割合で削減する手法。</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基準年から毎年同量を削減していく想定で、申請時から</a:t>
            </a:r>
            <a:r>
              <a:rPr lang="en-US" altLang="ja-JP" sz="2400">
                <a:solidFill>
                  <a:prstClr val="black"/>
                </a:solidFill>
                <a:latin typeface="Meiryo UI" panose="020B0604030504040204" pitchFamily="50" charset="-128"/>
                <a:ea typeface="Meiryo UI" panose="020B0604030504040204" pitchFamily="50" charset="-128"/>
              </a:rPr>
              <a:t>5</a:t>
            </a:r>
            <a:r>
              <a:rPr lang="ja-JP" altLang="en-US" sz="2400">
                <a:solidFill>
                  <a:prstClr val="black"/>
                </a:solidFill>
                <a:latin typeface="Meiryo UI" panose="020B0604030504040204" pitchFamily="50" charset="-128"/>
                <a:ea typeface="Meiryo UI" panose="020B0604030504040204" pitchFamily="50" charset="-128"/>
              </a:rPr>
              <a:t>～</a:t>
            </a:r>
            <a:r>
              <a:rPr lang="en-US" altLang="ja-JP" sz="2400">
                <a:solidFill>
                  <a:prstClr val="black"/>
                </a:solidFill>
                <a:latin typeface="Meiryo UI" panose="020B0604030504040204" pitchFamily="50" charset="-128"/>
                <a:ea typeface="Meiryo UI" panose="020B0604030504040204" pitchFamily="50" charset="-128"/>
              </a:rPr>
              <a:t>10</a:t>
            </a:r>
            <a:r>
              <a:rPr lang="ja-JP" altLang="en-US" sz="2400">
                <a:solidFill>
                  <a:prstClr val="black"/>
                </a:solidFill>
                <a:latin typeface="Meiryo UI" panose="020B0604030504040204" pitchFamily="50" charset="-128"/>
                <a:ea typeface="Meiryo UI" panose="020B0604030504040204" pitchFamily="50" charset="-128"/>
              </a:rPr>
              <a:t>年後の</a:t>
            </a:r>
            <a:br>
              <a:rPr lang="en-US" altLang="ja-JP" sz="2400">
                <a:solidFill>
                  <a:prstClr val="black"/>
                </a:solidFill>
                <a:latin typeface="Meiryo UI" panose="020B0604030504040204" pitchFamily="50" charset="-128"/>
                <a:ea typeface="Meiryo UI" panose="020B0604030504040204" pitchFamily="50" charset="-128"/>
              </a:rPr>
            </a:br>
            <a:r>
              <a:rPr lang="ja-JP" altLang="en-US" sz="2400">
                <a:solidFill>
                  <a:prstClr val="black"/>
                </a:solidFill>
                <a:latin typeface="Meiryo UI" panose="020B0604030504040204" pitchFamily="50" charset="-128"/>
                <a:ea typeface="Meiryo UI" panose="020B0604030504040204" pitchFamily="50" charset="-128"/>
              </a:rPr>
              <a:t>目標を設定。</a:t>
            </a:r>
            <a:endParaRPr lang="en-US" altLang="ja-JP" sz="2400" b="1">
              <a:solidFill>
                <a:srgbClr val="FF0000"/>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a:blip r:embed="rId2"/>
          <a:stretch>
            <a:fillRect/>
          </a:stretch>
        </p:blipFill>
        <p:spPr>
          <a:xfrm>
            <a:off x="1097797" y="2482850"/>
            <a:ext cx="7239000" cy="4924425"/>
          </a:xfrm>
          <a:prstGeom prst="rect">
            <a:avLst/>
          </a:prstGeom>
        </p:spPr>
      </p:pic>
      <p:sp>
        <p:nvSpPr>
          <p:cNvPr id="52" name="テキスト ボックス 45"/>
          <p:cNvSpPr txBox="1"/>
          <p:nvPr/>
        </p:nvSpPr>
        <p:spPr>
          <a:xfrm>
            <a:off x="7623864" y="4833841"/>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矢印コネクタ 52"/>
          <p:cNvCxnSpPr/>
          <p:nvPr/>
        </p:nvCxnSpPr>
        <p:spPr>
          <a:xfrm>
            <a:off x="4588300" y="4084377"/>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4" name="直線矢印コネクタ 53"/>
          <p:cNvCxnSpPr/>
          <p:nvPr/>
        </p:nvCxnSpPr>
        <p:spPr>
          <a:xfrm>
            <a:off x="4593612" y="4599291"/>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55" name="直線矢印コネクタ 54"/>
          <p:cNvCxnSpPr/>
          <p:nvPr/>
        </p:nvCxnSpPr>
        <p:spPr>
          <a:xfrm>
            <a:off x="4588300" y="5132938"/>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56" name="テキスト ボックス 50"/>
          <p:cNvSpPr txBox="1"/>
          <p:nvPr/>
        </p:nvSpPr>
        <p:spPr>
          <a:xfrm>
            <a:off x="8102271" y="6866558"/>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7" name="テキスト ボックス 52"/>
          <p:cNvSpPr txBox="1"/>
          <p:nvPr/>
        </p:nvSpPr>
        <p:spPr>
          <a:xfrm>
            <a:off x="3840251" y="4015100"/>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58" name="テキスト ボックス 53"/>
          <p:cNvSpPr txBox="1"/>
          <p:nvPr/>
        </p:nvSpPr>
        <p:spPr>
          <a:xfrm>
            <a:off x="3710743" y="4437749"/>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テキスト ボックス 54"/>
          <p:cNvSpPr txBox="1"/>
          <p:nvPr/>
        </p:nvSpPr>
        <p:spPr>
          <a:xfrm>
            <a:off x="3761201" y="5041396"/>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6"/>
          <p:cNvSpPr txBox="1"/>
          <p:nvPr/>
        </p:nvSpPr>
        <p:spPr>
          <a:xfrm>
            <a:off x="7596523" y="6639043"/>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フローチャート: 結合子 60"/>
          <p:cNvSpPr/>
          <p:nvPr/>
        </p:nvSpPr>
        <p:spPr>
          <a:xfrm>
            <a:off x="4533643" y="426706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2" name="フローチャート: 結合子 61"/>
          <p:cNvSpPr/>
          <p:nvPr/>
        </p:nvSpPr>
        <p:spPr>
          <a:xfrm>
            <a:off x="4533643" y="4784429"/>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3" name="フローチャート: 結合子 62"/>
          <p:cNvSpPr/>
          <p:nvPr/>
        </p:nvSpPr>
        <p:spPr>
          <a:xfrm>
            <a:off x="4509994" y="552493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7" name="テキスト ボックス 17"/>
          <p:cNvSpPr txBox="1"/>
          <p:nvPr/>
        </p:nvSpPr>
        <p:spPr>
          <a:xfrm>
            <a:off x="1175533" y="2489468"/>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71" name="テキスト ボックス 49"/>
          <p:cNvSpPr txBox="1"/>
          <p:nvPr/>
        </p:nvSpPr>
        <p:spPr>
          <a:xfrm>
            <a:off x="775423"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72" name="テキスト ボックス 51"/>
          <p:cNvSpPr txBox="1"/>
          <p:nvPr/>
        </p:nvSpPr>
        <p:spPr>
          <a:xfrm>
            <a:off x="4199925" y="7054807"/>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73" name="テキスト ボックス 72"/>
          <p:cNvSpPr txBox="1"/>
          <p:nvPr/>
        </p:nvSpPr>
        <p:spPr>
          <a:xfrm>
            <a:off x="7596523" y="5755844"/>
            <a:ext cx="1383712" cy="338554"/>
          </a:xfrm>
          <a:prstGeom prst="rect">
            <a:avLst/>
          </a:prstGeom>
          <a:noFill/>
        </p:spPr>
        <p:txBody>
          <a:bodyPr wrap="none" rtlCol="0">
            <a:spAutoFit/>
          </a:bodyPr>
          <a:lstStyle/>
          <a:p>
            <a:pPr defTabSz="914400" fontAlgn="base">
              <a:spcBef>
                <a:spcPct val="0"/>
              </a:spcBef>
              <a:spcAft>
                <a:spcPct val="0"/>
              </a:spcAft>
            </a:pPr>
            <a:r>
              <a:rPr lang="ja-JP" altLang="en-US" sz="160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endParaRPr lang="ja-JP" altLang="en-US" sz="1400">
              <a:latin typeface="Meiryo UI" panose="020B0604030504040204" pitchFamily="50" charset="-128"/>
              <a:cs typeface="Meiryo UI" panose="020B0604030504040204" pitchFamily="50" charset="-128"/>
            </a:endParaRPr>
          </a:p>
        </p:txBody>
      </p:sp>
      <p:sp>
        <p:nvSpPr>
          <p:cNvPr id="74" name="テキスト ボックス 49"/>
          <p:cNvSpPr txBox="1"/>
          <p:nvPr/>
        </p:nvSpPr>
        <p:spPr>
          <a:xfrm>
            <a:off x="5542133" y="7054807"/>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75" name="テキスト ボックス 49"/>
          <p:cNvSpPr txBox="1"/>
          <p:nvPr/>
        </p:nvSpPr>
        <p:spPr>
          <a:xfrm>
            <a:off x="2620333" y="7054807"/>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24" name="四角形吹き出し 23"/>
          <p:cNvSpPr/>
          <p:nvPr/>
        </p:nvSpPr>
        <p:spPr bwMode="auto">
          <a:xfrm>
            <a:off x="4780196" y="3210240"/>
            <a:ext cx="2656973" cy="596538"/>
          </a:xfrm>
          <a:prstGeom prst="wedgeRectCallout">
            <a:avLst>
              <a:gd name="adj1" fmla="val -45926"/>
              <a:gd name="adj2" fmla="val 105221"/>
            </a:avLst>
          </a:prstGeom>
          <a:solidFill>
            <a:schemeClr val="bg1"/>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0000"/>
                </a:solidFill>
                <a:effectLst/>
                <a:latin typeface="+mn-ea"/>
                <a:ea typeface="+mn-ea"/>
              </a:rPr>
              <a:t>直線的な削減が前提</a:t>
            </a:r>
          </a:p>
        </p:txBody>
      </p:sp>
    </p:spTree>
    <p:extLst>
      <p:ext uri="{BB962C8B-B14F-4D97-AF65-F5344CB8AC3E}">
        <p14:creationId xmlns:p14="http://schemas.microsoft.com/office/powerpoint/2010/main" val="42723130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kumimoji="1" lang="en-US" altLang="ja-JP" sz="2600"/>
              <a:t>1/2</a:t>
            </a:r>
            <a:endParaRPr kumimoji="1" lang="ja-JP" altLang="en-US" sz="2600"/>
          </a:p>
        </p:txBody>
      </p:sp>
      <p:sp>
        <p:nvSpPr>
          <p:cNvPr id="25" name="正方形/長方形 24"/>
          <p:cNvSpPr/>
          <p:nvPr/>
        </p:nvSpPr>
        <p:spPr>
          <a:xfrm>
            <a:off x="699601" y="1240311"/>
            <a:ext cx="9292612" cy="4228850"/>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総量削減アプローチは、全企業が排出総量を同じ割合で</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削減するものであるが、当然、部門・業種・業態によって、</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排出の実態やこれまでの削減取組の進捗も異なる。</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このため、</a:t>
            </a:r>
            <a:r>
              <a:rPr lang="en-US" altLang="ja-JP" sz="2800">
                <a:solidFill>
                  <a:prstClr val="black"/>
                </a:solidFill>
                <a:latin typeface="Meiryo UI" panose="020B0604030504040204" pitchFamily="50" charset="-128"/>
                <a:ea typeface="Meiryo UI" panose="020B0604030504040204" pitchFamily="50" charset="-128"/>
              </a:rPr>
              <a:t>SBT</a:t>
            </a:r>
            <a:r>
              <a:rPr lang="ja-JP" altLang="en-US" sz="2800">
                <a:solidFill>
                  <a:prstClr val="black"/>
                </a:solidFill>
                <a:latin typeface="Meiryo UI" panose="020B0604030504040204" pitchFamily="50" charset="-128"/>
                <a:ea typeface="Meiryo UI" panose="020B0604030504040204" pitchFamily="50" charset="-128"/>
              </a:rPr>
              <a:t>ではいくつかの部門について、</a:t>
            </a:r>
            <a:r>
              <a:rPr lang="en-US" altLang="ja-JP" sz="2800" b="1">
                <a:solidFill>
                  <a:srgbClr val="FF0000"/>
                </a:solidFill>
                <a:latin typeface="Meiryo UI" panose="020B0604030504040204" pitchFamily="50" charset="-128"/>
                <a:ea typeface="Meiryo UI" panose="020B0604030504040204" pitchFamily="50" charset="-128"/>
              </a:rPr>
              <a:t>2050</a:t>
            </a:r>
            <a:r>
              <a:rPr lang="ja-JP" altLang="en-US" sz="2800" b="1">
                <a:solidFill>
                  <a:srgbClr val="FF0000"/>
                </a:solidFill>
                <a:latin typeface="Meiryo UI" panose="020B0604030504040204" pitchFamily="50" charset="-128"/>
                <a:ea typeface="Meiryo UI" panose="020B0604030504040204" pitchFamily="50" charset="-128"/>
              </a:rPr>
              <a:t>年の、</a:t>
            </a:r>
            <a:br>
              <a:rPr lang="en-US" altLang="ja-JP" sz="2800" b="1">
                <a:solidFill>
                  <a:srgbClr val="FF0000"/>
                </a:solidFill>
                <a:latin typeface="Meiryo UI" panose="020B0604030504040204" pitchFamily="50" charset="-128"/>
                <a:ea typeface="Meiryo UI" panose="020B0604030504040204" pitchFamily="50" charset="-128"/>
              </a:rPr>
            </a:br>
            <a:r>
              <a:rPr lang="ja-JP" altLang="en-US" sz="2800" b="1">
                <a:solidFill>
                  <a:srgbClr val="FF0000"/>
                </a:solidFill>
                <a:latin typeface="Meiryo UI" panose="020B0604030504040204" pitchFamily="50" charset="-128"/>
                <a:ea typeface="Meiryo UI" panose="020B0604030504040204" pitchFamily="50" charset="-128"/>
              </a:rPr>
              <a:t>何らかの活動量当たりの原単位の低減水準を設定</a:t>
            </a:r>
            <a:r>
              <a:rPr lang="ja-JP" altLang="en-US" sz="2800">
                <a:solidFill>
                  <a:prstClr val="black"/>
                </a:solidFill>
                <a:latin typeface="Meiryo UI" panose="020B0604030504040204" pitchFamily="50" charset="-128"/>
                <a:ea typeface="Meiryo UI" panose="020B0604030504040204" pitchFamily="50" charset="-128"/>
              </a:rPr>
              <a:t>し、</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その部門に該当する企業は、その原単位まで下げるという目標を設定するアプローチも用意している。</a:t>
            </a:r>
            <a:endParaRPr lang="en-US" altLang="ja-JP" sz="28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800">
                <a:solidFill>
                  <a:prstClr val="black"/>
                </a:solidFill>
                <a:latin typeface="Meiryo UI" panose="020B0604030504040204" pitchFamily="50" charset="-128"/>
                <a:ea typeface="Meiryo UI" panose="020B0604030504040204" pitchFamily="50" charset="-128"/>
              </a:rPr>
              <a:t>⇒　</a:t>
            </a:r>
            <a:r>
              <a:rPr lang="en-US" altLang="ja-JP" sz="2800" b="1">
                <a:solidFill>
                  <a:srgbClr val="FF0000"/>
                </a:solidFill>
                <a:latin typeface="Meiryo UI" panose="020B0604030504040204" pitchFamily="50" charset="-128"/>
                <a:ea typeface="Meiryo UI" panose="020B0604030504040204" pitchFamily="50" charset="-128"/>
              </a:rPr>
              <a:t>Sectoral </a:t>
            </a:r>
            <a:r>
              <a:rPr lang="en-US" altLang="ja-JP" sz="2800" b="1" err="1">
                <a:solidFill>
                  <a:srgbClr val="FF0000"/>
                </a:solidFill>
                <a:latin typeface="Meiryo UI" panose="020B0604030504040204" pitchFamily="50" charset="-128"/>
                <a:ea typeface="Meiryo UI" panose="020B0604030504040204" pitchFamily="50" charset="-128"/>
              </a:rPr>
              <a:t>Decarbonization</a:t>
            </a:r>
            <a:r>
              <a:rPr lang="en-US" altLang="ja-JP" sz="2800" b="1">
                <a:solidFill>
                  <a:srgbClr val="FF0000"/>
                </a:solidFill>
                <a:latin typeface="Meiryo UI" panose="020B0604030504040204" pitchFamily="50" charset="-128"/>
                <a:ea typeface="Meiryo UI" panose="020B0604030504040204" pitchFamily="50" charset="-128"/>
              </a:rPr>
              <a:t> Approach</a:t>
            </a:r>
            <a:r>
              <a:rPr lang="ja-JP" altLang="en-US" sz="2800" b="1">
                <a:solidFill>
                  <a:srgbClr val="FF0000"/>
                </a:solidFill>
                <a:latin typeface="Meiryo UI" panose="020B0604030504040204" pitchFamily="50" charset="-128"/>
                <a:ea typeface="Meiryo UI" panose="020B0604030504040204" pitchFamily="50" charset="-128"/>
              </a:rPr>
              <a:t>（</a:t>
            </a:r>
            <a:r>
              <a:rPr lang="en-US" altLang="ja-JP" sz="2800" b="1">
                <a:solidFill>
                  <a:srgbClr val="FF0000"/>
                </a:solidFill>
                <a:latin typeface="Meiryo UI" panose="020B0604030504040204" pitchFamily="50" charset="-128"/>
                <a:ea typeface="Meiryo UI" panose="020B0604030504040204" pitchFamily="50" charset="-128"/>
              </a:rPr>
              <a:t>SDA</a:t>
            </a:r>
            <a:r>
              <a:rPr lang="ja-JP" altLang="en-US" sz="2800" b="1">
                <a:solidFill>
                  <a:srgbClr val="FF0000"/>
                </a:solidFill>
                <a:latin typeface="Meiryo UI" panose="020B0604030504040204" pitchFamily="50" charset="-128"/>
                <a:ea typeface="Meiryo UI" panose="020B0604030504040204" pitchFamily="50" charset="-128"/>
              </a:rPr>
              <a:t>）</a:t>
            </a:r>
            <a:endParaRPr lang="en-US" altLang="ja-JP" sz="2800" b="1">
              <a:solidFill>
                <a:srgbClr val="FF0000"/>
              </a:solidFill>
              <a:latin typeface="Meiryo UI" panose="020B0604030504040204" pitchFamily="50" charset="-128"/>
              <a:ea typeface="Meiryo UI" panose="020B0604030504040204" pitchFamily="50" charset="-128"/>
            </a:endParaRPr>
          </a:p>
        </p:txBody>
      </p:sp>
      <p:sp>
        <p:nvSpPr>
          <p:cNvPr id="26" name="コンテンツ プレースホルダー 2"/>
          <p:cNvSpPr txBox="1">
            <a:spLocks/>
          </p:cNvSpPr>
          <p:nvPr/>
        </p:nvSpPr>
        <p:spPr>
          <a:xfrm>
            <a:off x="699602" y="5777206"/>
            <a:ext cx="9292612" cy="82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fontAlgn="auto">
              <a:spcAft>
                <a:spcPts val="0"/>
              </a:spcAft>
              <a:buFont typeface="Arial" pitchFamily="34" charset="0"/>
              <a:buNone/>
            </a:pPr>
            <a:r>
              <a:rPr lang="en-US" altLang="ja-JP" sz="2200">
                <a:latin typeface="Meiryo UI" panose="020B0604030504040204" pitchFamily="50" charset="-128"/>
                <a:ea typeface="Meiryo UI" panose="020B0604030504040204" pitchFamily="50" charset="-128"/>
              </a:rPr>
              <a:t>※</a:t>
            </a:r>
            <a:r>
              <a:rPr lang="ja-JP" altLang="en-US" sz="2200">
                <a:latin typeface="Meiryo UI" panose="020B0604030504040204" pitchFamily="50" charset="-128"/>
                <a:ea typeface="Meiryo UI" panose="020B0604030504040204" pitchFamily="50" charset="-128"/>
              </a:rPr>
              <a:t>具体的な</a:t>
            </a:r>
            <a:r>
              <a:rPr lang="en-US" altLang="ja-JP" sz="2200">
                <a:latin typeface="Meiryo UI" panose="020B0604030504040204" pitchFamily="50" charset="-128"/>
                <a:ea typeface="Meiryo UI" panose="020B0604030504040204" pitchFamily="50" charset="-128"/>
              </a:rPr>
              <a:t>2050</a:t>
            </a:r>
            <a:r>
              <a:rPr lang="ja-JP" altLang="en-US" sz="2200">
                <a:latin typeface="Meiryo UI" panose="020B0604030504040204" pitchFamily="50" charset="-128"/>
                <a:ea typeface="Meiryo UI" panose="020B0604030504040204" pitchFamily="50" charset="-128"/>
              </a:rPr>
              <a:t>年の部門ごとの原単位目標は、</a:t>
            </a:r>
            <a:r>
              <a:rPr lang="en-US" altLang="ja-JP" sz="2200">
                <a:latin typeface="Meiryo UI" panose="020B0604030504040204" pitchFamily="50" charset="-128"/>
                <a:ea typeface="Meiryo UI" panose="020B0604030504040204" pitchFamily="50" charset="-128"/>
              </a:rPr>
              <a:t>IEA</a:t>
            </a:r>
            <a:r>
              <a:rPr lang="ja-JP" altLang="en-US" sz="2200">
                <a:latin typeface="Meiryo UI" panose="020B0604030504040204" pitchFamily="50" charset="-128"/>
                <a:ea typeface="Meiryo UI" panose="020B0604030504040204" pitchFamily="50" charset="-128"/>
              </a:rPr>
              <a:t>が実施した最適化計算による原単位予測をベースにして、</a:t>
            </a:r>
            <a:r>
              <a:rPr lang="en-US" altLang="ja-JP" sz="2200">
                <a:latin typeface="Meiryo UI" panose="020B0604030504040204" pitchFamily="50" charset="-128"/>
                <a:ea typeface="Meiryo UI" panose="020B0604030504040204" pitchFamily="50" charset="-128"/>
              </a:rPr>
              <a:t>SBTi</a:t>
            </a:r>
            <a:r>
              <a:rPr lang="ja-JP" altLang="en-US" sz="2200">
                <a:latin typeface="Meiryo UI" panose="020B0604030504040204" pitchFamily="50" charset="-128"/>
                <a:ea typeface="Meiryo UI" panose="020B0604030504040204" pitchFamily="50" charset="-128"/>
              </a:rPr>
              <a:t>にて設定している。</a:t>
            </a:r>
            <a:endParaRPr lang="en-US" altLang="ja-JP" sz="22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F13FFDF-7197-45C2-1FCE-42067B60104B}"/>
              </a:ext>
            </a:extLst>
          </p:cNvPr>
          <p:cNvSpPr txBox="1">
            <a:spLocks noChangeArrowheads="1"/>
          </p:cNvSpPr>
          <p:nvPr/>
        </p:nvSpPr>
        <p:spPr bwMode="auto">
          <a:xfrm>
            <a:off x="577529" y="7051845"/>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latin typeface="+mn-ea"/>
                <a:ea typeface="+mn-ea"/>
              </a:rPr>
              <a:t>SECTORAL DECARBONIZATION APPROACH (SDA) Version</a:t>
            </a:r>
            <a:r>
              <a:rPr lang="ja-JP" altLang="en-US" sz="900">
                <a:latin typeface="+mn-ea"/>
                <a:ea typeface="+mn-ea"/>
              </a:rPr>
              <a:t> </a:t>
            </a:r>
            <a:r>
              <a:rPr lang="en-US" altLang="ja-JP" sz="900">
                <a:latin typeface="+mn-ea"/>
                <a:ea typeface="+mn-ea"/>
              </a:rPr>
              <a:t>1</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4705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に取り組むメリット</a:t>
            </a:r>
            <a:endParaRPr kumimoji="1" lang="ja-JP" altLang="en-US"/>
          </a:p>
        </p:txBody>
      </p:sp>
      <p:sp>
        <p:nvSpPr>
          <p:cNvPr id="7" name="テキスト ボックス 6"/>
          <p:cNvSpPr txBox="1"/>
          <p:nvPr/>
        </p:nvSpPr>
        <p:spPr>
          <a:xfrm>
            <a:off x="509385" y="4121680"/>
            <a:ext cx="9782175" cy="2592288"/>
          </a:xfrm>
          <a:prstGeom prst="rect">
            <a:avLst/>
          </a:prstGeom>
          <a:noFill/>
          <a:ln w="25400" cap="flat" cmpd="sng" algn="ctr">
            <a:noFill/>
            <a:prstDash val="solid"/>
          </a:ln>
          <a:effectLst/>
        </p:spPr>
        <p:txBody>
          <a:bodyPr anchor="t"/>
          <a:lstStyle/>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企業が</a:t>
            </a:r>
            <a:r>
              <a:rPr kumimoji="0" lang="ja-JP" altLang="en-US" sz="2400" b="1" i="0" u="sng"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①投資家、②顧客、③サプライヤー、④社員などのステークホルダー</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に対し、持続可能な企業とアピールすることで、</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評価向上やリスクの低減、　　機会の獲得といったメリットにつなげられる。</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en-US" altLang="ja-JP"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SBT</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は、気候科学に基づく「共通基準」で評価・認定された目標であるため、</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「パリ協定」に整合していることが分かり易い。</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8" name="テキスト ボックス 7"/>
          <p:cNvSpPr txBox="1"/>
          <p:nvPr/>
        </p:nvSpPr>
        <p:spPr>
          <a:xfrm>
            <a:off x="647945" y="1776711"/>
            <a:ext cx="9505056" cy="1938992"/>
          </a:xfrm>
          <a:prstGeom prst="rect">
            <a:avLst/>
          </a:prstGeom>
          <a:noFill/>
        </p:spPr>
        <p:txBody>
          <a:bodyPr wrap="square" rtlCol="0">
            <a:spAutoFit/>
          </a:bodyPr>
          <a:lstStyle/>
          <a:p>
            <a:pPr algn="ctr" defTabSz="914400" fontAlgn="base">
              <a:spcBef>
                <a:spcPct val="0"/>
              </a:spcBef>
              <a:spcAft>
                <a:spcPct val="0"/>
              </a:spcAft>
            </a:pPr>
            <a:r>
              <a:rPr lang="en-US" altLang="ja-JP" sz="4000" b="1">
                <a:solidFill>
                  <a:srgbClr val="FF0000"/>
                </a:solidFill>
                <a:latin typeface="Meiryo UI" panose="020B0604030504040204" pitchFamily="50" charset="-128"/>
                <a:cs typeface="Meiryo UI" panose="020B0604030504040204" pitchFamily="50" charset="-128"/>
              </a:rPr>
              <a:t>SBT</a:t>
            </a:r>
            <a:r>
              <a:rPr lang="ja-JP" altLang="en-US" sz="4000" b="1">
                <a:solidFill>
                  <a:srgbClr val="FF0000"/>
                </a:solidFill>
                <a:latin typeface="Meiryo UI" panose="020B0604030504040204" pitchFamily="50" charset="-128"/>
                <a:cs typeface="Meiryo UI" panose="020B0604030504040204" pitchFamily="50" charset="-128"/>
              </a:rPr>
              <a:t>はパリ協定に整合する持続可能な企業であることをステークホルダーに対して</a:t>
            </a:r>
            <a:endParaRPr lang="en-US" altLang="ja-JP" sz="4000" b="1">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spcAft>
                <a:spcPct val="0"/>
              </a:spcAft>
            </a:pPr>
            <a:r>
              <a:rPr lang="ja-JP" altLang="en-US" sz="4000" b="1">
                <a:solidFill>
                  <a:srgbClr val="FF0000"/>
                </a:solidFill>
                <a:latin typeface="Meiryo UI" panose="020B0604030504040204" pitchFamily="50" charset="-128"/>
                <a:cs typeface="Meiryo UI" panose="020B0604030504040204" pitchFamily="50" charset="-128"/>
              </a:rPr>
              <a:t>分かり易くアピールできる！！</a:t>
            </a:r>
          </a:p>
        </p:txBody>
      </p:sp>
      <p:sp>
        <p:nvSpPr>
          <p:cNvPr id="9" name="角丸四角形 8"/>
          <p:cNvSpPr/>
          <p:nvPr/>
        </p:nvSpPr>
        <p:spPr bwMode="auto">
          <a:xfrm>
            <a:off x="719953" y="6425936"/>
            <a:ext cx="9433048" cy="458119"/>
          </a:xfrm>
          <a:prstGeom prst="roundRect">
            <a:avLst/>
          </a:prstGeom>
          <a:solidFill>
            <a:sysClr val="window" lastClr="FFFFFF"/>
          </a:solidFill>
          <a:ln w="9525"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a:rPr>
              <a:t>以降、ステークホルダー別にメリットをみていく</a:t>
            </a:r>
          </a:p>
        </p:txBody>
      </p:sp>
      <p:sp>
        <p:nvSpPr>
          <p:cNvPr id="3" name="四角形: 角を丸くする 2">
            <a:extLst>
              <a:ext uri="{FF2B5EF4-FFF2-40B4-BE49-F238E27FC236}">
                <a16:creationId xmlns:a16="http://schemas.microsoft.com/office/drawing/2014/main" id="{43C94D8B-8A60-5FFD-CF7A-5DF5DF81247F}"/>
              </a:ext>
            </a:extLst>
          </p:cNvPr>
          <p:cNvSpPr/>
          <p:nvPr/>
        </p:nvSpPr>
        <p:spPr>
          <a:xfrm>
            <a:off x="311842" y="1546698"/>
            <a:ext cx="10068128" cy="23151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lang="en-US" altLang="ja-JP" sz="2600"/>
              <a:t>2</a:t>
            </a:r>
            <a:r>
              <a:rPr kumimoji="1" lang="en-US" altLang="ja-JP" sz="2600"/>
              <a:t>/2</a:t>
            </a:r>
            <a:endParaRPr kumimoji="1" lang="ja-JP" altLang="en-US" sz="2600"/>
          </a:p>
        </p:txBody>
      </p:sp>
      <p:sp>
        <p:nvSpPr>
          <p:cNvPr id="5" name="正方形/長方形 4"/>
          <p:cNvSpPr/>
          <p:nvPr/>
        </p:nvSpPr>
        <p:spPr>
          <a:xfrm>
            <a:off x="483687" y="2251578"/>
            <a:ext cx="9649071" cy="3342453"/>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en-US" altLang="ja-JP" sz="2800">
                <a:solidFill>
                  <a:prstClr val="black"/>
                </a:solidFill>
                <a:latin typeface="Meiryo UI" panose="020B0604030504040204" pitchFamily="50" charset="-128"/>
                <a:ea typeface="Meiryo UI" panose="020B0604030504040204" pitchFamily="50" charset="-128"/>
              </a:rPr>
              <a:t>SDA</a:t>
            </a:r>
            <a:r>
              <a:rPr lang="ja-JP" altLang="en-US" sz="2800">
                <a:solidFill>
                  <a:prstClr val="black"/>
                </a:solidFill>
                <a:latin typeface="Meiryo UI" panose="020B0604030504040204" pitchFamily="50" charset="-128"/>
                <a:ea typeface="Meiryo UI" panose="020B0604030504040204" pitchFamily="50" charset="-128"/>
              </a:rPr>
              <a:t>の設定では</a:t>
            </a:r>
            <a:r>
              <a:rPr lang="en-US" altLang="ja-JP" sz="2800">
                <a:solidFill>
                  <a:prstClr val="black"/>
                </a:solidFill>
                <a:latin typeface="Meiryo UI" panose="020B0604030504040204" pitchFamily="50" charset="-128"/>
                <a:ea typeface="Meiryo UI" panose="020B0604030504040204" pitchFamily="50" charset="-128"/>
              </a:rPr>
              <a:t>SBTi</a:t>
            </a:r>
            <a:r>
              <a:rPr lang="ja-JP" altLang="en-US" sz="2800">
                <a:solidFill>
                  <a:prstClr val="black"/>
                </a:solidFill>
                <a:latin typeface="Meiryo UI" panose="020B0604030504040204" pitchFamily="50" charset="-128"/>
                <a:ea typeface="Meiryo UI" panose="020B0604030504040204" pitchFamily="50" charset="-128"/>
              </a:rPr>
              <a:t>が公開している計算ツールを利用。</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計算ツールに</a:t>
            </a:r>
            <a:r>
              <a:rPr lang="ja-JP" altLang="en-US" sz="2800" b="1">
                <a:solidFill>
                  <a:srgbClr val="FF0000"/>
                </a:solidFill>
                <a:latin typeface="Meiryo UI" panose="020B0604030504040204" pitchFamily="50" charset="-128"/>
                <a:ea typeface="Meiryo UI" panose="020B0604030504040204" pitchFamily="50" charset="-128"/>
              </a:rPr>
              <a:t>「部門」、「基準年・目標年」、「事業活動・排出量に関するデータ」</a:t>
            </a:r>
            <a:r>
              <a:rPr lang="ja-JP" altLang="en-US" sz="2800">
                <a:solidFill>
                  <a:prstClr val="black"/>
                </a:solidFill>
                <a:latin typeface="Meiryo UI" panose="020B0604030504040204" pitchFamily="50" charset="-128"/>
                <a:ea typeface="Meiryo UI" panose="020B0604030504040204" pitchFamily="50" charset="-128"/>
              </a:rPr>
              <a:t>を入力すれば、</a:t>
            </a:r>
            <a:r>
              <a:rPr lang="ja-JP" altLang="en-US" sz="2800" b="1">
                <a:solidFill>
                  <a:srgbClr val="FF0000"/>
                </a:solidFill>
                <a:latin typeface="Meiryo UI" panose="020B0604030504040204" pitchFamily="50" charset="-128"/>
                <a:ea typeface="Meiryo UI" panose="020B0604030504040204" pitchFamily="50" charset="-128"/>
              </a:rPr>
              <a:t>目標とする原単位の改善率、削減量、削減率、削減経路が自動で計算される！</a:t>
            </a:r>
            <a:endParaRPr lang="en-US" altLang="ja-JP" sz="2800" b="1">
              <a:solidFill>
                <a:srgbClr val="FF0000"/>
              </a:solidFill>
              <a:latin typeface="Meiryo UI" panose="020B0604030504040204" pitchFamily="50" charset="-128"/>
              <a:ea typeface="Meiryo UI" panose="020B0604030504040204" pitchFamily="50" charset="-128"/>
            </a:endParaRPr>
          </a:p>
          <a:p>
            <a:pPr>
              <a:lnSpc>
                <a:spcPct val="120000"/>
              </a:lnSpc>
              <a:spcBef>
                <a:spcPts val="0"/>
              </a:spcBef>
              <a:spcAft>
                <a:spcPts val="0"/>
              </a:spcAft>
            </a:pPr>
            <a:endParaRPr lang="en-US" altLang="ja-JP" sz="2400" b="1">
              <a:solidFill>
                <a:srgbClr val="FF0000"/>
              </a:solidFill>
              <a:latin typeface="Meiryo UI" panose="020B0604030504040204" pitchFamily="50" charset="-128"/>
              <a:ea typeface="Meiryo UI" panose="020B0604030504040204" pitchFamily="50" charset="-128"/>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a:solidFill>
                  <a:prstClr val="black"/>
                </a:solidFill>
                <a:latin typeface="+mn-ea"/>
                <a:ea typeface="+mn-ea"/>
              </a:rPr>
              <a:t>※</a:t>
            </a:r>
            <a:r>
              <a:rPr kumimoji="0" lang="ja-JP" altLang="en-US" sz="2000" kern="0">
                <a:solidFill>
                  <a:prstClr val="black"/>
                </a:solidFill>
                <a:latin typeface="+mn-ea"/>
                <a:ea typeface="+mn-ea"/>
              </a:rPr>
              <a:t>最新の</a:t>
            </a:r>
            <a:r>
              <a:rPr kumimoji="0" lang="en-US" altLang="ja-JP" sz="2000" kern="0">
                <a:solidFill>
                  <a:prstClr val="black"/>
                </a:solidFill>
                <a:latin typeface="+mn-ea"/>
                <a:ea typeface="+mn-ea"/>
              </a:rPr>
              <a:t>SBT</a:t>
            </a:r>
            <a:r>
              <a:rPr kumimoji="0" lang="ja-JP" altLang="en-US" sz="2000" kern="0">
                <a:solidFill>
                  <a:prstClr val="black"/>
                </a:solidFill>
                <a:latin typeface="+mn-ea"/>
                <a:ea typeface="+mn-ea"/>
              </a:rPr>
              <a:t>ツール（</a:t>
            </a:r>
            <a:r>
              <a:rPr kumimoji="0" lang="en-US" altLang="ja-JP" sz="2000" kern="0">
                <a:solidFill>
                  <a:prstClr val="black"/>
                </a:solidFill>
                <a:latin typeface="+mn-ea"/>
                <a:ea typeface="+mn-ea"/>
              </a:rPr>
              <a:t>Ver.2.1</a:t>
            </a:r>
            <a:r>
              <a:rPr kumimoji="0" lang="ja-JP" altLang="en-US" sz="2000" kern="0">
                <a:solidFill>
                  <a:prstClr val="black"/>
                </a:solidFill>
                <a:latin typeface="+mn-ea"/>
                <a:ea typeface="+mn-ea"/>
              </a:rPr>
              <a:t>）では、</a:t>
            </a:r>
            <a:r>
              <a:rPr kumimoji="0" lang="ja-JP" altLang="en-US" sz="2000" b="1" u="sng" kern="0">
                <a:solidFill>
                  <a:prstClr val="black"/>
                </a:solidFill>
                <a:latin typeface="+mn-ea"/>
                <a:ea typeface="+mn-ea"/>
              </a:rPr>
              <a:t>化学・石油化学部門の</a:t>
            </a:r>
            <a:r>
              <a:rPr kumimoji="0" lang="en-US" altLang="ja-JP" sz="2000" b="1" u="sng" kern="0">
                <a:solidFill>
                  <a:prstClr val="black"/>
                </a:solidFill>
                <a:latin typeface="+mn-ea"/>
                <a:ea typeface="+mn-ea"/>
              </a:rPr>
              <a:t>Scope1</a:t>
            </a:r>
            <a:r>
              <a:rPr kumimoji="0" lang="ja-JP" altLang="en-US" sz="2000" b="1" u="sng" kern="0" err="1">
                <a:solidFill>
                  <a:prstClr val="black"/>
                </a:solidFill>
                <a:latin typeface="+mn-ea"/>
                <a:ea typeface="+mn-ea"/>
              </a:rPr>
              <a:t>、</a:t>
            </a:r>
            <a:r>
              <a:rPr kumimoji="0" lang="en-US" altLang="ja-JP" sz="2000" b="1" u="sng" kern="0">
                <a:solidFill>
                  <a:prstClr val="black"/>
                </a:solidFill>
                <a:latin typeface="+mn-ea"/>
                <a:ea typeface="+mn-ea"/>
              </a:rPr>
              <a:t>2</a:t>
            </a:r>
            <a:r>
              <a:rPr kumimoji="0" lang="ja-JP" altLang="en-US" sz="2000" b="1" u="sng" kern="0">
                <a:solidFill>
                  <a:prstClr val="black"/>
                </a:solidFill>
                <a:latin typeface="+mn-ea"/>
                <a:ea typeface="+mn-ea"/>
              </a:rPr>
              <a:t>計算には利用できない。</a:t>
            </a:r>
            <a:endParaRPr kumimoji="0" lang="en-US" altLang="ja-JP" sz="2000" b="1" u="sng" kern="0">
              <a:solidFill>
                <a:prstClr val="black"/>
              </a:solidFill>
              <a:latin typeface="+mn-ea"/>
              <a:ea typeface="+mn-ea"/>
            </a:endParaRPr>
          </a:p>
        </p:txBody>
      </p:sp>
      <p:sp>
        <p:nvSpPr>
          <p:cNvPr id="3" name="テキスト ボックス 2">
            <a:extLst>
              <a:ext uri="{FF2B5EF4-FFF2-40B4-BE49-F238E27FC236}">
                <a16:creationId xmlns:a16="http://schemas.microsoft.com/office/drawing/2014/main" id="{2CE5C248-CE3C-8790-5EC1-5184FD7E7426}"/>
              </a:ext>
            </a:extLst>
          </p:cNvPr>
          <p:cNvSpPr txBox="1">
            <a:spLocks noChangeArrowheads="1"/>
          </p:cNvSpPr>
          <p:nvPr/>
        </p:nvSpPr>
        <p:spPr bwMode="auto">
          <a:xfrm>
            <a:off x="577529" y="7051845"/>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 </a:t>
            </a:r>
            <a:r>
              <a:rPr lang="en-US" altLang="ja-JP" sz="900">
                <a:latin typeface="+mn-ea"/>
                <a:ea typeface="+mn-ea"/>
              </a:rPr>
              <a:t>SECTORAL DECARBONIZATION APPROACH (SDA) Version</a:t>
            </a:r>
            <a:r>
              <a:rPr lang="ja-JP" altLang="en-US" sz="900">
                <a:latin typeface="+mn-ea"/>
                <a:ea typeface="+mn-ea"/>
              </a:rPr>
              <a:t> </a:t>
            </a:r>
            <a:r>
              <a:rPr lang="en-US" altLang="ja-JP" sz="900">
                <a:latin typeface="+mn-ea"/>
                <a:ea typeface="+mn-ea"/>
              </a:rPr>
              <a:t>1</a:t>
            </a:r>
            <a:r>
              <a:rPr lang="ja-JP" altLang="en-US" sz="900">
                <a:solidFill>
                  <a:srgbClr val="000000"/>
                </a:solidFill>
                <a:latin typeface="+mn-ea"/>
                <a:ea typeface="+mn-ea"/>
                <a:cs typeface="Meiryo UI" pitchFamily="50" charset="-128"/>
              </a:rPr>
              <a:t>（</a:t>
            </a:r>
            <a:r>
              <a:rPr lang="it-IT" altLang="ja-JP" sz="90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174249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2E154-7739-40F9-571A-C2AF8EB40A0B}"/>
              </a:ext>
            </a:extLst>
          </p:cNvPr>
          <p:cNvSpPr>
            <a:spLocks noGrp="1"/>
          </p:cNvSpPr>
          <p:nvPr>
            <p:ph type="title"/>
          </p:nvPr>
        </p:nvSpPr>
        <p:spPr/>
        <p:txBody>
          <a:bodyPr/>
          <a:lstStyle/>
          <a:p>
            <a:r>
              <a:rPr kumimoji="1" lang="ja-JP" altLang="en-US"/>
              <a:t>セクター別ガイダンスの準備状況</a:t>
            </a:r>
          </a:p>
        </p:txBody>
      </p:sp>
      <p:graphicFrame>
        <p:nvGraphicFramePr>
          <p:cNvPr id="4" name="コンテンツ プレースホルダー 3">
            <a:extLst>
              <a:ext uri="{FF2B5EF4-FFF2-40B4-BE49-F238E27FC236}">
                <a16:creationId xmlns:a16="http://schemas.microsoft.com/office/drawing/2014/main" id="{706033F3-942E-9C5E-C7D8-9010D2590496}"/>
              </a:ext>
            </a:extLst>
          </p:cNvPr>
          <p:cNvGraphicFramePr>
            <a:graphicFrameLocks noGrp="1"/>
          </p:cNvGraphicFramePr>
          <p:nvPr>
            <p:ph sz="quarter" idx="12"/>
            <p:extLst>
              <p:ext uri="{D42A27DB-BD31-4B8C-83A1-F6EECF244321}">
                <p14:modId xmlns:p14="http://schemas.microsoft.com/office/powerpoint/2010/main" val="3857645670"/>
              </p:ext>
            </p:extLst>
          </p:nvPr>
        </p:nvGraphicFramePr>
        <p:xfrm>
          <a:off x="282806" y="987304"/>
          <a:ext cx="6804323" cy="6286500"/>
        </p:xfrm>
        <a:graphic>
          <a:graphicData uri="http://schemas.openxmlformats.org/drawingml/2006/table">
            <a:tbl>
              <a:tblPr firstRow="1" bandRow="1">
                <a:tableStyleId>{5940675A-B579-460E-94D1-54222C63F5DA}</a:tableStyleId>
              </a:tblPr>
              <a:tblGrid>
                <a:gridCol w="1319530">
                  <a:extLst>
                    <a:ext uri="{9D8B030D-6E8A-4147-A177-3AD203B41FA5}">
                      <a16:colId xmlns:a16="http://schemas.microsoft.com/office/drawing/2014/main" val="2658326016"/>
                    </a:ext>
                  </a:extLst>
                </a:gridCol>
                <a:gridCol w="2784793">
                  <a:extLst>
                    <a:ext uri="{9D8B030D-6E8A-4147-A177-3AD203B41FA5}">
                      <a16:colId xmlns:a16="http://schemas.microsoft.com/office/drawing/2014/main" val="761746392"/>
                    </a:ext>
                  </a:extLst>
                </a:gridCol>
                <a:gridCol w="900000">
                  <a:extLst>
                    <a:ext uri="{9D8B030D-6E8A-4147-A177-3AD203B41FA5}">
                      <a16:colId xmlns:a16="http://schemas.microsoft.com/office/drawing/2014/main" val="3653130619"/>
                    </a:ext>
                  </a:extLst>
                </a:gridCol>
                <a:gridCol w="900000">
                  <a:extLst>
                    <a:ext uri="{9D8B030D-6E8A-4147-A177-3AD203B41FA5}">
                      <a16:colId xmlns:a16="http://schemas.microsoft.com/office/drawing/2014/main" val="3006897089"/>
                    </a:ext>
                  </a:extLst>
                </a:gridCol>
                <a:gridCol w="900000">
                  <a:extLst>
                    <a:ext uri="{9D8B030D-6E8A-4147-A177-3AD203B41FA5}">
                      <a16:colId xmlns:a16="http://schemas.microsoft.com/office/drawing/2014/main" val="1003781591"/>
                    </a:ext>
                  </a:extLst>
                </a:gridCol>
              </a:tblGrid>
              <a:tr h="0">
                <a:tc>
                  <a:txBody>
                    <a:bodyPr/>
                    <a:lstStyle/>
                    <a:p>
                      <a:pPr algn="ctr"/>
                      <a:r>
                        <a:rPr kumimoji="1" lang="ja-JP" altLang="en-US" sz="1000" b="1">
                          <a:solidFill>
                            <a:schemeClr val="tx1">
                              <a:lumMod val="65000"/>
                              <a:lumOff val="35000"/>
                            </a:schemeClr>
                          </a:solidFill>
                        </a:rPr>
                        <a:t>セクター</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en-US" altLang="ja-JP" sz="1050" b="1">
                          <a:solidFill>
                            <a:schemeClr val="tx1">
                              <a:lumMod val="65000"/>
                              <a:lumOff val="35000"/>
                            </a:schemeClr>
                          </a:solidFill>
                        </a:rPr>
                        <a:t>SBT</a:t>
                      </a:r>
                      <a:r>
                        <a:rPr kumimoji="1" lang="ja-JP" altLang="en-US" sz="1050" b="1">
                          <a:solidFill>
                            <a:schemeClr val="tx1">
                              <a:lumMod val="65000"/>
                              <a:lumOff val="35000"/>
                            </a:schemeClr>
                          </a:solidFill>
                        </a:rPr>
                        <a:t>セクター</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短期</a:t>
                      </a:r>
                      <a:r>
                        <a:rPr kumimoji="1" lang="en-US" altLang="ja-JP" sz="1050" b="1">
                          <a:solidFill>
                            <a:schemeClr val="tx1">
                              <a:lumMod val="65000"/>
                              <a:lumOff val="35000"/>
                            </a:schemeClr>
                          </a:solidFill>
                        </a:rPr>
                        <a:t>SBT</a:t>
                      </a:r>
                      <a:endParaRPr kumimoji="1" lang="ja-JP" altLang="en-US" sz="1050" b="1">
                        <a:solidFill>
                          <a:schemeClr val="tx1">
                            <a:lumMod val="65000"/>
                            <a:lumOff val="35000"/>
                          </a:schemeClr>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長期</a:t>
                      </a:r>
                      <a:r>
                        <a:rPr kumimoji="1" lang="en-US" altLang="ja-JP" sz="1050" b="1">
                          <a:solidFill>
                            <a:schemeClr val="tx1">
                              <a:lumMod val="65000"/>
                              <a:lumOff val="35000"/>
                            </a:schemeClr>
                          </a:solidFill>
                        </a:rPr>
                        <a:t>SBT</a:t>
                      </a:r>
                      <a:endParaRPr kumimoji="1" lang="ja-JP" altLang="en-US" sz="1050" b="1">
                        <a:solidFill>
                          <a:schemeClr val="tx1">
                            <a:lumMod val="65000"/>
                            <a:lumOff val="35000"/>
                          </a:schemeClr>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050" b="1">
                          <a:solidFill>
                            <a:schemeClr val="tx1">
                              <a:lumMod val="65000"/>
                              <a:lumOff val="35000"/>
                            </a:schemeClr>
                          </a:solidFill>
                        </a:rPr>
                        <a:t>ガイダンス</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7177191"/>
                  </a:ext>
                </a:extLst>
              </a:tr>
              <a:tr h="310092">
                <a:tc rowSpan="2">
                  <a:txBody>
                    <a:bodyPr/>
                    <a:lstStyle/>
                    <a:p>
                      <a:r>
                        <a:rPr kumimoji="1" lang="ja-JP" altLang="en-US" sz="1400" b="1"/>
                        <a:t>セクター共通</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kumimoji="1" lang="ja-JP" altLang="en-US" sz="1400" b="1"/>
                        <a:t>企業ネットゼロ基準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59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7108038"/>
                  </a:ext>
                </a:extLst>
              </a:tr>
              <a:tr h="310092">
                <a:tc vMerge="1">
                  <a:txBody>
                    <a:bodyPr/>
                    <a:lstStyle/>
                    <a:p>
                      <a:endParaRPr kumimoji="1" lang="ja-JP" altLang="en-US"/>
                    </a:p>
                  </a:txBody>
                  <a:tcPr>
                    <a:solidFill>
                      <a:srgbClr val="92D050"/>
                    </a:solidFill>
                  </a:tcPr>
                </a:tc>
                <a:tc>
                  <a:txBody>
                    <a:bodyPr/>
                    <a:lstStyle/>
                    <a:p>
                      <a:r>
                        <a:rPr lang="zh-TW" altLang="en-US" sz="1400" b="1"/>
                        <a:t>企業短期目標基準</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F3D1"/>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6091490"/>
                  </a:ext>
                </a:extLst>
              </a:tr>
              <a:tr h="310092">
                <a:tc>
                  <a:txBody>
                    <a:bodyPr/>
                    <a:lstStyle/>
                    <a:p>
                      <a:r>
                        <a:rPr kumimoji="1" lang="ja-JP" altLang="en-US" sz="1400" b="1"/>
                        <a:t>建物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kumimoji="1" lang="ja-JP" altLang="en-US" sz="1400" b="1"/>
                        <a:t>建物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63000945"/>
                  </a:ext>
                </a:extLst>
              </a:tr>
              <a:tr h="310092">
                <a:tc>
                  <a:txBody>
                    <a:bodyPr/>
                    <a:lstStyle/>
                    <a:p>
                      <a:r>
                        <a:rPr kumimoji="1" lang="en-US" altLang="ja-JP" sz="1400" b="1"/>
                        <a:t>FLAG</a:t>
                      </a:r>
                      <a:r>
                        <a:rPr kumimoji="1" lang="ja-JP" altLang="en-US" sz="1400" b="1"/>
                        <a:t>セクター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kumimoji="1" lang="ja-JP" altLang="en-US" sz="1400" b="1"/>
                        <a:t>森林・土地・農業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9520147"/>
                  </a:ext>
                </a:extLst>
              </a:tr>
              <a:tr h="310092">
                <a:tc rowSpan="3">
                  <a:txBody>
                    <a:bodyPr/>
                    <a:lstStyle/>
                    <a:p>
                      <a:r>
                        <a:rPr kumimoji="1" lang="ja-JP" altLang="en-US" sz="1400" b="1"/>
                        <a:t>金融機関（</a:t>
                      </a:r>
                      <a:r>
                        <a:rPr kumimoji="1" lang="en-US" altLang="ja-JP" sz="1400" b="1"/>
                        <a:t>FI</a:t>
                      </a:r>
                      <a:r>
                        <a:rPr kumimoji="1" lang="ja-JP" altLang="en-US" sz="1400" b="1"/>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r>
                        <a:rPr kumimoji="1" lang="en-US" altLang="ja-JP" sz="1400" b="1"/>
                        <a:t>FI</a:t>
                      </a:r>
                      <a:r>
                        <a:rPr kumimoji="1" lang="ja-JP" altLang="en-US" sz="1400" b="1"/>
                        <a:t> </a:t>
                      </a:r>
                      <a:r>
                        <a:rPr kumimoji="1" lang="en-US" altLang="ja-JP" sz="1400" b="1"/>
                        <a:t>-</a:t>
                      </a:r>
                      <a:r>
                        <a:rPr kumimoji="1" lang="ja-JP" altLang="en-US" sz="1400" b="1"/>
                        <a:t> ネットゼロ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A36E"/>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83312653"/>
                  </a:ext>
                </a:extLst>
              </a:tr>
              <a:tr h="310092">
                <a:tc vMerge="1">
                  <a:txBody>
                    <a:bodyPr/>
                    <a:lstStyle/>
                    <a:p>
                      <a:endParaRPr kumimoji="1" lang="ja-JP" altLang="en-US"/>
                    </a:p>
                  </a:txBody>
                  <a:tcPr>
                    <a:solidFill>
                      <a:srgbClr val="ED7D31"/>
                    </a:solidFill>
                  </a:tcPr>
                </a:tc>
                <a:tc>
                  <a:txBody>
                    <a:bodyPr/>
                    <a:lstStyle/>
                    <a:p>
                      <a:r>
                        <a:rPr kumimoji="1" lang="en-US" altLang="ja-JP" sz="1400" b="1"/>
                        <a:t>FI</a:t>
                      </a:r>
                      <a:r>
                        <a:rPr kumimoji="1" lang="ja-JP" altLang="en-US" sz="1400" b="1"/>
                        <a:t> </a:t>
                      </a:r>
                      <a:r>
                        <a:rPr kumimoji="1" lang="en-US" altLang="ja-JP" sz="1400" b="1"/>
                        <a:t>-</a:t>
                      </a:r>
                      <a:r>
                        <a:rPr kumimoji="1" lang="ja-JP" altLang="en-US" sz="1400" b="1"/>
                        <a:t> 短期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B88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2745071"/>
                  </a:ext>
                </a:extLst>
              </a:tr>
              <a:tr h="310092">
                <a:tc vMerge="1">
                  <a:txBody>
                    <a:bodyPr/>
                    <a:lstStyle/>
                    <a:p>
                      <a:endParaRPr kumimoji="1" lang="ja-JP" altLang="en-US"/>
                    </a:p>
                  </a:txBody>
                  <a:tcPr>
                    <a:solidFill>
                      <a:srgbClr val="ED7D31"/>
                    </a:solidFill>
                  </a:tcPr>
                </a:tc>
                <a:tc>
                  <a:txBody>
                    <a:bodyPr/>
                    <a:lstStyle/>
                    <a:p>
                      <a:r>
                        <a:rPr kumimoji="1" lang="ja-JP" altLang="en-US" sz="1400" b="1"/>
                        <a:t>保険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D6B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63570685"/>
                  </a:ext>
                </a:extLst>
              </a:tr>
              <a:tr h="310092">
                <a:tc rowSpan="4">
                  <a:txBody>
                    <a:bodyPr/>
                    <a:lstStyle/>
                    <a:p>
                      <a:r>
                        <a:rPr kumimoji="1" lang="ja-JP" altLang="en-US" sz="1400" b="1"/>
                        <a:t>原料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0093"/>
                    </a:solidFill>
                  </a:tcPr>
                </a:tc>
                <a:tc>
                  <a:txBody>
                    <a:bodyPr/>
                    <a:lstStyle/>
                    <a:p>
                      <a:r>
                        <a:rPr kumimoji="1" lang="ja-JP" altLang="en-US" sz="1400" b="1"/>
                        <a:t>鉄鋼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33C0"/>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9731261"/>
                  </a:ext>
                </a:extLst>
              </a:tr>
              <a:tr h="310092">
                <a:tc vMerge="1">
                  <a:txBody>
                    <a:bodyPr/>
                    <a:lstStyle/>
                    <a:p>
                      <a:endParaRPr kumimoji="1" lang="ja-JP" altLang="en-US"/>
                    </a:p>
                  </a:txBody>
                  <a:tcPr>
                    <a:solidFill>
                      <a:srgbClr val="D60093"/>
                    </a:solidFill>
                  </a:tcPr>
                </a:tc>
                <a:tc>
                  <a:txBody>
                    <a:bodyPr/>
                    <a:lstStyle/>
                    <a:p>
                      <a:r>
                        <a:rPr kumimoji="1" lang="ja-JP" altLang="en-US" sz="1400" b="1"/>
                        <a:t>セメント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53CA"/>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2916843"/>
                  </a:ext>
                </a:extLst>
              </a:tr>
              <a:tr h="310092">
                <a:tc vMerge="1">
                  <a:txBody>
                    <a:bodyPr/>
                    <a:lstStyle/>
                    <a:p>
                      <a:endParaRPr kumimoji="1" lang="ja-JP" altLang="en-US"/>
                    </a:p>
                  </a:txBody>
                  <a:tcPr>
                    <a:solidFill>
                      <a:srgbClr val="D60093"/>
                    </a:solidFill>
                  </a:tcPr>
                </a:tc>
                <a:tc>
                  <a:txBody>
                    <a:bodyPr/>
                    <a:lstStyle/>
                    <a:p>
                      <a:r>
                        <a:rPr kumimoji="1" lang="ja-JP" altLang="en-US" sz="1400" b="1"/>
                        <a:t>化学品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85D9"/>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n-lt"/>
                          <a:ea typeface="+mn-ea"/>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94580386"/>
                  </a:ext>
                </a:extLst>
              </a:tr>
              <a:tr h="310092">
                <a:tc vMerge="1">
                  <a:txBody>
                    <a:bodyPr/>
                    <a:lstStyle/>
                    <a:p>
                      <a:endParaRPr kumimoji="1" lang="ja-JP" altLang="en-US"/>
                    </a:p>
                  </a:txBody>
                  <a:tcPr>
                    <a:solidFill>
                      <a:srgbClr val="D60093"/>
                    </a:solidFill>
                  </a:tcPr>
                </a:tc>
                <a:tc>
                  <a:txBody>
                    <a:bodyPr/>
                    <a:lstStyle/>
                    <a:p>
                      <a:r>
                        <a:rPr kumimoji="1" lang="ja-JP" altLang="en-US" sz="1400" b="1"/>
                        <a:t>アルミニウム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1EC"/>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n-lt"/>
                          <a:ea typeface="+mn-ea"/>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accent5">
                              <a:lumMod val="60000"/>
                              <a:lumOff val="40000"/>
                            </a:schemeClr>
                          </a:solidFill>
                          <a:effectLst/>
                          <a:uLnTx/>
                          <a:uFillTx/>
                          <a:latin typeface="Meiryo UI"/>
                          <a:ea typeface="Meiryo UI"/>
                          <a:cs typeface="+mn-cs"/>
                        </a:rPr>
                        <a:t>●</a:t>
                      </a:r>
                      <a:endParaRPr kumimoji="1" lang="ja-JP" altLang="en-US" sz="1600" b="0">
                        <a:solidFill>
                          <a:schemeClr val="accent5">
                            <a:lumMod val="60000"/>
                            <a:lumOff val="4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3847365"/>
                  </a:ext>
                </a:extLst>
              </a:tr>
              <a:tr h="310092">
                <a:tc rowSpan="2">
                  <a:txBody>
                    <a:bodyPr/>
                    <a:lstStyle/>
                    <a:p>
                      <a:r>
                        <a:rPr kumimoji="1" lang="ja-JP" altLang="en-US" sz="1400" b="1"/>
                        <a:t>エネルギー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CC"/>
                    </a:solidFill>
                  </a:tcPr>
                </a:tc>
                <a:tc>
                  <a:txBody>
                    <a:bodyPr/>
                    <a:lstStyle/>
                    <a:p>
                      <a:r>
                        <a:rPr kumimoji="1" lang="ja-JP" altLang="en-US" sz="1400" b="1"/>
                        <a:t>石油・ガス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33F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4579414"/>
                  </a:ext>
                </a:extLst>
              </a:tr>
              <a:tr h="310092">
                <a:tc vMerge="1">
                  <a:txBody>
                    <a:bodyPr/>
                    <a:lstStyle/>
                    <a:p>
                      <a:endParaRPr kumimoji="1" lang="ja-JP" altLang="en-US"/>
                    </a:p>
                  </a:txBody>
                  <a:tcPr>
                    <a:solidFill>
                      <a:srgbClr val="6600CC"/>
                    </a:solidFill>
                  </a:tcPr>
                </a:tc>
                <a:tc>
                  <a:txBody>
                    <a:bodyPr/>
                    <a:lstStyle/>
                    <a:p>
                      <a:r>
                        <a:rPr kumimoji="1" lang="ja-JP" altLang="en-US" sz="1400" b="1"/>
                        <a:t>電力会社・発電</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9B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8485484"/>
                  </a:ext>
                </a:extLst>
              </a:tr>
              <a:tr h="310092">
                <a:tc rowSpan="4">
                  <a:txBody>
                    <a:bodyPr/>
                    <a:lstStyle/>
                    <a:p>
                      <a:r>
                        <a:rPr kumimoji="1" lang="ja-JP" altLang="en-US" sz="1400" b="1"/>
                        <a:t>輸送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ja-JP" altLang="en-US" sz="1400" b="1"/>
                        <a:t>陸上輸送 </a:t>
                      </a:r>
                      <a:r>
                        <a:rPr lang="en-US" altLang="ja-JP" sz="1400" b="1"/>
                        <a:t>– OEM/</a:t>
                      </a:r>
                      <a:r>
                        <a:rPr lang="ja-JP" altLang="en-US" sz="1400" b="1"/>
                        <a:t>自動車製造業</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A9FF"/>
                    </a:solid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FFC000"/>
                          </a:solidFill>
                          <a:effectLst/>
                          <a:uLnTx/>
                          <a:uFillTx/>
                          <a:latin typeface="Meiryo UI"/>
                          <a:ea typeface="Meiryo UI"/>
                          <a:cs typeface="+mn-cs"/>
                        </a:rPr>
                        <a:t>●</a:t>
                      </a:r>
                      <a:endParaRPr kumimoji="1" lang="ja-JP" altLang="en-US" sz="1600" b="0">
                        <a:solidFill>
                          <a:srgbClr val="FFC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61826671"/>
                  </a:ext>
                </a:extLst>
              </a:tr>
              <a:tr h="310092">
                <a:tc vMerge="1">
                  <a:txBody>
                    <a:bodyPr/>
                    <a:lstStyle/>
                    <a:p>
                      <a:endParaRPr kumimoji="1" lang="ja-JP" altLang="en-US"/>
                    </a:p>
                  </a:txBody>
                  <a:tcPr>
                    <a:solidFill>
                      <a:srgbClr val="0070C0"/>
                    </a:solidFill>
                  </a:tcPr>
                </a:tc>
                <a:tc>
                  <a:txBody>
                    <a:bodyPr/>
                    <a:lstStyle/>
                    <a:p>
                      <a:r>
                        <a:rPr lang="ja-JP" altLang="en-US" sz="1400" b="1"/>
                        <a:t>陸上輸送 </a:t>
                      </a:r>
                      <a:r>
                        <a:rPr lang="en-US" altLang="ja-JP" sz="1400" b="1"/>
                        <a:t>- </a:t>
                      </a:r>
                      <a:r>
                        <a:rPr lang="ja-JP" altLang="en-US" sz="1400" b="1"/>
                        <a:t>道路及び鉄道</a:t>
                      </a:r>
                      <a:endParaRPr kumimoji="1" lang="ja-JP" altLang="en-US"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A9FF"/>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ja-JP" altLang="en-US"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ja-JP" altLang="en-US"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09029901"/>
                  </a:ext>
                </a:extLst>
              </a:tr>
              <a:tr h="310092">
                <a:tc vMerge="1">
                  <a:txBody>
                    <a:bodyPr/>
                    <a:lstStyle/>
                    <a:p>
                      <a:endParaRPr kumimoji="1" lang="ja-JP" altLang="en-US"/>
                    </a:p>
                  </a:txBody>
                  <a:tcPr>
                    <a:solidFill>
                      <a:srgbClr val="0070C0"/>
                    </a:solidFill>
                  </a:tcPr>
                </a:tc>
                <a:tc>
                  <a:txBody>
                    <a:bodyPr/>
                    <a:lstStyle/>
                    <a:p>
                      <a:r>
                        <a:rPr kumimoji="1" lang="ja-JP" altLang="en-US" sz="1400" b="1"/>
                        <a:t>航空輸送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7D2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accent5">
                              <a:lumMod val="60000"/>
                              <a:lumOff val="40000"/>
                            </a:schemeClr>
                          </a:solidFill>
                          <a:effectLst/>
                          <a:uLnTx/>
                          <a:uFillTx/>
                          <a:latin typeface="Meiryo UI"/>
                          <a:ea typeface="Meiryo UI"/>
                          <a:cs typeface="+mn-cs"/>
                        </a:rPr>
                        <a:t>●</a:t>
                      </a:r>
                      <a:endParaRPr kumimoji="1" lang="en-US" altLang="ja-JP" sz="1600" b="0">
                        <a:solidFill>
                          <a:schemeClr val="accent5">
                            <a:lumMod val="60000"/>
                            <a:lumOff val="4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16096871"/>
                  </a:ext>
                </a:extLst>
              </a:tr>
              <a:tr h="310092">
                <a:tc vMerge="1">
                  <a:txBody>
                    <a:bodyPr/>
                    <a:lstStyle/>
                    <a:p>
                      <a:endParaRPr kumimoji="1" lang="ja-JP" altLang="en-US"/>
                    </a:p>
                  </a:txBody>
                  <a:tcPr>
                    <a:solidFill>
                      <a:srgbClr val="0070C0"/>
                    </a:solidFill>
                  </a:tcPr>
                </a:tc>
                <a:tc>
                  <a:txBody>
                    <a:bodyPr/>
                    <a:lstStyle/>
                    <a:p>
                      <a:r>
                        <a:rPr kumimoji="1" lang="ja-JP" altLang="en-US" sz="1400" b="1"/>
                        <a:t>海上輸送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BFF"/>
                    </a:solid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346887"/>
                  </a:ext>
                </a:extLst>
              </a:tr>
              <a:tr h="310092">
                <a:tc>
                  <a:txBody>
                    <a:bodyPr/>
                    <a:lstStyle/>
                    <a:p>
                      <a:r>
                        <a:rPr kumimoji="1" lang="ja-JP" altLang="en-US" sz="1400" b="1"/>
                        <a:t>その他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kumimoji="1" lang="ja-JP" altLang="en-US" sz="1400" b="1"/>
                        <a:t>衣料品</a:t>
                      </a:r>
                      <a:endParaRPr kumimoji="1" lang="en-US" altLang="ja-JP"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en-US" altLang="ja-JP"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chemeClr val="bg1">
                              <a:lumMod val="50000"/>
                            </a:schemeClr>
                          </a:solidFill>
                          <a:effectLst/>
                          <a:uLnTx/>
                          <a:uFillTx/>
                          <a:latin typeface="Meiryo UI"/>
                          <a:ea typeface="Meiryo UI"/>
                          <a:cs typeface="+mn-cs"/>
                        </a:rPr>
                        <a:t>✪</a:t>
                      </a:r>
                      <a:endParaRPr kumimoji="1" lang="en-US" altLang="ja-JP" sz="1600" b="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1600" b="0" i="0" u="none" strike="noStrike" kern="1200" cap="none" spc="0" normalizeH="0" baseline="0" noProof="0">
                          <a:ln>
                            <a:noFill/>
                          </a:ln>
                          <a:solidFill>
                            <a:srgbClr val="00B050"/>
                          </a:solidFill>
                          <a:effectLst/>
                          <a:uLnTx/>
                          <a:uFillTx/>
                          <a:latin typeface="Meiryo UI"/>
                          <a:ea typeface="Meiryo UI"/>
                          <a:cs typeface="+mn-cs"/>
                        </a:rPr>
                        <a:t>●</a:t>
                      </a:r>
                      <a:endParaRPr kumimoji="1" lang="en-US" altLang="ja-JP" sz="1600" b="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7999074"/>
                  </a:ext>
                </a:extLst>
              </a:tr>
            </a:tbl>
          </a:graphicData>
        </a:graphic>
      </p:graphicFrame>
      <p:sp>
        <p:nvSpPr>
          <p:cNvPr id="6" name="テキスト ボックス 5">
            <a:extLst>
              <a:ext uri="{FF2B5EF4-FFF2-40B4-BE49-F238E27FC236}">
                <a16:creationId xmlns:a16="http://schemas.microsoft.com/office/drawing/2014/main" id="{5E24C254-61FA-2A4F-F73A-BEA11629A5E4}"/>
              </a:ext>
            </a:extLst>
          </p:cNvPr>
          <p:cNvSpPr txBox="1"/>
          <p:nvPr/>
        </p:nvSpPr>
        <p:spPr>
          <a:xfrm>
            <a:off x="7290064" y="1224373"/>
            <a:ext cx="2916007" cy="1569660"/>
          </a:xfrm>
          <a:prstGeom prst="rect">
            <a:avLst/>
          </a:prstGeom>
          <a:solidFill>
            <a:schemeClr val="bg1">
              <a:lumMod val="95000"/>
            </a:schemeClr>
          </a:solidFill>
          <a:ln>
            <a:noFill/>
          </a:ln>
        </p:spPr>
        <p:txBody>
          <a:bodyPr wrap="square" rtlCol="0">
            <a:spAutoFit/>
          </a:bodyPr>
          <a:lstStyle/>
          <a:p>
            <a:r>
              <a:rPr kumimoji="1" lang="ja-JP" altLang="en-US" sz="1600">
                <a:solidFill>
                  <a:srgbClr val="00B050"/>
                </a:solidFill>
              </a:rPr>
              <a:t>✪ </a:t>
            </a:r>
            <a:r>
              <a:rPr kumimoji="1" lang="ja-JP" altLang="en-US" sz="1200"/>
              <a:t>  セクター別</a:t>
            </a:r>
            <a:r>
              <a:rPr kumimoji="1" lang="en-US" altLang="ja-JP" sz="1200"/>
              <a:t>1.5</a:t>
            </a:r>
            <a:r>
              <a:rPr kumimoji="1" lang="ja-JP" altLang="en-US" sz="1200"/>
              <a:t>℃経路利用可能</a:t>
            </a:r>
            <a:endParaRPr kumimoji="1" lang="en-US" altLang="ja-JP" sz="1200"/>
          </a:p>
          <a:p>
            <a:r>
              <a:rPr kumimoji="1" lang="ja-JP" altLang="en-US" sz="1600">
                <a:solidFill>
                  <a:srgbClr val="FFC000"/>
                </a:solidFill>
              </a:rPr>
              <a:t>✪</a:t>
            </a:r>
            <a:r>
              <a:rPr lang="ja-JP" altLang="en-US" sz="1200"/>
              <a:t>   セクター別</a:t>
            </a:r>
            <a:r>
              <a:rPr lang="en-US" altLang="ja-JP" sz="1200"/>
              <a:t>1.5℃</a:t>
            </a:r>
            <a:r>
              <a:rPr lang="ja-JP" altLang="en-US" sz="1200"/>
              <a:t>経路</a:t>
            </a:r>
            <a:r>
              <a:rPr lang="en-US" altLang="ja-JP" sz="1200"/>
              <a:t>2024/25</a:t>
            </a:r>
            <a:r>
              <a:rPr lang="ja-JP" altLang="en-US" sz="1200"/>
              <a:t>年予定</a:t>
            </a:r>
            <a:endParaRPr lang="en-US" altLang="ja-JP" sz="1200"/>
          </a:p>
          <a:p>
            <a:r>
              <a:rPr lang="ja-JP" altLang="en-US" sz="1600">
                <a:solidFill>
                  <a:schemeClr val="bg1">
                    <a:lumMod val="50000"/>
                  </a:schemeClr>
                </a:solidFill>
              </a:rPr>
              <a:t>✪</a:t>
            </a:r>
            <a:r>
              <a:rPr lang="ja-JP" altLang="en-US" sz="1200"/>
              <a:t>   セクター共通経路を利用するセクター</a:t>
            </a:r>
            <a:endParaRPr lang="en-US" altLang="ja-JP" sz="1200"/>
          </a:p>
          <a:p>
            <a:pPr marL="1166813" indent="-1166813"/>
            <a:r>
              <a:rPr lang="ja-JP" altLang="en-US" sz="1600">
                <a:solidFill>
                  <a:srgbClr val="00B050"/>
                </a:solidFill>
              </a:rPr>
              <a:t>●　</a:t>
            </a:r>
            <a:r>
              <a:rPr lang="ja-JP" altLang="en-US" sz="1200"/>
              <a:t>ガイダンス利用可能</a:t>
            </a:r>
            <a:endParaRPr lang="en-US" altLang="ja-JP" sz="1200"/>
          </a:p>
          <a:p>
            <a:r>
              <a:rPr lang="ja-JP" altLang="en-US" sz="1600">
                <a:solidFill>
                  <a:srgbClr val="FFC000"/>
                </a:solidFill>
              </a:rPr>
              <a:t>●　</a:t>
            </a:r>
            <a:r>
              <a:rPr lang="ja-JP" altLang="en-US" sz="1200"/>
              <a:t>ガイダンス</a:t>
            </a:r>
            <a:r>
              <a:rPr lang="en-US" altLang="ja-JP" sz="1200"/>
              <a:t>2024/25</a:t>
            </a:r>
            <a:r>
              <a:rPr lang="ja-JP" altLang="en-US" sz="1200"/>
              <a:t>年予定</a:t>
            </a:r>
            <a:endParaRPr lang="en-US" altLang="ja-JP" sz="1200"/>
          </a:p>
          <a:p>
            <a:r>
              <a:rPr lang="ja-JP" altLang="en-US" sz="1600">
                <a:solidFill>
                  <a:schemeClr val="accent5">
                    <a:lumMod val="60000"/>
                    <a:lumOff val="40000"/>
                  </a:schemeClr>
                </a:solidFill>
              </a:rPr>
              <a:t>●　</a:t>
            </a:r>
            <a:r>
              <a:rPr lang="ja-JP" altLang="en-US" sz="1200"/>
              <a:t>ガイダンス まだ利用不可能</a:t>
            </a:r>
            <a:endParaRPr kumimoji="1" lang="ja-JP" altLang="en-US" sz="1200"/>
          </a:p>
        </p:txBody>
      </p:sp>
      <p:sp>
        <p:nvSpPr>
          <p:cNvPr id="7" name="テキスト ボックス 6">
            <a:extLst>
              <a:ext uri="{FF2B5EF4-FFF2-40B4-BE49-F238E27FC236}">
                <a16:creationId xmlns:a16="http://schemas.microsoft.com/office/drawing/2014/main" id="{FEE22647-FB7B-D747-0FB6-811F9DFDA688}"/>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科学に基づく目標設定スタートガイド（</a:t>
            </a:r>
            <a:r>
              <a:rPr lang="en-US" altLang="ja-JP" sz="900">
                <a:solidFill>
                  <a:srgbClr val="000000"/>
                </a:solidFill>
                <a:latin typeface="+mn-ea"/>
                <a:ea typeface="+mn-ea"/>
                <a:cs typeface="Meiryo UI" pitchFamily="50" charset="-128"/>
              </a:rPr>
              <a:t>https://files.sciencebasedtargets.org/production/files/Getting-Started-Guide-V1.1-Japanese.pdf</a:t>
            </a:r>
            <a:r>
              <a:rPr lang="ja-JP" altLang="en-US" sz="900">
                <a:solidFill>
                  <a:srgbClr val="000000"/>
                </a:solidFill>
                <a:latin typeface="+mn-ea"/>
                <a:ea typeface="+mn-ea"/>
                <a:cs typeface="Meiryo UI" pitchFamily="50" charset="-128"/>
              </a:rPr>
              <a:t>）より作成</a:t>
            </a:r>
          </a:p>
        </p:txBody>
      </p:sp>
      <p:sp>
        <p:nvSpPr>
          <p:cNvPr id="9" name="テキスト ボックス 8">
            <a:extLst>
              <a:ext uri="{FF2B5EF4-FFF2-40B4-BE49-F238E27FC236}">
                <a16:creationId xmlns:a16="http://schemas.microsoft.com/office/drawing/2014/main" id="{ECC6C7E5-15A6-8500-1191-B96837D610B8}"/>
              </a:ext>
            </a:extLst>
          </p:cNvPr>
          <p:cNvSpPr txBox="1"/>
          <p:nvPr/>
        </p:nvSpPr>
        <p:spPr>
          <a:xfrm>
            <a:off x="7087129" y="5211701"/>
            <a:ext cx="3321878" cy="206210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a:latin typeface="+mn-ea"/>
              </a:rPr>
              <a:t>各セクターに適格な経路、手法及びツールについての詳細は、</a:t>
            </a:r>
            <a:r>
              <a:rPr lang="ja-JP" altLang="en-US" sz="1600">
                <a:latin typeface="+mn-ea"/>
                <a:hlinkClick r:id="rId2"/>
              </a:rPr>
              <a:t>企業ネットゼロ基準</a:t>
            </a:r>
            <a:r>
              <a:rPr kumimoji="1" lang="ja-JP" altLang="en-US" sz="1600">
                <a:latin typeface="+mn-ea"/>
              </a:rPr>
              <a:t>の</a:t>
            </a:r>
            <a:r>
              <a:rPr lang="ja-JP" altLang="en-US" sz="1600">
                <a:latin typeface="+mn-ea"/>
              </a:rPr>
              <a:t>表</a:t>
            </a:r>
            <a:r>
              <a:rPr lang="en-US" altLang="ja-JP" sz="1600">
                <a:latin typeface="+mn-ea"/>
              </a:rPr>
              <a:t>4</a:t>
            </a:r>
            <a:r>
              <a:rPr lang="ja-JP" altLang="en-US" sz="1600">
                <a:latin typeface="+mn-ea"/>
              </a:rPr>
              <a:t>を参照。</a:t>
            </a:r>
            <a:endParaRPr lang="it-IT" altLang="ja-JP" sz="1600">
              <a:latin typeface="+mn-ea"/>
            </a:endParaRPr>
          </a:p>
          <a:p>
            <a:endParaRPr lang="en-US" altLang="ja-JP" sz="1600">
              <a:latin typeface="+mn-ea"/>
            </a:endParaRPr>
          </a:p>
          <a:p>
            <a:pPr marL="285750" indent="-285750">
              <a:buFont typeface="Wingdings" panose="05000000000000000000" pitchFamily="2" charset="2"/>
              <a:buChar char="ü"/>
            </a:pPr>
            <a:r>
              <a:rPr kumimoji="1" lang="ja-JP" altLang="en-US" sz="1600">
                <a:latin typeface="+mn-ea"/>
              </a:rPr>
              <a:t>セクター別の進展と利用可能な資料に関する最新情報は</a:t>
            </a:r>
            <a:r>
              <a:rPr kumimoji="1" lang="en-US" altLang="ja-JP" sz="1600">
                <a:latin typeface="+mn-ea"/>
              </a:rPr>
              <a:t>SBTi</a:t>
            </a:r>
            <a:r>
              <a:rPr kumimoji="1" lang="ja-JP" altLang="en-US" sz="1600">
                <a:latin typeface="+mn-ea"/>
              </a:rPr>
              <a:t>ウェブサイトの</a:t>
            </a:r>
            <a:r>
              <a:rPr kumimoji="1" lang="ja-JP" altLang="en-US" sz="1600">
                <a:latin typeface="+mn-ea"/>
                <a:hlinkClick r:id="rId3"/>
              </a:rPr>
              <a:t>セクター・ガイダンスセクション</a:t>
            </a:r>
            <a:r>
              <a:rPr kumimoji="1" lang="ja-JP" altLang="en-US" sz="1600">
                <a:latin typeface="+mn-ea"/>
              </a:rPr>
              <a:t>を参照。</a:t>
            </a:r>
          </a:p>
        </p:txBody>
      </p:sp>
    </p:spTree>
    <p:extLst>
      <p:ext uri="{BB962C8B-B14F-4D97-AF65-F5344CB8AC3E}">
        <p14:creationId xmlns:p14="http://schemas.microsoft.com/office/powerpoint/2010/main" val="34355982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9"/>
            </a:pPr>
            <a:r>
              <a:rPr lang="en-US" altLang="ja-JP"/>
              <a:t>SBT</a:t>
            </a:r>
            <a:r>
              <a:rPr lang="ja-JP" altLang="en-US"/>
              <a:t> </a:t>
            </a:r>
            <a:r>
              <a:rPr lang="en-US" altLang="ja-JP"/>
              <a:t>Net-Zero</a:t>
            </a:r>
            <a:r>
              <a:rPr lang="ja-JP" altLang="en-US"/>
              <a:t>の設定手法</a:t>
            </a:r>
          </a:p>
        </p:txBody>
      </p:sp>
    </p:spTree>
    <p:extLst>
      <p:ext uri="{BB962C8B-B14F-4D97-AF65-F5344CB8AC3E}">
        <p14:creationId xmlns:p14="http://schemas.microsoft.com/office/powerpoint/2010/main" val="34561097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 Net-Zero</a:t>
            </a:r>
            <a:r>
              <a:rPr lang="ja-JP" altLang="en-US"/>
              <a:t>とは？</a:t>
            </a:r>
            <a:r>
              <a:rPr kumimoji="1" lang="en-US" altLang="ja-JP"/>
              <a:t> </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r>
              <a:rPr lang="en-US" altLang="ja-JP"/>
              <a:t>SBT Net-Zero</a:t>
            </a:r>
            <a:r>
              <a:rPr lang="ja-JP" altLang="en-US"/>
              <a:t>とは、</a:t>
            </a:r>
            <a:r>
              <a:rPr lang="en-US" altLang="ja-JP" err="1"/>
              <a:t>SBTi</a:t>
            </a:r>
            <a:r>
              <a:rPr lang="ja-JP" altLang="en-US"/>
              <a:t>におけるネットゼロの考え方のこと。</a:t>
            </a:r>
          </a:p>
          <a:p>
            <a:r>
              <a:rPr lang="en-US" altLang="ja-JP"/>
              <a:t>SBT Net-Zero</a:t>
            </a:r>
            <a:r>
              <a:rPr lang="ja-JP" altLang="en-US"/>
              <a:t>では</a:t>
            </a:r>
            <a:r>
              <a:rPr lang="en-US" altLang="ja-JP"/>
              <a:t>1.5℃</a:t>
            </a:r>
            <a:r>
              <a:rPr lang="ja-JP" altLang="en-US"/>
              <a:t>水準の削減目標を設定（</a:t>
            </a:r>
            <a:r>
              <a:rPr lang="en-US" altLang="ja-JP"/>
              <a:t>Near-term SBT</a:t>
            </a:r>
            <a:r>
              <a:rPr lang="ja-JP" altLang="en-US" err="1"/>
              <a:t>、</a:t>
            </a:r>
            <a:r>
              <a:rPr lang="en-US" altLang="ja-JP"/>
              <a:t>Long-term SBT</a:t>
            </a:r>
            <a:r>
              <a:rPr lang="ja-JP" altLang="en-US"/>
              <a:t>）し、残余排出量と炭素除去を釣り合わせること（</a:t>
            </a:r>
            <a:r>
              <a:rPr lang="en-US" altLang="ja-JP"/>
              <a:t>Neutralization</a:t>
            </a:r>
            <a:r>
              <a:rPr lang="ja-JP" altLang="en-US"/>
              <a:t>）が求められる。</a:t>
            </a:r>
          </a:p>
        </p:txBody>
      </p:sp>
      <p:sp>
        <p:nvSpPr>
          <p:cNvPr id="52" name="テキスト ボックス 51"/>
          <p:cNvSpPr txBox="1"/>
          <p:nvPr/>
        </p:nvSpPr>
        <p:spPr>
          <a:xfrm>
            <a:off x="6573239" y="2532969"/>
            <a:ext cx="3948518" cy="287771"/>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sz="1270" kern="0">
                <a:solidFill>
                  <a:prstClr val="black"/>
                </a:solidFill>
                <a:latin typeface="Segoe UI"/>
              </a:rPr>
              <a:t>SBTi Corporate Net-Zero Standard Version </a:t>
            </a:r>
            <a:r>
              <a:rPr kumimoji="0" lang="en-US" altLang="ja-JP" sz="1270" kern="0">
                <a:solidFill>
                  <a:prstClr val="black"/>
                </a:solidFill>
                <a:latin typeface="Segoe UI"/>
                <a:ea typeface="Meiryo UI"/>
              </a:rPr>
              <a:t>1.2</a:t>
            </a:r>
            <a:r>
              <a:rPr kumimoji="0" lang="ja-JP" altLang="en-US" sz="1270" kern="0">
                <a:solidFill>
                  <a:prstClr val="black"/>
                </a:solidFill>
                <a:latin typeface="Segoe UI"/>
                <a:ea typeface="Meiryo UI"/>
              </a:rPr>
              <a:t>に準拠</a:t>
            </a:r>
          </a:p>
        </p:txBody>
      </p:sp>
      <p:sp>
        <p:nvSpPr>
          <p:cNvPr id="92" name="フリーフォーム 91"/>
          <p:cNvSpPr/>
          <p:nvPr/>
        </p:nvSpPr>
        <p:spPr>
          <a:xfrm>
            <a:off x="1889420" y="5916305"/>
            <a:ext cx="4639198" cy="1280160"/>
          </a:xfrm>
          <a:custGeom>
            <a:avLst/>
            <a:gdLst>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328416 w 4681728"/>
              <a:gd name="connsiteY16" fmla="*/ 804672 h 1280160"/>
              <a:gd name="connsiteX17" fmla="*/ 3410712 w 4681728"/>
              <a:gd name="connsiteY17" fmla="*/ 758952 h 1280160"/>
              <a:gd name="connsiteX18" fmla="*/ 3419856 w 4681728"/>
              <a:gd name="connsiteY18" fmla="*/ 731520 h 1280160"/>
              <a:gd name="connsiteX19" fmla="*/ 3483864 w 4681728"/>
              <a:gd name="connsiteY19" fmla="*/ 694944 h 1280160"/>
              <a:gd name="connsiteX20" fmla="*/ 3511296 w 4681728"/>
              <a:gd name="connsiteY20" fmla="*/ 676656 h 1280160"/>
              <a:gd name="connsiteX21" fmla="*/ 3611880 w 4681728"/>
              <a:gd name="connsiteY21" fmla="*/ 640080 h 1280160"/>
              <a:gd name="connsiteX22" fmla="*/ 3639312 w 4681728"/>
              <a:gd name="connsiteY22" fmla="*/ 630936 h 1280160"/>
              <a:gd name="connsiteX23" fmla="*/ 3712464 w 4681728"/>
              <a:gd name="connsiteY23" fmla="*/ 612648 h 1280160"/>
              <a:gd name="connsiteX24" fmla="*/ 3739896 w 4681728"/>
              <a:gd name="connsiteY24" fmla="*/ 594360 h 1280160"/>
              <a:gd name="connsiteX25" fmla="*/ 3767328 w 4681728"/>
              <a:gd name="connsiteY25" fmla="*/ 566928 h 1280160"/>
              <a:gd name="connsiteX26" fmla="*/ 3813048 w 4681728"/>
              <a:gd name="connsiteY26" fmla="*/ 557784 h 1280160"/>
              <a:gd name="connsiteX27" fmla="*/ 3922776 w 4681728"/>
              <a:gd name="connsiteY27" fmla="*/ 539496 h 1280160"/>
              <a:gd name="connsiteX28" fmla="*/ 3995928 w 4681728"/>
              <a:gd name="connsiteY28" fmla="*/ 512064 h 1280160"/>
              <a:gd name="connsiteX29" fmla="*/ 4032504 w 4681728"/>
              <a:gd name="connsiteY29" fmla="*/ 493776 h 1280160"/>
              <a:gd name="connsiteX30" fmla="*/ 4078224 w 4681728"/>
              <a:gd name="connsiteY30" fmla="*/ 484632 h 1280160"/>
              <a:gd name="connsiteX31" fmla="*/ 4114800 w 4681728"/>
              <a:gd name="connsiteY31" fmla="*/ 475488 h 1280160"/>
              <a:gd name="connsiteX32" fmla="*/ 4169664 w 4681728"/>
              <a:gd name="connsiteY32" fmla="*/ 438912 h 1280160"/>
              <a:gd name="connsiteX33" fmla="*/ 4251960 w 4681728"/>
              <a:gd name="connsiteY33" fmla="*/ 411480 h 1280160"/>
              <a:gd name="connsiteX34" fmla="*/ 4279392 w 4681728"/>
              <a:gd name="connsiteY34" fmla="*/ 402336 h 1280160"/>
              <a:gd name="connsiteX35" fmla="*/ 4361688 w 4681728"/>
              <a:gd name="connsiteY35" fmla="*/ 384048 h 1280160"/>
              <a:gd name="connsiteX36" fmla="*/ 4443984 w 4681728"/>
              <a:gd name="connsiteY36" fmla="*/ 356616 h 1280160"/>
              <a:gd name="connsiteX37" fmla="*/ 4471416 w 4681728"/>
              <a:gd name="connsiteY37" fmla="*/ 347472 h 1280160"/>
              <a:gd name="connsiteX38" fmla="*/ 4626864 w 4681728"/>
              <a:gd name="connsiteY38" fmla="*/ 329184 h 1280160"/>
              <a:gd name="connsiteX39" fmla="*/ 4636008 w 4681728"/>
              <a:gd name="connsiteY39" fmla="*/ 301752 h 1280160"/>
              <a:gd name="connsiteX40" fmla="*/ 4681728 w 4681728"/>
              <a:gd name="connsiteY40" fmla="*/ 292608 h 1280160"/>
              <a:gd name="connsiteX41" fmla="*/ 4654296 w 4681728"/>
              <a:gd name="connsiteY41" fmla="*/ 0 h 1280160"/>
              <a:gd name="connsiteX42" fmla="*/ 0 w 4681728"/>
              <a:gd name="connsiteY4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511296 w 4681728"/>
              <a:gd name="connsiteY19" fmla="*/ 676656 h 1280160"/>
              <a:gd name="connsiteX20" fmla="*/ 3611880 w 4681728"/>
              <a:gd name="connsiteY20" fmla="*/ 640080 h 1280160"/>
              <a:gd name="connsiteX21" fmla="*/ 3639312 w 4681728"/>
              <a:gd name="connsiteY21" fmla="*/ 630936 h 1280160"/>
              <a:gd name="connsiteX22" fmla="*/ 3712464 w 4681728"/>
              <a:gd name="connsiteY22" fmla="*/ 612648 h 1280160"/>
              <a:gd name="connsiteX23" fmla="*/ 3739896 w 4681728"/>
              <a:gd name="connsiteY23" fmla="*/ 594360 h 1280160"/>
              <a:gd name="connsiteX24" fmla="*/ 3767328 w 4681728"/>
              <a:gd name="connsiteY24" fmla="*/ 566928 h 1280160"/>
              <a:gd name="connsiteX25" fmla="*/ 3813048 w 4681728"/>
              <a:gd name="connsiteY25" fmla="*/ 557784 h 1280160"/>
              <a:gd name="connsiteX26" fmla="*/ 3922776 w 4681728"/>
              <a:gd name="connsiteY26" fmla="*/ 539496 h 1280160"/>
              <a:gd name="connsiteX27" fmla="*/ 3995928 w 4681728"/>
              <a:gd name="connsiteY27" fmla="*/ 512064 h 1280160"/>
              <a:gd name="connsiteX28" fmla="*/ 4032504 w 4681728"/>
              <a:gd name="connsiteY28" fmla="*/ 493776 h 1280160"/>
              <a:gd name="connsiteX29" fmla="*/ 4078224 w 4681728"/>
              <a:gd name="connsiteY29" fmla="*/ 484632 h 1280160"/>
              <a:gd name="connsiteX30" fmla="*/ 4114800 w 4681728"/>
              <a:gd name="connsiteY30" fmla="*/ 475488 h 1280160"/>
              <a:gd name="connsiteX31" fmla="*/ 4169664 w 4681728"/>
              <a:gd name="connsiteY31" fmla="*/ 438912 h 1280160"/>
              <a:gd name="connsiteX32" fmla="*/ 4251960 w 4681728"/>
              <a:gd name="connsiteY32" fmla="*/ 411480 h 1280160"/>
              <a:gd name="connsiteX33" fmla="*/ 4279392 w 4681728"/>
              <a:gd name="connsiteY33" fmla="*/ 402336 h 1280160"/>
              <a:gd name="connsiteX34" fmla="*/ 4361688 w 4681728"/>
              <a:gd name="connsiteY34" fmla="*/ 384048 h 1280160"/>
              <a:gd name="connsiteX35" fmla="*/ 4443984 w 4681728"/>
              <a:gd name="connsiteY35" fmla="*/ 356616 h 1280160"/>
              <a:gd name="connsiteX36" fmla="*/ 4471416 w 4681728"/>
              <a:gd name="connsiteY36" fmla="*/ 347472 h 1280160"/>
              <a:gd name="connsiteX37" fmla="*/ 4626864 w 4681728"/>
              <a:gd name="connsiteY37" fmla="*/ 329184 h 1280160"/>
              <a:gd name="connsiteX38" fmla="*/ 4636008 w 4681728"/>
              <a:gd name="connsiteY38" fmla="*/ 301752 h 1280160"/>
              <a:gd name="connsiteX39" fmla="*/ 4681728 w 4681728"/>
              <a:gd name="connsiteY39" fmla="*/ 292608 h 1280160"/>
              <a:gd name="connsiteX40" fmla="*/ 4654296 w 4681728"/>
              <a:gd name="connsiteY40" fmla="*/ 0 h 1280160"/>
              <a:gd name="connsiteX41" fmla="*/ 0 w 4681728"/>
              <a:gd name="connsiteY4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639312 w 4681728"/>
              <a:gd name="connsiteY20" fmla="*/ 630936 h 1280160"/>
              <a:gd name="connsiteX21" fmla="*/ 3712464 w 4681728"/>
              <a:gd name="connsiteY21" fmla="*/ 612648 h 1280160"/>
              <a:gd name="connsiteX22" fmla="*/ 3739896 w 4681728"/>
              <a:gd name="connsiteY22" fmla="*/ 594360 h 1280160"/>
              <a:gd name="connsiteX23" fmla="*/ 3767328 w 4681728"/>
              <a:gd name="connsiteY23" fmla="*/ 566928 h 1280160"/>
              <a:gd name="connsiteX24" fmla="*/ 3813048 w 4681728"/>
              <a:gd name="connsiteY24" fmla="*/ 557784 h 1280160"/>
              <a:gd name="connsiteX25" fmla="*/ 3922776 w 4681728"/>
              <a:gd name="connsiteY25" fmla="*/ 539496 h 1280160"/>
              <a:gd name="connsiteX26" fmla="*/ 3995928 w 4681728"/>
              <a:gd name="connsiteY26" fmla="*/ 512064 h 1280160"/>
              <a:gd name="connsiteX27" fmla="*/ 4032504 w 4681728"/>
              <a:gd name="connsiteY27" fmla="*/ 493776 h 1280160"/>
              <a:gd name="connsiteX28" fmla="*/ 4078224 w 4681728"/>
              <a:gd name="connsiteY28" fmla="*/ 484632 h 1280160"/>
              <a:gd name="connsiteX29" fmla="*/ 4114800 w 4681728"/>
              <a:gd name="connsiteY29" fmla="*/ 475488 h 1280160"/>
              <a:gd name="connsiteX30" fmla="*/ 4169664 w 4681728"/>
              <a:gd name="connsiteY30" fmla="*/ 438912 h 1280160"/>
              <a:gd name="connsiteX31" fmla="*/ 4251960 w 4681728"/>
              <a:gd name="connsiteY31" fmla="*/ 411480 h 1280160"/>
              <a:gd name="connsiteX32" fmla="*/ 4279392 w 4681728"/>
              <a:gd name="connsiteY32" fmla="*/ 402336 h 1280160"/>
              <a:gd name="connsiteX33" fmla="*/ 4361688 w 4681728"/>
              <a:gd name="connsiteY33" fmla="*/ 384048 h 1280160"/>
              <a:gd name="connsiteX34" fmla="*/ 4443984 w 4681728"/>
              <a:gd name="connsiteY34" fmla="*/ 356616 h 1280160"/>
              <a:gd name="connsiteX35" fmla="*/ 4471416 w 4681728"/>
              <a:gd name="connsiteY35" fmla="*/ 347472 h 1280160"/>
              <a:gd name="connsiteX36" fmla="*/ 4626864 w 4681728"/>
              <a:gd name="connsiteY36" fmla="*/ 329184 h 1280160"/>
              <a:gd name="connsiteX37" fmla="*/ 4636008 w 4681728"/>
              <a:gd name="connsiteY37" fmla="*/ 301752 h 1280160"/>
              <a:gd name="connsiteX38" fmla="*/ 4681728 w 4681728"/>
              <a:gd name="connsiteY38" fmla="*/ 292608 h 1280160"/>
              <a:gd name="connsiteX39" fmla="*/ 4654296 w 4681728"/>
              <a:gd name="connsiteY39" fmla="*/ 0 h 1280160"/>
              <a:gd name="connsiteX40" fmla="*/ 0 w 4681728"/>
              <a:gd name="connsiteY4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813048 w 4681728"/>
              <a:gd name="connsiteY23" fmla="*/ 557784 h 1280160"/>
              <a:gd name="connsiteX24" fmla="*/ 3922776 w 4681728"/>
              <a:gd name="connsiteY24" fmla="*/ 539496 h 1280160"/>
              <a:gd name="connsiteX25" fmla="*/ 3995928 w 4681728"/>
              <a:gd name="connsiteY25" fmla="*/ 512064 h 1280160"/>
              <a:gd name="connsiteX26" fmla="*/ 4032504 w 4681728"/>
              <a:gd name="connsiteY26" fmla="*/ 493776 h 1280160"/>
              <a:gd name="connsiteX27" fmla="*/ 4078224 w 4681728"/>
              <a:gd name="connsiteY27" fmla="*/ 484632 h 1280160"/>
              <a:gd name="connsiteX28" fmla="*/ 4114800 w 4681728"/>
              <a:gd name="connsiteY28" fmla="*/ 475488 h 1280160"/>
              <a:gd name="connsiteX29" fmla="*/ 4169664 w 4681728"/>
              <a:gd name="connsiteY29" fmla="*/ 438912 h 1280160"/>
              <a:gd name="connsiteX30" fmla="*/ 4251960 w 4681728"/>
              <a:gd name="connsiteY30" fmla="*/ 411480 h 1280160"/>
              <a:gd name="connsiteX31" fmla="*/ 4279392 w 4681728"/>
              <a:gd name="connsiteY31" fmla="*/ 402336 h 1280160"/>
              <a:gd name="connsiteX32" fmla="*/ 4361688 w 4681728"/>
              <a:gd name="connsiteY32" fmla="*/ 384048 h 1280160"/>
              <a:gd name="connsiteX33" fmla="*/ 4443984 w 4681728"/>
              <a:gd name="connsiteY33" fmla="*/ 356616 h 1280160"/>
              <a:gd name="connsiteX34" fmla="*/ 4471416 w 4681728"/>
              <a:gd name="connsiteY34" fmla="*/ 347472 h 1280160"/>
              <a:gd name="connsiteX35" fmla="*/ 4626864 w 4681728"/>
              <a:gd name="connsiteY35" fmla="*/ 329184 h 1280160"/>
              <a:gd name="connsiteX36" fmla="*/ 4636008 w 4681728"/>
              <a:gd name="connsiteY36" fmla="*/ 301752 h 1280160"/>
              <a:gd name="connsiteX37" fmla="*/ 4681728 w 4681728"/>
              <a:gd name="connsiteY37" fmla="*/ 292608 h 1280160"/>
              <a:gd name="connsiteX38" fmla="*/ 4654296 w 4681728"/>
              <a:gd name="connsiteY38" fmla="*/ 0 h 1280160"/>
              <a:gd name="connsiteX39" fmla="*/ 0 w 4681728"/>
              <a:gd name="connsiteY3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922776 w 4681728"/>
              <a:gd name="connsiteY23" fmla="*/ 539496 h 1280160"/>
              <a:gd name="connsiteX24" fmla="*/ 3995928 w 4681728"/>
              <a:gd name="connsiteY24" fmla="*/ 512064 h 1280160"/>
              <a:gd name="connsiteX25" fmla="*/ 4032504 w 4681728"/>
              <a:gd name="connsiteY25" fmla="*/ 493776 h 1280160"/>
              <a:gd name="connsiteX26" fmla="*/ 4078224 w 4681728"/>
              <a:gd name="connsiteY26" fmla="*/ 484632 h 1280160"/>
              <a:gd name="connsiteX27" fmla="*/ 4114800 w 4681728"/>
              <a:gd name="connsiteY27" fmla="*/ 475488 h 1280160"/>
              <a:gd name="connsiteX28" fmla="*/ 4169664 w 4681728"/>
              <a:gd name="connsiteY28" fmla="*/ 438912 h 1280160"/>
              <a:gd name="connsiteX29" fmla="*/ 4251960 w 4681728"/>
              <a:gd name="connsiteY29" fmla="*/ 411480 h 1280160"/>
              <a:gd name="connsiteX30" fmla="*/ 4279392 w 4681728"/>
              <a:gd name="connsiteY30" fmla="*/ 402336 h 1280160"/>
              <a:gd name="connsiteX31" fmla="*/ 4361688 w 4681728"/>
              <a:gd name="connsiteY31" fmla="*/ 384048 h 1280160"/>
              <a:gd name="connsiteX32" fmla="*/ 4443984 w 4681728"/>
              <a:gd name="connsiteY32" fmla="*/ 356616 h 1280160"/>
              <a:gd name="connsiteX33" fmla="*/ 4471416 w 4681728"/>
              <a:gd name="connsiteY33" fmla="*/ 347472 h 1280160"/>
              <a:gd name="connsiteX34" fmla="*/ 4626864 w 4681728"/>
              <a:gd name="connsiteY34" fmla="*/ 329184 h 1280160"/>
              <a:gd name="connsiteX35" fmla="*/ 4636008 w 4681728"/>
              <a:gd name="connsiteY35" fmla="*/ 301752 h 1280160"/>
              <a:gd name="connsiteX36" fmla="*/ 4681728 w 4681728"/>
              <a:gd name="connsiteY36" fmla="*/ 292608 h 1280160"/>
              <a:gd name="connsiteX37" fmla="*/ 4654296 w 4681728"/>
              <a:gd name="connsiteY37" fmla="*/ 0 h 1280160"/>
              <a:gd name="connsiteX38" fmla="*/ 0 w 4681728"/>
              <a:gd name="connsiteY3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767328 w 4681728"/>
              <a:gd name="connsiteY21" fmla="*/ 566928 h 1280160"/>
              <a:gd name="connsiteX22" fmla="*/ 3922776 w 4681728"/>
              <a:gd name="connsiteY22" fmla="*/ 539496 h 1280160"/>
              <a:gd name="connsiteX23" fmla="*/ 3995928 w 4681728"/>
              <a:gd name="connsiteY23" fmla="*/ 512064 h 1280160"/>
              <a:gd name="connsiteX24" fmla="*/ 4032504 w 4681728"/>
              <a:gd name="connsiteY24" fmla="*/ 493776 h 1280160"/>
              <a:gd name="connsiteX25" fmla="*/ 4078224 w 4681728"/>
              <a:gd name="connsiteY25" fmla="*/ 484632 h 1280160"/>
              <a:gd name="connsiteX26" fmla="*/ 4114800 w 4681728"/>
              <a:gd name="connsiteY26" fmla="*/ 475488 h 1280160"/>
              <a:gd name="connsiteX27" fmla="*/ 4169664 w 4681728"/>
              <a:gd name="connsiteY27" fmla="*/ 438912 h 1280160"/>
              <a:gd name="connsiteX28" fmla="*/ 4251960 w 4681728"/>
              <a:gd name="connsiteY28" fmla="*/ 411480 h 1280160"/>
              <a:gd name="connsiteX29" fmla="*/ 4279392 w 4681728"/>
              <a:gd name="connsiteY29" fmla="*/ 402336 h 1280160"/>
              <a:gd name="connsiteX30" fmla="*/ 4361688 w 4681728"/>
              <a:gd name="connsiteY30" fmla="*/ 384048 h 1280160"/>
              <a:gd name="connsiteX31" fmla="*/ 4443984 w 4681728"/>
              <a:gd name="connsiteY31" fmla="*/ 356616 h 1280160"/>
              <a:gd name="connsiteX32" fmla="*/ 4471416 w 4681728"/>
              <a:gd name="connsiteY32" fmla="*/ 347472 h 1280160"/>
              <a:gd name="connsiteX33" fmla="*/ 4626864 w 4681728"/>
              <a:gd name="connsiteY33" fmla="*/ 329184 h 1280160"/>
              <a:gd name="connsiteX34" fmla="*/ 4636008 w 4681728"/>
              <a:gd name="connsiteY34" fmla="*/ 301752 h 1280160"/>
              <a:gd name="connsiteX35" fmla="*/ 4681728 w 4681728"/>
              <a:gd name="connsiteY35" fmla="*/ 292608 h 1280160"/>
              <a:gd name="connsiteX36" fmla="*/ 4654296 w 4681728"/>
              <a:gd name="connsiteY36" fmla="*/ 0 h 1280160"/>
              <a:gd name="connsiteX37" fmla="*/ 0 w 4681728"/>
              <a:gd name="connsiteY3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32504 w 4681728"/>
              <a:gd name="connsiteY23" fmla="*/ 493776 h 1280160"/>
              <a:gd name="connsiteX24" fmla="*/ 4078224 w 4681728"/>
              <a:gd name="connsiteY24" fmla="*/ 484632 h 1280160"/>
              <a:gd name="connsiteX25" fmla="*/ 4114800 w 4681728"/>
              <a:gd name="connsiteY25" fmla="*/ 475488 h 1280160"/>
              <a:gd name="connsiteX26" fmla="*/ 4169664 w 4681728"/>
              <a:gd name="connsiteY26" fmla="*/ 438912 h 1280160"/>
              <a:gd name="connsiteX27" fmla="*/ 4251960 w 4681728"/>
              <a:gd name="connsiteY27" fmla="*/ 411480 h 1280160"/>
              <a:gd name="connsiteX28" fmla="*/ 4279392 w 4681728"/>
              <a:gd name="connsiteY28" fmla="*/ 402336 h 1280160"/>
              <a:gd name="connsiteX29" fmla="*/ 4361688 w 4681728"/>
              <a:gd name="connsiteY29" fmla="*/ 384048 h 1280160"/>
              <a:gd name="connsiteX30" fmla="*/ 4443984 w 4681728"/>
              <a:gd name="connsiteY30" fmla="*/ 356616 h 1280160"/>
              <a:gd name="connsiteX31" fmla="*/ 4471416 w 4681728"/>
              <a:gd name="connsiteY31" fmla="*/ 347472 h 1280160"/>
              <a:gd name="connsiteX32" fmla="*/ 4626864 w 4681728"/>
              <a:gd name="connsiteY32" fmla="*/ 329184 h 1280160"/>
              <a:gd name="connsiteX33" fmla="*/ 4636008 w 4681728"/>
              <a:gd name="connsiteY33" fmla="*/ 301752 h 1280160"/>
              <a:gd name="connsiteX34" fmla="*/ 4681728 w 4681728"/>
              <a:gd name="connsiteY34" fmla="*/ 292608 h 1280160"/>
              <a:gd name="connsiteX35" fmla="*/ 4654296 w 4681728"/>
              <a:gd name="connsiteY35" fmla="*/ 0 h 1280160"/>
              <a:gd name="connsiteX36" fmla="*/ 0 w 4681728"/>
              <a:gd name="connsiteY3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78224 w 4681728"/>
              <a:gd name="connsiteY23" fmla="*/ 484632 h 1280160"/>
              <a:gd name="connsiteX24" fmla="*/ 4114800 w 4681728"/>
              <a:gd name="connsiteY24" fmla="*/ 475488 h 1280160"/>
              <a:gd name="connsiteX25" fmla="*/ 4169664 w 4681728"/>
              <a:gd name="connsiteY25" fmla="*/ 438912 h 1280160"/>
              <a:gd name="connsiteX26" fmla="*/ 4251960 w 4681728"/>
              <a:gd name="connsiteY26" fmla="*/ 411480 h 1280160"/>
              <a:gd name="connsiteX27" fmla="*/ 4279392 w 4681728"/>
              <a:gd name="connsiteY27" fmla="*/ 402336 h 1280160"/>
              <a:gd name="connsiteX28" fmla="*/ 4361688 w 4681728"/>
              <a:gd name="connsiteY28" fmla="*/ 384048 h 1280160"/>
              <a:gd name="connsiteX29" fmla="*/ 4443984 w 4681728"/>
              <a:gd name="connsiteY29" fmla="*/ 356616 h 1280160"/>
              <a:gd name="connsiteX30" fmla="*/ 4471416 w 4681728"/>
              <a:gd name="connsiteY30" fmla="*/ 347472 h 1280160"/>
              <a:gd name="connsiteX31" fmla="*/ 4626864 w 4681728"/>
              <a:gd name="connsiteY31" fmla="*/ 329184 h 1280160"/>
              <a:gd name="connsiteX32" fmla="*/ 4636008 w 4681728"/>
              <a:gd name="connsiteY32" fmla="*/ 301752 h 1280160"/>
              <a:gd name="connsiteX33" fmla="*/ 4681728 w 4681728"/>
              <a:gd name="connsiteY33" fmla="*/ 292608 h 1280160"/>
              <a:gd name="connsiteX34" fmla="*/ 4654296 w 4681728"/>
              <a:gd name="connsiteY34" fmla="*/ 0 h 1280160"/>
              <a:gd name="connsiteX35" fmla="*/ 0 w 4681728"/>
              <a:gd name="connsiteY3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108960 w 4681728"/>
              <a:gd name="connsiteY11" fmla="*/ 960120 h 1280160"/>
              <a:gd name="connsiteX12" fmla="*/ 3191256 w 4681728"/>
              <a:gd name="connsiteY12" fmla="*/ 886968 h 1280160"/>
              <a:gd name="connsiteX13" fmla="*/ 3246120 w 4681728"/>
              <a:gd name="connsiteY13" fmla="*/ 859536 h 1280160"/>
              <a:gd name="connsiteX14" fmla="*/ 3300984 w 4681728"/>
              <a:gd name="connsiteY14" fmla="*/ 813816 h 1280160"/>
              <a:gd name="connsiteX15" fmla="*/ 3410712 w 4681728"/>
              <a:gd name="connsiteY15" fmla="*/ 758952 h 1280160"/>
              <a:gd name="connsiteX16" fmla="*/ 3419856 w 4681728"/>
              <a:gd name="connsiteY16" fmla="*/ 731520 h 1280160"/>
              <a:gd name="connsiteX17" fmla="*/ 3611880 w 4681728"/>
              <a:gd name="connsiteY17" fmla="*/ 640080 h 1280160"/>
              <a:gd name="connsiteX18" fmla="*/ 3712464 w 4681728"/>
              <a:gd name="connsiteY18" fmla="*/ 612648 h 1280160"/>
              <a:gd name="connsiteX19" fmla="*/ 3739896 w 4681728"/>
              <a:gd name="connsiteY19" fmla="*/ 594360 h 1280160"/>
              <a:gd name="connsiteX20" fmla="*/ 3922776 w 4681728"/>
              <a:gd name="connsiteY20" fmla="*/ 539496 h 1280160"/>
              <a:gd name="connsiteX21" fmla="*/ 3995928 w 4681728"/>
              <a:gd name="connsiteY21" fmla="*/ 512064 h 1280160"/>
              <a:gd name="connsiteX22" fmla="*/ 4078224 w 4681728"/>
              <a:gd name="connsiteY22" fmla="*/ 484632 h 1280160"/>
              <a:gd name="connsiteX23" fmla="*/ 4114800 w 4681728"/>
              <a:gd name="connsiteY23" fmla="*/ 475488 h 1280160"/>
              <a:gd name="connsiteX24" fmla="*/ 4169664 w 4681728"/>
              <a:gd name="connsiteY24" fmla="*/ 438912 h 1280160"/>
              <a:gd name="connsiteX25" fmla="*/ 4251960 w 4681728"/>
              <a:gd name="connsiteY25" fmla="*/ 411480 h 1280160"/>
              <a:gd name="connsiteX26" fmla="*/ 4279392 w 4681728"/>
              <a:gd name="connsiteY26" fmla="*/ 402336 h 1280160"/>
              <a:gd name="connsiteX27" fmla="*/ 4361688 w 4681728"/>
              <a:gd name="connsiteY27" fmla="*/ 384048 h 1280160"/>
              <a:gd name="connsiteX28" fmla="*/ 4443984 w 4681728"/>
              <a:gd name="connsiteY28" fmla="*/ 356616 h 1280160"/>
              <a:gd name="connsiteX29" fmla="*/ 4471416 w 4681728"/>
              <a:gd name="connsiteY29" fmla="*/ 347472 h 1280160"/>
              <a:gd name="connsiteX30" fmla="*/ 4626864 w 4681728"/>
              <a:gd name="connsiteY30" fmla="*/ 329184 h 1280160"/>
              <a:gd name="connsiteX31" fmla="*/ 4636008 w 4681728"/>
              <a:gd name="connsiteY31" fmla="*/ 301752 h 1280160"/>
              <a:gd name="connsiteX32" fmla="*/ 4681728 w 4681728"/>
              <a:gd name="connsiteY32" fmla="*/ 292608 h 1280160"/>
              <a:gd name="connsiteX33" fmla="*/ 4654296 w 4681728"/>
              <a:gd name="connsiteY33" fmla="*/ 0 h 1280160"/>
              <a:gd name="connsiteX34" fmla="*/ 0 w 4681728"/>
              <a:gd name="connsiteY3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99232 w 4681728"/>
              <a:gd name="connsiteY9" fmla="*/ 1014984 h 1280160"/>
              <a:gd name="connsiteX10" fmla="*/ 3108960 w 4681728"/>
              <a:gd name="connsiteY10" fmla="*/ 960120 h 1280160"/>
              <a:gd name="connsiteX11" fmla="*/ 3191256 w 4681728"/>
              <a:gd name="connsiteY11" fmla="*/ 886968 h 1280160"/>
              <a:gd name="connsiteX12" fmla="*/ 3246120 w 4681728"/>
              <a:gd name="connsiteY12" fmla="*/ 859536 h 1280160"/>
              <a:gd name="connsiteX13" fmla="*/ 3300984 w 4681728"/>
              <a:gd name="connsiteY13" fmla="*/ 813816 h 1280160"/>
              <a:gd name="connsiteX14" fmla="*/ 3410712 w 4681728"/>
              <a:gd name="connsiteY14" fmla="*/ 758952 h 1280160"/>
              <a:gd name="connsiteX15" fmla="*/ 3419856 w 4681728"/>
              <a:gd name="connsiteY15" fmla="*/ 731520 h 1280160"/>
              <a:gd name="connsiteX16" fmla="*/ 3611880 w 4681728"/>
              <a:gd name="connsiteY16" fmla="*/ 640080 h 1280160"/>
              <a:gd name="connsiteX17" fmla="*/ 3712464 w 4681728"/>
              <a:gd name="connsiteY17" fmla="*/ 612648 h 1280160"/>
              <a:gd name="connsiteX18" fmla="*/ 3739896 w 4681728"/>
              <a:gd name="connsiteY18" fmla="*/ 594360 h 1280160"/>
              <a:gd name="connsiteX19" fmla="*/ 3922776 w 4681728"/>
              <a:gd name="connsiteY19" fmla="*/ 539496 h 1280160"/>
              <a:gd name="connsiteX20" fmla="*/ 3995928 w 4681728"/>
              <a:gd name="connsiteY20" fmla="*/ 512064 h 1280160"/>
              <a:gd name="connsiteX21" fmla="*/ 4078224 w 4681728"/>
              <a:gd name="connsiteY21" fmla="*/ 484632 h 1280160"/>
              <a:gd name="connsiteX22" fmla="*/ 4114800 w 4681728"/>
              <a:gd name="connsiteY22" fmla="*/ 475488 h 1280160"/>
              <a:gd name="connsiteX23" fmla="*/ 4169664 w 4681728"/>
              <a:gd name="connsiteY23" fmla="*/ 438912 h 1280160"/>
              <a:gd name="connsiteX24" fmla="*/ 4251960 w 4681728"/>
              <a:gd name="connsiteY24" fmla="*/ 411480 h 1280160"/>
              <a:gd name="connsiteX25" fmla="*/ 4279392 w 4681728"/>
              <a:gd name="connsiteY25" fmla="*/ 402336 h 1280160"/>
              <a:gd name="connsiteX26" fmla="*/ 4361688 w 4681728"/>
              <a:gd name="connsiteY26" fmla="*/ 384048 h 1280160"/>
              <a:gd name="connsiteX27" fmla="*/ 4443984 w 4681728"/>
              <a:gd name="connsiteY27" fmla="*/ 356616 h 1280160"/>
              <a:gd name="connsiteX28" fmla="*/ 4471416 w 4681728"/>
              <a:gd name="connsiteY28" fmla="*/ 347472 h 1280160"/>
              <a:gd name="connsiteX29" fmla="*/ 4626864 w 4681728"/>
              <a:gd name="connsiteY29" fmla="*/ 329184 h 1280160"/>
              <a:gd name="connsiteX30" fmla="*/ 4636008 w 4681728"/>
              <a:gd name="connsiteY30" fmla="*/ 301752 h 1280160"/>
              <a:gd name="connsiteX31" fmla="*/ 4681728 w 4681728"/>
              <a:gd name="connsiteY31" fmla="*/ 292608 h 1280160"/>
              <a:gd name="connsiteX32" fmla="*/ 4654296 w 4681728"/>
              <a:gd name="connsiteY32" fmla="*/ 0 h 1280160"/>
              <a:gd name="connsiteX33" fmla="*/ 0 w 4681728"/>
              <a:gd name="connsiteY3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80360 w 4681728"/>
              <a:gd name="connsiteY6" fmla="*/ 1088136 h 1280160"/>
              <a:gd name="connsiteX7" fmla="*/ 2907792 w 4681728"/>
              <a:gd name="connsiteY7" fmla="*/ 1078992 h 1280160"/>
              <a:gd name="connsiteX8" fmla="*/ 2999232 w 4681728"/>
              <a:gd name="connsiteY8" fmla="*/ 1014984 h 1280160"/>
              <a:gd name="connsiteX9" fmla="*/ 3108960 w 4681728"/>
              <a:gd name="connsiteY9" fmla="*/ 960120 h 1280160"/>
              <a:gd name="connsiteX10" fmla="*/ 3191256 w 4681728"/>
              <a:gd name="connsiteY10" fmla="*/ 886968 h 1280160"/>
              <a:gd name="connsiteX11" fmla="*/ 3246120 w 4681728"/>
              <a:gd name="connsiteY11" fmla="*/ 859536 h 1280160"/>
              <a:gd name="connsiteX12" fmla="*/ 3300984 w 4681728"/>
              <a:gd name="connsiteY12" fmla="*/ 813816 h 1280160"/>
              <a:gd name="connsiteX13" fmla="*/ 3410712 w 4681728"/>
              <a:gd name="connsiteY13" fmla="*/ 758952 h 1280160"/>
              <a:gd name="connsiteX14" fmla="*/ 3419856 w 4681728"/>
              <a:gd name="connsiteY14" fmla="*/ 731520 h 1280160"/>
              <a:gd name="connsiteX15" fmla="*/ 3611880 w 4681728"/>
              <a:gd name="connsiteY15" fmla="*/ 640080 h 1280160"/>
              <a:gd name="connsiteX16" fmla="*/ 3712464 w 4681728"/>
              <a:gd name="connsiteY16" fmla="*/ 612648 h 1280160"/>
              <a:gd name="connsiteX17" fmla="*/ 3739896 w 4681728"/>
              <a:gd name="connsiteY17" fmla="*/ 594360 h 1280160"/>
              <a:gd name="connsiteX18" fmla="*/ 3922776 w 4681728"/>
              <a:gd name="connsiteY18" fmla="*/ 539496 h 1280160"/>
              <a:gd name="connsiteX19" fmla="*/ 3995928 w 4681728"/>
              <a:gd name="connsiteY19" fmla="*/ 512064 h 1280160"/>
              <a:gd name="connsiteX20" fmla="*/ 4078224 w 4681728"/>
              <a:gd name="connsiteY20" fmla="*/ 484632 h 1280160"/>
              <a:gd name="connsiteX21" fmla="*/ 4114800 w 4681728"/>
              <a:gd name="connsiteY21" fmla="*/ 475488 h 1280160"/>
              <a:gd name="connsiteX22" fmla="*/ 4169664 w 4681728"/>
              <a:gd name="connsiteY22" fmla="*/ 438912 h 1280160"/>
              <a:gd name="connsiteX23" fmla="*/ 4251960 w 4681728"/>
              <a:gd name="connsiteY23" fmla="*/ 411480 h 1280160"/>
              <a:gd name="connsiteX24" fmla="*/ 4279392 w 4681728"/>
              <a:gd name="connsiteY24" fmla="*/ 402336 h 1280160"/>
              <a:gd name="connsiteX25" fmla="*/ 4361688 w 4681728"/>
              <a:gd name="connsiteY25" fmla="*/ 384048 h 1280160"/>
              <a:gd name="connsiteX26" fmla="*/ 4443984 w 4681728"/>
              <a:gd name="connsiteY26" fmla="*/ 356616 h 1280160"/>
              <a:gd name="connsiteX27" fmla="*/ 4471416 w 4681728"/>
              <a:gd name="connsiteY27" fmla="*/ 347472 h 1280160"/>
              <a:gd name="connsiteX28" fmla="*/ 4626864 w 4681728"/>
              <a:gd name="connsiteY28" fmla="*/ 329184 h 1280160"/>
              <a:gd name="connsiteX29" fmla="*/ 4636008 w 4681728"/>
              <a:gd name="connsiteY29" fmla="*/ 301752 h 1280160"/>
              <a:gd name="connsiteX30" fmla="*/ 4681728 w 4681728"/>
              <a:gd name="connsiteY30" fmla="*/ 292608 h 1280160"/>
              <a:gd name="connsiteX31" fmla="*/ 4654296 w 4681728"/>
              <a:gd name="connsiteY31" fmla="*/ 0 h 1280160"/>
              <a:gd name="connsiteX32" fmla="*/ 0 w 4681728"/>
              <a:gd name="connsiteY3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07792 w 4681728"/>
              <a:gd name="connsiteY6" fmla="*/ 1078992 h 1280160"/>
              <a:gd name="connsiteX7" fmla="*/ 2999232 w 4681728"/>
              <a:gd name="connsiteY7" fmla="*/ 1014984 h 1280160"/>
              <a:gd name="connsiteX8" fmla="*/ 3108960 w 4681728"/>
              <a:gd name="connsiteY8" fmla="*/ 960120 h 1280160"/>
              <a:gd name="connsiteX9" fmla="*/ 3191256 w 4681728"/>
              <a:gd name="connsiteY9" fmla="*/ 886968 h 1280160"/>
              <a:gd name="connsiteX10" fmla="*/ 3246120 w 4681728"/>
              <a:gd name="connsiteY10" fmla="*/ 859536 h 1280160"/>
              <a:gd name="connsiteX11" fmla="*/ 3300984 w 4681728"/>
              <a:gd name="connsiteY11" fmla="*/ 813816 h 1280160"/>
              <a:gd name="connsiteX12" fmla="*/ 3410712 w 4681728"/>
              <a:gd name="connsiteY12" fmla="*/ 758952 h 1280160"/>
              <a:gd name="connsiteX13" fmla="*/ 3419856 w 4681728"/>
              <a:gd name="connsiteY13" fmla="*/ 731520 h 1280160"/>
              <a:gd name="connsiteX14" fmla="*/ 3611880 w 4681728"/>
              <a:gd name="connsiteY14" fmla="*/ 640080 h 1280160"/>
              <a:gd name="connsiteX15" fmla="*/ 3712464 w 4681728"/>
              <a:gd name="connsiteY15" fmla="*/ 612648 h 1280160"/>
              <a:gd name="connsiteX16" fmla="*/ 3739896 w 4681728"/>
              <a:gd name="connsiteY16" fmla="*/ 594360 h 1280160"/>
              <a:gd name="connsiteX17" fmla="*/ 3922776 w 4681728"/>
              <a:gd name="connsiteY17" fmla="*/ 539496 h 1280160"/>
              <a:gd name="connsiteX18" fmla="*/ 3995928 w 4681728"/>
              <a:gd name="connsiteY18" fmla="*/ 512064 h 1280160"/>
              <a:gd name="connsiteX19" fmla="*/ 4078224 w 4681728"/>
              <a:gd name="connsiteY19" fmla="*/ 484632 h 1280160"/>
              <a:gd name="connsiteX20" fmla="*/ 4114800 w 4681728"/>
              <a:gd name="connsiteY20" fmla="*/ 475488 h 1280160"/>
              <a:gd name="connsiteX21" fmla="*/ 4169664 w 4681728"/>
              <a:gd name="connsiteY21" fmla="*/ 438912 h 1280160"/>
              <a:gd name="connsiteX22" fmla="*/ 4251960 w 4681728"/>
              <a:gd name="connsiteY22" fmla="*/ 411480 h 1280160"/>
              <a:gd name="connsiteX23" fmla="*/ 4279392 w 4681728"/>
              <a:gd name="connsiteY23" fmla="*/ 402336 h 1280160"/>
              <a:gd name="connsiteX24" fmla="*/ 4361688 w 4681728"/>
              <a:gd name="connsiteY24" fmla="*/ 384048 h 1280160"/>
              <a:gd name="connsiteX25" fmla="*/ 4443984 w 4681728"/>
              <a:gd name="connsiteY25" fmla="*/ 356616 h 1280160"/>
              <a:gd name="connsiteX26" fmla="*/ 4471416 w 4681728"/>
              <a:gd name="connsiteY26" fmla="*/ 347472 h 1280160"/>
              <a:gd name="connsiteX27" fmla="*/ 4626864 w 4681728"/>
              <a:gd name="connsiteY27" fmla="*/ 329184 h 1280160"/>
              <a:gd name="connsiteX28" fmla="*/ 4636008 w 4681728"/>
              <a:gd name="connsiteY28" fmla="*/ 301752 h 1280160"/>
              <a:gd name="connsiteX29" fmla="*/ 4681728 w 4681728"/>
              <a:gd name="connsiteY29" fmla="*/ 292608 h 1280160"/>
              <a:gd name="connsiteX30" fmla="*/ 4654296 w 4681728"/>
              <a:gd name="connsiteY30" fmla="*/ 0 h 1280160"/>
              <a:gd name="connsiteX31" fmla="*/ 0 w 4681728"/>
              <a:gd name="connsiteY3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99232 w 4681728"/>
              <a:gd name="connsiteY6" fmla="*/ 1014984 h 1280160"/>
              <a:gd name="connsiteX7" fmla="*/ 3108960 w 4681728"/>
              <a:gd name="connsiteY7" fmla="*/ 960120 h 1280160"/>
              <a:gd name="connsiteX8" fmla="*/ 3191256 w 4681728"/>
              <a:gd name="connsiteY8" fmla="*/ 886968 h 1280160"/>
              <a:gd name="connsiteX9" fmla="*/ 3246120 w 4681728"/>
              <a:gd name="connsiteY9" fmla="*/ 859536 h 1280160"/>
              <a:gd name="connsiteX10" fmla="*/ 3300984 w 4681728"/>
              <a:gd name="connsiteY10" fmla="*/ 813816 h 1280160"/>
              <a:gd name="connsiteX11" fmla="*/ 3410712 w 4681728"/>
              <a:gd name="connsiteY11" fmla="*/ 758952 h 1280160"/>
              <a:gd name="connsiteX12" fmla="*/ 3419856 w 4681728"/>
              <a:gd name="connsiteY12" fmla="*/ 731520 h 1280160"/>
              <a:gd name="connsiteX13" fmla="*/ 3611880 w 4681728"/>
              <a:gd name="connsiteY13" fmla="*/ 640080 h 1280160"/>
              <a:gd name="connsiteX14" fmla="*/ 3712464 w 4681728"/>
              <a:gd name="connsiteY14" fmla="*/ 612648 h 1280160"/>
              <a:gd name="connsiteX15" fmla="*/ 3739896 w 4681728"/>
              <a:gd name="connsiteY15" fmla="*/ 594360 h 1280160"/>
              <a:gd name="connsiteX16" fmla="*/ 3922776 w 4681728"/>
              <a:gd name="connsiteY16" fmla="*/ 539496 h 1280160"/>
              <a:gd name="connsiteX17" fmla="*/ 3995928 w 4681728"/>
              <a:gd name="connsiteY17" fmla="*/ 512064 h 1280160"/>
              <a:gd name="connsiteX18" fmla="*/ 4078224 w 4681728"/>
              <a:gd name="connsiteY18" fmla="*/ 484632 h 1280160"/>
              <a:gd name="connsiteX19" fmla="*/ 4114800 w 4681728"/>
              <a:gd name="connsiteY19" fmla="*/ 475488 h 1280160"/>
              <a:gd name="connsiteX20" fmla="*/ 4169664 w 4681728"/>
              <a:gd name="connsiteY20" fmla="*/ 438912 h 1280160"/>
              <a:gd name="connsiteX21" fmla="*/ 4251960 w 4681728"/>
              <a:gd name="connsiteY21" fmla="*/ 411480 h 1280160"/>
              <a:gd name="connsiteX22" fmla="*/ 4279392 w 4681728"/>
              <a:gd name="connsiteY22" fmla="*/ 402336 h 1280160"/>
              <a:gd name="connsiteX23" fmla="*/ 4361688 w 4681728"/>
              <a:gd name="connsiteY23" fmla="*/ 384048 h 1280160"/>
              <a:gd name="connsiteX24" fmla="*/ 4443984 w 4681728"/>
              <a:gd name="connsiteY24" fmla="*/ 356616 h 1280160"/>
              <a:gd name="connsiteX25" fmla="*/ 4471416 w 4681728"/>
              <a:gd name="connsiteY25" fmla="*/ 347472 h 1280160"/>
              <a:gd name="connsiteX26" fmla="*/ 4626864 w 4681728"/>
              <a:gd name="connsiteY26" fmla="*/ 329184 h 1280160"/>
              <a:gd name="connsiteX27" fmla="*/ 4636008 w 4681728"/>
              <a:gd name="connsiteY27" fmla="*/ 301752 h 1280160"/>
              <a:gd name="connsiteX28" fmla="*/ 4681728 w 4681728"/>
              <a:gd name="connsiteY28" fmla="*/ 292608 h 1280160"/>
              <a:gd name="connsiteX29" fmla="*/ 4654296 w 4681728"/>
              <a:gd name="connsiteY29" fmla="*/ 0 h 1280160"/>
              <a:gd name="connsiteX30" fmla="*/ 0 w 4681728"/>
              <a:gd name="connsiteY3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08960 w 4681728"/>
              <a:gd name="connsiteY6" fmla="*/ 960120 h 1280160"/>
              <a:gd name="connsiteX7" fmla="*/ 3191256 w 4681728"/>
              <a:gd name="connsiteY7" fmla="*/ 886968 h 1280160"/>
              <a:gd name="connsiteX8" fmla="*/ 3246120 w 4681728"/>
              <a:gd name="connsiteY8" fmla="*/ 859536 h 1280160"/>
              <a:gd name="connsiteX9" fmla="*/ 3300984 w 4681728"/>
              <a:gd name="connsiteY9" fmla="*/ 813816 h 1280160"/>
              <a:gd name="connsiteX10" fmla="*/ 3410712 w 4681728"/>
              <a:gd name="connsiteY10" fmla="*/ 758952 h 1280160"/>
              <a:gd name="connsiteX11" fmla="*/ 3419856 w 4681728"/>
              <a:gd name="connsiteY11" fmla="*/ 731520 h 1280160"/>
              <a:gd name="connsiteX12" fmla="*/ 3611880 w 4681728"/>
              <a:gd name="connsiteY12" fmla="*/ 640080 h 1280160"/>
              <a:gd name="connsiteX13" fmla="*/ 3712464 w 4681728"/>
              <a:gd name="connsiteY13" fmla="*/ 612648 h 1280160"/>
              <a:gd name="connsiteX14" fmla="*/ 3739896 w 4681728"/>
              <a:gd name="connsiteY14" fmla="*/ 594360 h 1280160"/>
              <a:gd name="connsiteX15" fmla="*/ 3922776 w 4681728"/>
              <a:gd name="connsiteY15" fmla="*/ 539496 h 1280160"/>
              <a:gd name="connsiteX16" fmla="*/ 3995928 w 4681728"/>
              <a:gd name="connsiteY16" fmla="*/ 512064 h 1280160"/>
              <a:gd name="connsiteX17" fmla="*/ 4078224 w 4681728"/>
              <a:gd name="connsiteY17" fmla="*/ 484632 h 1280160"/>
              <a:gd name="connsiteX18" fmla="*/ 4114800 w 4681728"/>
              <a:gd name="connsiteY18" fmla="*/ 475488 h 1280160"/>
              <a:gd name="connsiteX19" fmla="*/ 4169664 w 4681728"/>
              <a:gd name="connsiteY19" fmla="*/ 438912 h 1280160"/>
              <a:gd name="connsiteX20" fmla="*/ 4251960 w 4681728"/>
              <a:gd name="connsiteY20" fmla="*/ 411480 h 1280160"/>
              <a:gd name="connsiteX21" fmla="*/ 4279392 w 4681728"/>
              <a:gd name="connsiteY21" fmla="*/ 402336 h 1280160"/>
              <a:gd name="connsiteX22" fmla="*/ 4361688 w 4681728"/>
              <a:gd name="connsiteY22" fmla="*/ 384048 h 1280160"/>
              <a:gd name="connsiteX23" fmla="*/ 4443984 w 4681728"/>
              <a:gd name="connsiteY23" fmla="*/ 356616 h 1280160"/>
              <a:gd name="connsiteX24" fmla="*/ 4471416 w 4681728"/>
              <a:gd name="connsiteY24" fmla="*/ 347472 h 1280160"/>
              <a:gd name="connsiteX25" fmla="*/ 4626864 w 4681728"/>
              <a:gd name="connsiteY25" fmla="*/ 329184 h 1280160"/>
              <a:gd name="connsiteX26" fmla="*/ 4636008 w 4681728"/>
              <a:gd name="connsiteY26" fmla="*/ 301752 h 1280160"/>
              <a:gd name="connsiteX27" fmla="*/ 4681728 w 4681728"/>
              <a:gd name="connsiteY27" fmla="*/ 292608 h 1280160"/>
              <a:gd name="connsiteX28" fmla="*/ 4654296 w 4681728"/>
              <a:gd name="connsiteY28" fmla="*/ 0 h 1280160"/>
              <a:gd name="connsiteX29" fmla="*/ 0 w 4681728"/>
              <a:gd name="connsiteY2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246120 w 4681728"/>
              <a:gd name="connsiteY7" fmla="*/ 859536 h 1280160"/>
              <a:gd name="connsiteX8" fmla="*/ 3300984 w 4681728"/>
              <a:gd name="connsiteY8" fmla="*/ 813816 h 1280160"/>
              <a:gd name="connsiteX9" fmla="*/ 3410712 w 4681728"/>
              <a:gd name="connsiteY9" fmla="*/ 758952 h 1280160"/>
              <a:gd name="connsiteX10" fmla="*/ 3419856 w 4681728"/>
              <a:gd name="connsiteY10" fmla="*/ 731520 h 1280160"/>
              <a:gd name="connsiteX11" fmla="*/ 3611880 w 4681728"/>
              <a:gd name="connsiteY11" fmla="*/ 640080 h 1280160"/>
              <a:gd name="connsiteX12" fmla="*/ 3712464 w 4681728"/>
              <a:gd name="connsiteY12" fmla="*/ 612648 h 1280160"/>
              <a:gd name="connsiteX13" fmla="*/ 3739896 w 4681728"/>
              <a:gd name="connsiteY13" fmla="*/ 594360 h 1280160"/>
              <a:gd name="connsiteX14" fmla="*/ 3922776 w 4681728"/>
              <a:gd name="connsiteY14" fmla="*/ 539496 h 1280160"/>
              <a:gd name="connsiteX15" fmla="*/ 3995928 w 4681728"/>
              <a:gd name="connsiteY15" fmla="*/ 512064 h 1280160"/>
              <a:gd name="connsiteX16" fmla="*/ 4078224 w 4681728"/>
              <a:gd name="connsiteY16" fmla="*/ 484632 h 1280160"/>
              <a:gd name="connsiteX17" fmla="*/ 4114800 w 4681728"/>
              <a:gd name="connsiteY17" fmla="*/ 475488 h 1280160"/>
              <a:gd name="connsiteX18" fmla="*/ 4169664 w 4681728"/>
              <a:gd name="connsiteY18" fmla="*/ 438912 h 1280160"/>
              <a:gd name="connsiteX19" fmla="*/ 4251960 w 4681728"/>
              <a:gd name="connsiteY19" fmla="*/ 411480 h 1280160"/>
              <a:gd name="connsiteX20" fmla="*/ 4279392 w 4681728"/>
              <a:gd name="connsiteY20" fmla="*/ 402336 h 1280160"/>
              <a:gd name="connsiteX21" fmla="*/ 4361688 w 4681728"/>
              <a:gd name="connsiteY21" fmla="*/ 384048 h 1280160"/>
              <a:gd name="connsiteX22" fmla="*/ 4443984 w 4681728"/>
              <a:gd name="connsiteY22" fmla="*/ 356616 h 1280160"/>
              <a:gd name="connsiteX23" fmla="*/ 4471416 w 4681728"/>
              <a:gd name="connsiteY23" fmla="*/ 347472 h 1280160"/>
              <a:gd name="connsiteX24" fmla="*/ 4626864 w 4681728"/>
              <a:gd name="connsiteY24" fmla="*/ 329184 h 1280160"/>
              <a:gd name="connsiteX25" fmla="*/ 4636008 w 4681728"/>
              <a:gd name="connsiteY25" fmla="*/ 301752 h 1280160"/>
              <a:gd name="connsiteX26" fmla="*/ 4681728 w 4681728"/>
              <a:gd name="connsiteY26" fmla="*/ 292608 h 1280160"/>
              <a:gd name="connsiteX27" fmla="*/ 4654296 w 4681728"/>
              <a:gd name="connsiteY27" fmla="*/ 0 h 1280160"/>
              <a:gd name="connsiteX28" fmla="*/ 0 w 4681728"/>
              <a:gd name="connsiteY2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419856 w 4681728"/>
              <a:gd name="connsiteY9" fmla="*/ 731520 h 1280160"/>
              <a:gd name="connsiteX10" fmla="*/ 3611880 w 4681728"/>
              <a:gd name="connsiteY10" fmla="*/ 640080 h 1280160"/>
              <a:gd name="connsiteX11" fmla="*/ 3712464 w 4681728"/>
              <a:gd name="connsiteY11" fmla="*/ 612648 h 1280160"/>
              <a:gd name="connsiteX12" fmla="*/ 3739896 w 4681728"/>
              <a:gd name="connsiteY12" fmla="*/ 594360 h 1280160"/>
              <a:gd name="connsiteX13" fmla="*/ 3922776 w 4681728"/>
              <a:gd name="connsiteY13" fmla="*/ 539496 h 1280160"/>
              <a:gd name="connsiteX14" fmla="*/ 3995928 w 4681728"/>
              <a:gd name="connsiteY14" fmla="*/ 512064 h 1280160"/>
              <a:gd name="connsiteX15" fmla="*/ 4078224 w 4681728"/>
              <a:gd name="connsiteY15" fmla="*/ 484632 h 1280160"/>
              <a:gd name="connsiteX16" fmla="*/ 4114800 w 4681728"/>
              <a:gd name="connsiteY16" fmla="*/ 475488 h 1280160"/>
              <a:gd name="connsiteX17" fmla="*/ 4169664 w 4681728"/>
              <a:gd name="connsiteY17" fmla="*/ 438912 h 1280160"/>
              <a:gd name="connsiteX18" fmla="*/ 4251960 w 4681728"/>
              <a:gd name="connsiteY18" fmla="*/ 411480 h 1280160"/>
              <a:gd name="connsiteX19" fmla="*/ 4279392 w 4681728"/>
              <a:gd name="connsiteY19" fmla="*/ 402336 h 1280160"/>
              <a:gd name="connsiteX20" fmla="*/ 4361688 w 4681728"/>
              <a:gd name="connsiteY20" fmla="*/ 384048 h 1280160"/>
              <a:gd name="connsiteX21" fmla="*/ 4443984 w 4681728"/>
              <a:gd name="connsiteY21" fmla="*/ 356616 h 1280160"/>
              <a:gd name="connsiteX22" fmla="*/ 4471416 w 4681728"/>
              <a:gd name="connsiteY22" fmla="*/ 347472 h 1280160"/>
              <a:gd name="connsiteX23" fmla="*/ 4626864 w 4681728"/>
              <a:gd name="connsiteY23" fmla="*/ 329184 h 1280160"/>
              <a:gd name="connsiteX24" fmla="*/ 4636008 w 4681728"/>
              <a:gd name="connsiteY24" fmla="*/ 301752 h 1280160"/>
              <a:gd name="connsiteX25" fmla="*/ 4681728 w 4681728"/>
              <a:gd name="connsiteY25" fmla="*/ 292608 h 1280160"/>
              <a:gd name="connsiteX26" fmla="*/ 4654296 w 4681728"/>
              <a:gd name="connsiteY26" fmla="*/ 0 h 1280160"/>
              <a:gd name="connsiteX27" fmla="*/ 0 w 4681728"/>
              <a:gd name="connsiteY2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611880 w 4681728"/>
              <a:gd name="connsiteY9" fmla="*/ 640080 h 1280160"/>
              <a:gd name="connsiteX10" fmla="*/ 3712464 w 4681728"/>
              <a:gd name="connsiteY10" fmla="*/ 612648 h 1280160"/>
              <a:gd name="connsiteX11" fmla="*/ 3739896 w 4681728"/>
              <a:gd name="connsiteY11" fmla="*/ 594360 h 1280160"/>
              <a:gd name="connsiteX12" fmla="*/ 3922776 w 4681728"/>
              <a:gd name="connsiteY12" fmla="*/ 539496 h 1280160"/>
              <a:gd name="connsiteX13" fmla="*/ 3995928 w 4681728"/>
              <a:gd name="connsiteY13" fmla="*/ 512064 h 1280160"/>
              <a:gd name="connsiteX14" fmla="*/ 4078224 w 4681728"/>
              <a:gd name="connsiteY14" fmla="*/ 484632 h 1280160"/>
              <a:gd name="connsiteX15" fmla="*/ 4114800 w 4681728"/>
              <a:gd name="connsiteY15" fmla="*/ 475488 h 1280160"/>
              <a:gd name="connsiteX16" fmla="*/ 4169664 w 4681728"/>
              <a:gd name="connsiteY16" fmla="*/ 438912 h 1280160"/>
              <a:gd name="connsiteX17" fmla="*/ 4251960 w 4681728"/>
              <a:gd name="connsiteY17" fmla="*/ 411480 h 1280160"/>
              <a:gd name="connsiteX18" fmla="*/ 4279392 w 4681728"/>
              <a:gd name="connsiteY18" fmla="*/ 402336 h 1280160"/>
              <a:gd name="connsiteX19" fmla="*/ 4361688 w 4681728"/>
              <a:gd name="connsiteY19" fmla="*/ 384048 h 1280160"/>
              <a:gd name="connsiteX20" fmla="*/ 4443984 w 4681728"/>
              <a:gd name="connsiteY20" fmla="*/ 356616 h 1280160"/>
              <a:gd name="connsiteX21" fmla="*/ 4471416 w 4681728"/>
              <a:gd name="connsiteY21" fmla="*/ 347472 h 1280160"/>
              <a:gd name="connsiteX22" fmla="*/ 4626864 w 4681728"/>
              <a:gd name="connsiteY22" fmla="*/ 329184 h 1280160"/>
              <a:gd name="connsiteX23" fmla="*/ 4636008 w 4681728"/>
              <a:gd name="connsiteY23" fmla="*/ 301752 h 1280160"/>
              <a:gd name="connsiteX24" fmla="*/ 4681728 w 4681728"/>
              <a:gd name="connsiteY24" fmla="*/ 292608 h 1280160"/>
              <a:gd name="connsiteX25" fmla="*/ 4654296 w 4681728"/>
              <a:gd name="connsiteY25" fmla="*/ 0 h 1280160"/>
              <a:gd name="connsiteX26" fmla="*/ 0 w 4681728"/>
              <a:gd name="connsiteY2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611880 w 4681728"/>
              <a:gd name="connsiteY8" fmla="*/ 640080 h 1280160"/>
              <a:gd name="connsiteX9" fmla="*/ 3712464 w 4681728"/>
              <a:gd name="connsiteY9" fmla="*/ 612648 h 1280160"/>
              <a:gd name="connsiteX10" fmla="*/ 3739896 w 4681728"/>
              <a:gd name="connsiteY10" fmla="*/ 594360 h 1280160"/>
              <a:gd name="connsiteX11" fmla="*/ 3922776 w 4681728"/>
              <a:gd name="connsiteY11" fmla="*/ 539496 h 1280160"/>
              <a:gd name="connsiteX12" fmla="*/ 3995928 w 4681728"/>
              <a:gd name="connsiteY12" fmla="*/ 512064 h 1280160"/>
              <a:gd name="connsiteX13" fmla="*/ 4078224 w 4681728"/>
              <a:gd name="connsiteY13" fmla="*/ 484632 h 1280160"/>
              <a:gd name="connsiteX14" fmla="*/ 4114800 w 4681728"/>
              <a:gd name="connsiteY14" fmla="*/ 475488 h 1280160"/>
              <a:gd name="connsiteX15" fmla="*/ 4169664 w 4681728"/>
              <a:gd name="connsiteY15" fmla="*/ 438912 h 1280160"/>
              <a:gd name="connsiteX16" fmla="*/ 4251960 w 4681728"/>
              <a:gd name="connsiteY16" fmla="*/ 411480 h 1280160"/>
              <a:gd name="connsiteX17" fmla="*/ 4279392 w 4681728"/>
              <a:gd name="connsiteY17" fmla="*/ 402336 h 1280160"/>
              <a:gd name="connsiteX18" fmla="*/ 4361688 w 4681728"/>
              <a:gd name="connsiteY18" fmla="*/ 384048 h 1280160"/>
              <a:gd name="connsiteX19" fmla="*/ 4443984 w 4681728"/>
              <a:gd name="connsiteY19" fmla="*/ 356616 h 1280160"/>
              <a:gd name="connsiteX20" fmla="*/ 4471416 w 4681728"/>
              <a:gd name="connsiteY20" fmla="*/ 347472 h 1280160"/>
              <a:gd name="connsiteX21" fmla="*/ 4626864 w 4681728"/>
              <a:gd name="connsiteY21" fmla="*/ 329184 h 1280160"/>
              <a:gd name="connsiteX22" fmla="*/ 4636008 w 4681728"/>
              <a:gd name="connsiteY22" fmla="*/ 301752 h 1280160"/>
              <a:gd name="connsiteX23" fmla="*/ 4681728 w 4681728"/>
              <a:gd name="connsiteY23" fmla="*/ 292608 h 1280160"/>
              <a:gd name="connsiteX24" fmla="*/ 4654296 w 4681728"/>
              <a:gd name="connsiteY24" fmla="*/ 0 h 1280160"/>
              <a:gd name="connsiteX25" fmla="*/ 0 w 4681728"/>
              <a:gd name="connsiteY2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24271 w 4681728"/>
              <a:gd name="connsiteY6" fmla="*/ 858047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45536 w 4681728"/>
              <a:gd name="connsiteY6" fmla="*/ 831466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145536 w 4681728"/>
              <a:gd name="connsiteY5" fmla="*/ 831466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361688 w 4681728"/>
              <a:gd name="connsiteY15" fmla="*/ 384048 h 1280160"/>
              <a:gd name="connsiteX16" fmla="*/ 4443984 w 4681728"/>
              <a:gd name="connsiteY16" fmla="*/ 356616 h 1280160"/>
              <a:gd name="connsiteX17" fmla="*/ 4471416 w 4681728"/>
              <a:gd name="connsiteY17" fmla="*/ 347472 h 1280160"/>
              <a:gd name="connsiteX18" fmla="*/ 4626864 w 4681728"/>
              <a:gd name="connsiteY18" fmla="*/ 329184 h 1280160"/>
              <a:gd name="connsiteX19" fmla="*/ 4636008 w 4681728"/>
              <a:gd name="connsiteY19" fmla="*/ 301752 h 1280160"/>
              <a:gd name="connsiteX20" fmla="*/ 4681728 w 4681728"/>
              <a:gd name="connsiteY20" fmla="*/ 292608 h 1280160"/>
              <a:gd name="connsiteX21" fmla="*/ 4654296 w 4681728"/>
              <a:gd name="connsiteY21" fmla="*/ 0 h 1280160"/>
              <a:gd name="connsiteX22" fmla="*/ 0 w 4681728"/>
              <a:gd name="connsiteY2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471416 w 4681728"/>
              <a:gd name="connsiteY16" fmla="*/ 347472 h 1280160"/>
              <a:gd name="connsiteX17" fmla="*/ 4626864 w 4681728"/>
              <a:gd name="connsiteY17" fmla="*/ 329184 h 1280160"/>
              <a:gd name="connsiteX18" fmla="*/ 4636008 w 4681728"/>
              <a:gd name="connsiteY18" fmla="*/ 301752 h 1280160"/>
              <a:gd name="connsiteX19" fmla="*/ 4681728 w 4681728"/>
              <a:gd name="connsiteY19" fmla="*/ 292608 h 1280160"/>
              <a:gd name="connsiteX20" fmla="*/ 4654296 w 4681728"/>
              <a:gd name="connsiteY20" fmla="*/ 0 h 1280160"/>
              <a:gd name="connsiteX21" fmla="*/ 0 w 4681728"/>
              <a:gd name="connsiteY2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26864 w 4681728"/>
              <a:gd name="connsiteY16" fmla="*/ 329184 h 1280160"/>
              <a:gd name="connsiteX17" fmla="*/ 4636008 w 4681728"/>
              <a:gd name="connsiteY17" fmla="*/ 301752 h 1280160"/>
              <a:gd name="connsiteX18" fmla="*/ 4681728 w 4681728"/>
              <a:gd name="connsiteY18" fmla="*/ 292608 h 1280160"/>
              <a:gd name="connsiteX19" fmla="*/ 4654296 w 4681728"/>
              <a:gd name="connsiteY19" fmla="*/ 0 h 1280160"/>
              <a:gd name="connsiteX20" fmla="*/ 0 w 4681728"/>
              <a:gd name="connsiteY2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36008 w 4681728"/>
              <a:gd name="connsiteY16" fmla="*/ 301752 h 1280160"/>
              <a:gd name="connsiteX17" fmla="*/ 4681728 w 4681728"/>
              <a:gd name="connsiteY17" fmla="*/ 292608 h 1280160"/>
              <a:gd name="connsiteX18" fmla="*/ 4654296 w 4681728"/>
              <a:gd name="connsiteY18" fmla="*/ 0 h 1280160"/>
              <a:gd name="connsiteX19" fmla="*/ 0 w 4681728"/>
              <a:gd name="connsiteY1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81728 w 4681728"/>
              <a:gd name="connsiteY16" fmla="*/ 292608 h 1280160"/>
              <a:gd name="connsiteX17" fmla="*/ 4654296 w 4681728"/>
              <a:gd name="connsiteY17" fmla="*/ 0 h 1280160"/>
              <a:gd name="connsiteX18" fmla="*/ 0 w 4681728"/>
              <a:gd name="connsiteY1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681728 w 4681728"/>
              <a:gd name="connsiteY15" fmla="*/ 292608 h 1280160"/>
              <a:gd name="connsiteX16" fmla="*/ 4654296 w 4681728"/>
              <a:gd name="connsiteY16" fmla="*/ 0 h 1280160"/>
              <a:gd name="connsiteX17" fmla="*/ 0 w 4681728"/>
              <a:gd name="connsiteY1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681728 w 4681728"/>
              <a:gd name="connsiteY14" fmla="*/ 292608 h 1280160"/>
              <a:gd name="connsiteX15" fmla="*/ 4654296 w 4681728"/>
              <a:gd name="connsiteY15" fmla="*/ 0 h 1280160"/>
              <a:gd name="connsiteX16" fmla="*/ 0 w 4681728"/>
              <a:gd name="connsiteY1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681728 w 4681728"/>
              <a:gd name="connsiteY13" fmla="*/ 292608 h 1280160"/>
              <a:gd name="connsiteX14" fmla="*/ 4654296 w 4681728"/>
              <a:gd name="connsiteY14" fmla="*/ 0 h 1280160"/>
              <a:gd name="connsiteX15" fmla="*/ 0 w 4681728"/>
              <a:gd name="connsiteY1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681728 w 4681728"/>
              <a:gd name="connsiteY12" fmla="*/ 292608 h 1280160"/>
              <a:gd name="connsiteX13" fmla="*/ 4654296 w 4681728"/>
              <a:gd name="connsiteY13" fmla="*/ 0 h 1280160"/>
              <a:gd name="connsiteX14" fmla="*/ 0 w 4681728"/>
              <a:gd name="connsiteY1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681728 w 4681728"/>
              <a:gd name="connsiteY11" fmla="*/ 292608 h 1280160"/>
              <a:gd name="connsiteX12" fmla="*/ 4654296 w 4681728"/>
              <a:gd name="connsiteY12" fmla="*/ 0 h 1280160"/>
              <a:gd name="connsiteX13" fmla="*/ 0 w 4681728"/>
              <a:gd name="connsiteY1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681728 w 4681728"/>
              <a:gd name="connsiteY10" fmla="*/ 292608 h 1280160"/>
              <a:gd name="connsiteX11" fmla="*/ 4654296 w 4681728"/>
              <a:gd name="connsiteY11" fmla="*/ 0 h 1280160"/>
              <a:gd name="connsiteX12" fmla="*/ 0 w 4681728"/>
              <a:gd name="connsiteY1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4681728 w 4681728"/>
              <a:gd name="connsiteY9" fmla="*/ 292608 h 1280160"/>
              <a:gd name="connsiteX10" fmla="*/ 4654296 w 4681728"/>
              <a:gd name="connsiteY10" fmla="*/ 0 h 1280160"/>
              <a:gd name="connsiteX11" fmla="*/ 0 w 4681728"/>
              <a:gd name="connsiteY1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922776 w 4681728"/>
              <a:gd name="connsiteY7" fmla="*/ 539496 h 1280160"/>
              <a:gd name="connsiteX8" fmla="*/ 4681728 w 4681728"/>
              <a:gd name="connsiteY8" fmla="*/ 292608 h 1280160"/>
              <a:gd name="connsiteX9" fmla="*/ 4654296 w 4681728"/>
              <a:gd name="connsiteY9" fmla="*/ 0 h 1280160"/>
              <a:gd name="connsiteX10" fmla="*/ 0 w 4681728"/>
              <a:gd name="connsiteY1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922776 w 4681728"/>
              <a:gd name="connsiteY6" fmla="*/ 539496 h 1280160"/>
              <a:gd name="connsiteX7" fmla="*/ 4681728 w 4681728"/>
              <a:gd name="connsiteY7" fmla="*/ 292608 h 1280160"/>
              <a:gd name="connsiteX8" fmla="*/ 4654296 w 4681728"/>
              <a:gd name="connsiteY8" fmla="*/ 0 h 1280160"/>
              <a:gd name="connsiteX9" fmla="*/ 0 w 4681728"/>
              <a:gd name="connsiteY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55146"/>
              <a:gd name="connsiteY0" fmla="*/ 9144 h 1280160"/>
              <a:gd name="connsiteX1" fmla="*/ 18288 w 4655146"/>
              <a:gd name="connsiteY1" fmla="*/ 1280160 h 1280160"/>
              <a:gd name="connsiteX2" fmla="*/ 2734056 w 4655146"/>
              <a:gd name="connsiteY2" fmla="*/ 1280160 h 1280160"/>
              <a:gd name="connsiteX3" fmla="*/ 2734056 w 4655146"/>
              <a:gd name="connsiteY3" fmla="*/ 1280160 h 1280160"/>
              <a:gd name="connsiteX4" fmla="*/ 3047078 w 4655146"/>
              <a:gd name="connsiteY4" fmla="*/ 908659 h 1280160"/>
              <a:gd name="connsiteX5" fmla="*/ 3702257 w 4655146"/>
              <a:gd name="connsiteY5" fmla="*/ 581601 h 1280160"/>
              <a:gd name="connsiteX6" fmla="*/ 4655146 w 4655146"/>
              <a:gd name="connsiteY6" fmla="*/ 292608 h 1280160"/>
              <a:gd name="connsiteX7" fmla="*/ 4654296 w 4655146"/>
              <a:gd name="connsiteY7" fmla="*/ 0 h 1280160"/>
              <a:gd name="connsiteX8" fmla="*/ 0 w 4655146"/>
              <a:gd name="connsiteY8" fmla="*/ 9144 h 1280160"/>
              <a:gd name="connsiteX0" fmla="*/ 0 w 4639198"/>
              <a:gd name="connsiteY0" fmla="*/ 3827 h 1280160"/>
              <a:gd name="connsiteX1" fmla="*/ 2340 w 4639198"/>
              <a:gd name="connsiteY1" fmla="*/ 1280160 h 1280160"/>
              <a:gd name="connsiteX2" fmla="*/ 2718108 w 4639198"/>
              <a:gd name="connsiteY2" fmla="*/ 1280160 h 1280160"/>
              <a:gd name="connsiteX3" fmla="*/ 2718108 w 4639198"/>
              <a:gd name="connsiteY3" fmla="*/ 1280160 h 1280160"/>
              <a:gd name="connsiteX4" fmla="*/ 3031130 w 4639198"/>
              <a:gd name="connsiteY4" fmla="*/ 908659 h 1280160"/>
              <a:gd name="connsiteX5" fmla="*/ 3686309 w 4639198"/>
              <a:gd name="connsiteY5" fmla="*/ 581601 h 1280160"/>
              <a:gd name="connsiteX6" fmla="*/ 4639198 w 4639198"/>
              <a:gd name="connsiteY6" fmla="*/ 292608 h 1280160"/>
              <a:gd name="connsiteX7" fmla="*/ 4638348 w 4639198"/>
              <a:gd name="connsiteY7" fmla="*/ 0 h 1280160"/>
              <a:gd name="connsiteX8" fmla="*/ 0 w 4639198"/>
              <a:gd name="connsiteY8" fmla="*/ 3827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9198" h="1280160">
                <a:moveTo>
                  <a:pt x="0" y="3827"/>
                </a:moveTo>
                <a:lnTo>
                  <a:pt x="2340" y="1280160"/>
                </a:lnTo>
                <a:lnTo>
                  <a:pt x="2718108" y="1280160"/>
                </a:lnTo>
                <a:lnTo>
                  <a:pt x="2718108" y="1280160"/>
                </a:lnTo>
                <a:cubicBezTo>
                  <a:pt x="2770278" y="1218243"/>
                  <a:pt x="2869763" y="1025086"/>
                  <a:pt x="3031130" y="908659"/>
                </a:cubicBezTo>
                <a:cubicBezTo>
                  <a:pt x="3192497" y="792232"/>
                  <a:pt x="3418298" y="684276"/>
                  <a:pt x="3686309" y="581601"/>
                </a:cubicBezTo>
                <a:cubicBezTo>
                  <a:pt x="3954320" y="478926"/>
                  <a:pt x="4465462" y="399288"/>
                  <a:pt x="4639198" y="292608"/>
                </a:cubicBezTo>
                <a:cubicBezTo>
                  <a:pt x="4638915" y="195072"/>
                  <a:pt x="4638631" y="97536"/>
                  <a:pt x="4638348" y="0"/>
                </a:cubicBezTo>
                <a:lnTo>
                  <a:pt x="0" y="3827"/>
                </a:lnTo>
                <a:close/>
              </a:path>
            </a:pathLst>
          </a:custGeom>
          <a:gradFill>
            <a:gsLst>
              <a:gs pos="0">
                <a:sysClr val="window" lastClr="FFFFFF"/>
              </a:gs>
              <a:gs pos="67000">
                <a:sysClr val="window" lastClr="FFFFFF">
                  <a:lumMod val="85000"/>
                </a:sysClr>
              </a:gs>
              <a:gs pos="33000">
                <a:sysClr val="window" lastClr="FFFFFF">
                  <a:lumMod val="95000"/>
                </a:sysClr>
              </a:gs>
              <a:gs pos="100000">
                <a:sysClr val="window" lastClr="FFFFFF">
                  <a:lumMod val="75000"/>
                </a:sysClr>
              </a:gs>
            </a:gsLst>
            <a:lin ang="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フリーフォーム 92"/>
          <p:cNvSpPr/>
          <p:nvPr/>
        </p:nvSpPr>
        <p:spPr>
          <a:xfrm>
            <a:off x="1894509" y="3727147"/>
            <a:ext cx="5504688" cy="2194560"/>
          </a:xfrm>
          <a:custGeom>
            <a:avLst/>
            <a:gdLst>
              <a:gd name="connsiteX0" fmla="*/ 18288 w 6501384"/>
              <a:gd name="connsiteY0" fmla="*/ 0 h 2642616"/>
              <a:gd name="connsiteX1" fmla="*/ 0 w 6501384"/>
              <a:gd name="connsiteY1" fmla="*/ 2615184 h 2642616"/>
              <a:gd name="connsiteX2" fmla="*/ 6501384 w 6501384"/>
              <a:gd name="connsiteY2" fmla="*/ 2642616 h 2642616"/>
              <a:gd name="connsiteX3" fmla="*/ 6492240 w 6501384"/>
              <a:gd name="connsiteY3" fmla="*/ 2340864 h 2642616"/>
              <a:gd name="connsiteX4" fmla="*/ 6492240 w 6501384"/>
              <a:gd name="connsiteY4" fmla="*/ 2340864 h 2642616"/>
              <a:gd name="connsiteX5" fmla="*/ 5550408 w 6501384"/>
              <a:gd name="connsiteY5" fmla="*/ 2331720 h 2642616"/>
              <a:gd name="connsiteX6" fmla="*/ 5522976 w 6501384"/>
              <a:gd name="connsiteY6" fmla="*/ 2313432 h 2642616"/>
              <a:gd name="connsiteX7" fmla="*/ 5468112 w 6501384"/>
              <a:gd name="connsiteY7" fmla="*/ 2295144 h 2642616"/>
              <a:gd name="connsiteX8" fmla="*/ 5431536 w 6501384"/>
              <a:gd name="connsiteY8" fmla="*/ 2276856 h 2642616"/>
              <a:gd name="connsiteX9" fmla="*/ 5394960 w 6501384"/>
              <a:gd name="connsiteY9" fmla="*/ 2267712 h 2642616"/>
              <a:gd name="connsiteX10" fmla="*/ 5276088 w 6501384"/>
              <a:gd name="connsiteY10" fmla="*/ 2249424 h 2642616"/>
              <a:gd name="connsiteX11" fmla="*/ 5221224 w 6501384"/>
              <a:gd name="connsiteY11" fmla="*/ 2231136 h 2642616"/>
              <a:gd name="connsiteX12" fmla="*/ 5193792 w 6501384"/>
              <a:gd name="connsiteY12" fmla="*/ 2221992 h 2642616"/>
              <a:gd name="connsiteX13" fmla="*/ 5175504 w 6501384"/>
              <a:gd name="connsiteY13" fmla="*/ 2194560 h 2642616"/>
              <a:gd name="connsiteX14" fmla="*/ 5111496 w 6501384"/>
              <a:gd name="connsiteY14" fmla="*/ 2185416 h 2642616"/>
              <a:gd name="connsiteX15" fmla="*/ 5084064 w 6501384"/>
              <a:gd name="connsiteY15" fmla="*/ 2176272 h 2642616"/>
              <a:gd name="connsiteX16" fmla="*/ 5010912 w 6501384"/>
              <a:gd name="connsiteY16" fmla="*/ 2167128 h 2642616"/>
              <a:gd name="connsiteX17" fmla="*/ 4882896 w 6501384"/>
              <a:gd name="connsiteY17" fmla="*/ 2139696 h 2642616"/>
              <a:gd name="connsiteX18" fmla="*/ 4828032 w 6501384"/>
              <a:gd name="connsiteY18" fmla="*/ 2121408 h 2642616"/>
              <a:gd name="connsiteX19" fmla="*/ 4791456 w 6501384"/>
              <a:gd name="connsiteY19" fmla="*/ 2112264 h 2642616"/>
              <a:gd name="connsiteX20" fmla="*/ 4727448 w 6501384"/>
              <a:gd name="connsiteY20" fmla="*/ 2084832 h 2642616"/>
              <a:gd name="connsiteX21" fmla="*/ 4654296 w 6501384"/>
              <a:gd name="connsiteY21" fmla="*/ 2075688 h 2642616"/>
              <a:gd name="connsiteX22" fmla="*/ 4608576 w 6501384"/>
              <a:gd name="connsiteY22" fmla="*/ 2066544 h 2642616"/>
              <a:gd name="connsiteX23" fmla="*/ 4581144 w 6501384"/>
              <a:gd name="connsiteY23" fmla="*/ 2057400 h 2642616"/>
              <a:gd name="connsiteX24" fmla="*/ 4462272 w 6501384"/>
              <a:gd name="connsiteY24" fmla="*/ 2039112 h 2642616"/>
              <a:gd name="connsiteX25" fmla="*/ 4370832 w 6501384"/>
              <a:gd name="connsiteY25" fmla="*/ 2011680 h 2642616"/>
              <a:gd name="connsiteX26" fmla="*/ 4315968 w 6501384"/>
              <a:gd name="connsiteY26" fmla="*/ 2002536 h 2642616"/>
              <a:gd name="connsiteX27" fmla="*/ 4279392 w 6501384"/>
              <a:gd name="connsiteY27" fmla="*/ 1993392 h 2642616"/>
              <a:gd name="connsiteX28" fmla="*/ 4251960 w 6501384"/>
              <a:gd name="connsiteY28" fmla="*/ 1984248 h 2642616"/>
              <a:gd name="connsiteX29" fmla="*/ 4169664 w 6501384"/>
              <a:gd name="connsiteY29" fmla="*/ 1965960 h 2642616"/>
              <a:gd name="connsiteX30" fmla="*/ 4069080 w 6501384"/>
              <a:gd name="connsiteY30" fmla="*/ 1920240 h 2642616"/>
              <a:gd name="connsiteX31" fmla="*/ 4041648 w 6501384"/>
              <a:gd name="connsiteY31" fmla="*/ 1911096 h 2642616"/>
              <a:gd name="connsiteX32" fmla="*/ 3950208 w 6501384"/>
              <a:gd name="connsiteY32" fmla="*/ 1892808 h 2642616"/>
              <a:gd name="connsiteX33" fmla="*/ 3922776 w 6501384"/>
              <a:gd name="connsiteY33" fmla="*/ 1883664 h 2642616"/>
              <a:gd name="connsiteX34" fmla="*/ 3886200 w 6501384"/>
              <a:gd name="connsiteY34" fmla="*/ 1874520 h 2642616"/>
              <a:gd name="connsiteX35" fmla="*/ 3858768 w 6501384"/>
              <a:gd name="connsiteY35" fmla="*/ 1865376 h 2642616"/>
              <a:gd name="connsiteX36" fmla="*/ 3758184 w 6501384"/>
              <a:gd name="connsiteY36" fmla="*/ 1847088 h 2642616"/>
              <a:gd name="connsiteX37" fmla="*/ 3730752 w 6501384"/>
              <a:gd name="connsiteY37" fmla="*/ 1837944 h 2642616"/>
              <a:gd name="connsiteX38" fmla="*/ 3703320 w 6501384"/>
              <a:gd name="connsiteY38" fmla="*/ 1819656 h 2642616"/>
              <a:gd name="connsiteX39" fmla="*/ 3657600 w 6501384"/>
              <a:gd name="connsiteY39" fmla="*/ 1764792 h 2642616"/>
              <a:gd name="connsiteX40" fmla="*/ 3630168 w 6501384"/>
              <a:gd name="connsiteY40" fmla="*/ 1755648 h 2642616"/>
              <a:gd name="connsiteX41" fmla="*/ 3575304 w 6501384"/>
              <a:gd name="connsiteY41" fmla="*/ 1719072 h 2642616"/>
              <a:gd name="connsiteX42" fmla="*/ 3547872 w 6501384"/>
              <a:gd name="connsiteY42" fmla="*/ 1709928 h 2642616"/>
              <a:gd name="connsiteX43" fmla="*/ 3520440 w 6501384"/>
              <a:gd name="connsiteY43" fmla="*/ 1691640 h 2642616"/>
              <a:gd name="connsiteX44" fmla="*/ 3465576 w 6501384"/>
              <a:gd name="connsiteY44" fmla="*/ 1673352 h 2642616"/>
              <a:gd name="connsiteX45" fmla="*/ 3447288 w 6501384"/>
              <a:gd name="connsiteY45" fmla="*/ 1645920 h 2642616"/>
              <a:gd name="connsiteX46" fmla="*/ 18288 w 6501384"/>
              <a:gd name="connsiteY46" fmla="*/ 0 h 2642616"/>
              <a:gd name="connsiteX0" fmla="*/ 18288 w 6501384"/>
              <a:gd name="connsiteY0" fmla="*/ 0 h 2651760"/>
              <a:gd name="connsiteX1" fmla="*/ 0 w 6501384"/>
              <a:gd name="connsiteY1" fmla="*/ 2651760 h 2651760"/>
              <a:gd name="connsiteX2" fmla="*/ 6501384 w 6501384"/>
              <a:gd name="connsiteY2" fmla="*/ 2642616 h 2651760"/>
              <a:gd name="connsiteX3" fmla="*/ 6492240 w 6501384"/>
              <a:gd name="connsiteY3" fmla="*/ 2340864 h 2651760"/>
              <a:gd name="connsiteX4" fmla="*/ 6492240 w 6501384"/>
              <a:gd name="connsiteY4" fmla="*/ 2340864 h 2651760"/>
              <a:gd name="connsiteX5" fmla="*/ 5550408 w 6501384"/>
              <a:gd name="connsiteY5" fmla="*/ 2331720 h 2651760"/>
              <a:gd name="connsiteX6" fmla="*/ 5522976 w 6501384"/>
              <a:gd name="connsiteY6" fmla="*/ 2313432 h 2651760"/>
              <a:gd name="connsiteX7" fmla="*/ 5468112 w 6501384"/>
              <a:gd name="connsiteY7" fmla="*/ 2295144 h 2651760"/>
              <a:gd name="connsiteX8" fmla="*/ 5431536 w 6501384"/>
              <a:gd name="connsiteY8" fmla="*/ 2276856 h 2651760"/>
              <a:gd name="connsiteX9" fmla="*/ 5394960 w 6501384"/>
              <a:gd name="connsiteY9" fmla="*/ 2267712 h 2651760"/>
              <a:gd name="connsiteX10" fmla="*/ 5276088 w 6501384"/>
              <a:gd name="connsiteY10" fmla="*/ 2249424 h 2651760"/>
              <a:gd name="connsiteX11" fmla="*/ 5221224 w 6501384"/>
              <a:gd name="connsiteY11" fmla="*/ 2231136 h 2651760"/>
              <a:gd name="connsiteX12" fmla="*/ 5193792 w 6501384"/>
              <a:gd name="connsiteY12" fmla="*/ 2221992 h 2651760"/>
              <a:gd name="connsiteX13" fmla="*/ 5175504 w 6501384"/>
              <a:gd name="connsiteY13" fmla="*/ 2194560 h 2651760"/>
              <a:gd name="connsiteX14" fmla="*/ 5111496 w 6501384"/>
              <a:gd name="connsiteY14" fmla="*/ 2185416 h 2651760"/>
              <a:gd name="connsiteX15" fmla="*/ 5084064 w 6501384"/>
              <a:gd name="connsiteY15" fmla="*/ 2176272 h 2651760"/>
              <a:gd name="connsiteX16" fmla="*/ 5010912 w 6501384"/>
              <a:gd name="connsiteY16" fmla="*/ 2167128 h 2651760"/>
              <a:gd name="connsiteX17" fmla="*/ 4882896 w 6501384"/>
              <a:gd name="connsiteY17" fmla="*/ 2139696 h 2651760"/>
              <a:gd name="connsiteX18" fmla="*/ 4828032 w 6501384"/>
              <a:gd name="connsiteY18" fmla="*/ 2121408 h 2651760"/>
              <a:gd name="connsiteX19" fmla="*/ 4791456 w 6501384"/>
              <a:gd name="connsiteY19" fmla="*/ 2112264 h 2651760"/>
              <a:gd name="connsiteX20" fmla="*/ 4727448 w 6501384"/>
              <a:gd name="connsiteY20" fmla="*/ 2084832 h 2651760"/>
              <a:gd name="connsiteX21" fmla="*/ 4654296 w 6501384"/>
              <a:gd name="connsiteY21" fmla="*/ 2075688 h 2651760"/>
              <a:gd name="connsiteX22" fmla="*/ 4608576 w 6501384"/>
              <a:gd name="connsiteY22" fmla="*/ 2066544 h 2651760"/>
              <a:gd name="connsiteX23" fmla="*/ 4581144 w 6501384"/>
              <a:gd name="connsiteY23" fmla="*/ 2057400 h 2651760"/>
              <a:gd name="connsiteX24" fmla="*/ 4462272 w 6501384"/>
              <a:gd name="connsiteY24" fmla="*/ 2039112 h 2651760"/>
              <a:gd name="connsiteX25" fmla="*/ 4370832 w 6501384"/>
              <a:gd name="connsiteY25" fmla="*/ 2011680 h 2651760"/>
              <a:gd name="connsiteX26" fmla="*/ 4315968 w 6501384"/>
              <a:gd name="connsiteY26" fmla="*/ 2002536 h 2651760"/>
              <a:gd name="connsiteX27" fmla="*/ 4279392 w 6501384"/>
              <a:gd name="connsiteY27" fmla="*/ 1993392 h 2651760"/>
              <a:gd name="connsiteX28" fmla="*/ 4251960 w 6501384"/>
              <a:gd name="connsiteY28" fmla="*/ 1984248 h 2651760"/>
              <a:gd name="connsiteX29" fmla="*/ 4169664 w 6501384"/>
              <a:gd name="connsiteY29" fmla="*/ 1965960 h 2651760"/>
              <a:gd name="connsiteX30" fmla="*/ 4069080 w 6501384"/>
              <a:gd name="connsiteY30" fmla="*/ 1920240 h 2651760"/>
              <a:gd name="connsiteX31" fmla="*/ 4041648 w 6501384"/>
              <a:gd name="connsiteY31" fmla="*/ 1911096 h 2651760"/>
              <a:gd name="connsiteX32" fmla="*/ 3950208 w 6501384"/>
              <a:gd name="connsiteY32" fmla="*/ 1892808 h 2651760"/>
              <a:gd name="connsiteX33" fmla="*/ 3922776 w 6501384"/>
              <a:gd name="connsiteY33" fmla="*/ 1883664 h 2651760"/>
              <a:gd name="connsiteX34" fmla="*/ 3886200 w 6501384"/>
              <a:gd name="connsiteY34" fmla="*/ 1874520 h 2651760"/>
              <a:gd name="connsiteX35" fmla="*/ 3858768 w 6501384"/>
              <a:gd name="connsiteY35" fmla="*/ 1865376 h 2651760"/>
              <a:gd name="connsiteX36" fmla="*/ 3758184 w 6501384"/>
              <a:gd name="connsiteY36" fmla="*/ 1847088 h 2651760"/>
              <a:gd name="connsiteX37" fmla="*/ 3730752 w 6501384"/>
              <a:gd name="connsiteY37" fmla="*/ 1837944 h 2651760"/>
              <a:gd name="connsiteX38" fmla="*/ 3703320 w 6501384"/>
              <a:gd name="connsiteY38" fmla="*/ 1819656 h 2651760"/>
              <a:gd name="connsiteX39" fmla="*/ 3657600 w 6501384"/>
              <a:gd name="connsiteY39" fmla="*/ 1764792 h 2651760"/>
              <a:gd name="connsiteX40" fmla="*/ 3630168 w 6501384"/>
              <a:gd name="connsiteY40" fmla="*/ 1755648 h 2651760"/>
              <a:gd name="connsiteX41" fmla="*/ 3575304 w 6501384"/>
              <a:gd name="connsiteY41" fmla="*/ 1719072 h 2651760"/>
              <a:gd name="connsiteX42" fmla="*/ 3547872 w 6501384"/>
              <a:gd name="connsiteY42" fmla="*/ 1709928 h 2651760"/>
              <a:gd name="connsiteX43" fmla="*/ 3520440 w 6501384"/>
              <a:gd name="connsiteY43" fmla="*/ 1691640 h 2651760"/>
              <a:gd name="connsiteX44" fmla="*/ 3465576 w 6501384"/>
              <a:gd name="connsiteY44" fmla="*/ 1673352 h 2651760"/>
              <a:gd name="connsiteX45" fmla="*/ 3447288 w 6501384"/>
              <a:gd name="connsiteY45" fmla="*/ 1645920 h 2651760"/>
              <a:gd name="connsiteX46" fmla="*/ 18288 w 6501384"/>
              <a:gd name="connsiteY46" fmla="*/ 0 h 2651760"/>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30752 w 6501384"/>
              <a:gd name="connsiteY37" fmla="*/ 1828800 h 2642616"/>
              <a:gd name="connsiteX38" fmla="*/ 3703320 w 6501384"/>
              <a:gd name="connsiteY38" fmla="*/ 1810512 h 2642616"/>
              <a:gd name="connsiteX39" fmla="*/ 3657600 w 6501384"/>
              <a:gd name="connsiteY39" fmla="*/ 1755648 h 2642616"/>
              <a:gd name="connsiteX40" fmla="*/ 3630168 w 6501384"/>
              <a:gd name="connsiteY40" fmla="*/ 1746504 h 2642616"/>
              <a:gd name="connsiteX41" fmla="*/ 3575304 w 6501384"/>
              <a:gd name="connsiteY41" fmla="*/ 1709928 h 2642616"/>
              <a:gd name="connsiteX42" fmla="*/ 3547872 w 6501384"/>
              <a:gd name="connsiteY42" fmla="*/ 1700784 h 2642616"/>
              <a:gd name="connsiteX43" fmla="*/ 3520440 w 6501384"/>
              <a:gd name="connsiteY43" fmla="*/ 1682496 h 2642616"/>
              <a:gd name="connsiteX44" fmla="*/ 3465576 w 6501384"/>
              <a:gd name="connsiteY44" fmla="*/ 1664208 h 2642616"/>
              <a:gd name="connsiteX45" fmla="*/ 3447288 w 6501384"/>
              <a:gd name="connsiteY45" fmla="*/ 1636776 h 2642616"/>
              <a:gd name="connsiteX46" fmla="*/ 9144 w 6501384"/>
              <a:gd name="connsiteY4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03320 w 6501384"/>
              <a:gd name="connsiteY37" fmla="*/ 1810512 h 2642616"/>
              <a:gd name="connsiteX38" fmla="*/ 3657600 w 6501384"/>
              <a:gd name="connsiteY38" fmla="*/ 1755648 h 2642616"/>
              <a:gd name="connsiteX39" fmla="*/ 3630168 w 6501384"/>
              <a:gd name="connsiteY39" fmla="*/ 1746504 h 2642616"/>
              <a:gd name="connsiteX40" fmla="*/ 3575304 w 6501384"/>
              <a:gd name="connsiteY40" fmla="*/ 1709928 h 2642616"/>
              <a:gd name="connsiteX41" fmla="*/ 3547872 w 6501384"/>
              <a:gd name="connsiteY41" fmla="*/ 1700784 h 2642616"/>
              <a:gd name="connsiteX42" fmla="*/ 3520440 w 6501384"/>
              <a:gd name="connsiteY42" fmla="*/ 1682496 h 2642616"/>
              <a:gd name="connsiteX43" fmla="*/ 3465576 w 6501384"/>
              <a:gd name="connsiteY43" fmla="*/ 1664208 h 2642616"/>
              <a:gd name="connsiteX44" fmla="*/ 3447288 w 6501384"/>
              <a:gd name="connsiteY44" fmla="*/ 1636776 h 2642616"/>
              <a:gd name="connsiteX45" fmla="*/ 9144 w 6501384"/>
              <a:gd name="connsiteY4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657600 w 6501384"/>
              <a:gd name="connsiteY37" fmla="*/ 1755648 h 2642616"/>
              <a:gd name="connsiteX38" fmla="*/ 3630168 w 6501384"/>
              <a:gd name="connsiteY38" fmla="*/ 1746504 h 2642616"/>
              <a:gd name="connsiteX39" fmla="*/ 3575304 w 6501384"/>
              <a:gd name="connsiteY39" fmla="*/ 1709928 h 2642616"/>
              <a:gd name="connsiteX40" fmla="*/ 3547872 w 6501384"/>
              <a:gd name="connsiteY40" fmla="*/ 1700784 h 2642616"/>
              <a:gd name="connsiteX41" fmla="*/ 3520440 w 6501384"/>
              <a:gd name="connsiteY41" fmla="*/ 1682496 h 2642616"/>
              <a:gd name="connsiteX42" fmla="*/ 3465576 w 6501384"/>
              <a:gd name="connsiteY42" fmla="*/ 1664208 h 2642616"/>
              <a:gd name="connsiteX43" fmla="*/ 3447288 w 6501384"/>
              <a:gd name="connsiteY43" fmla="*/ 1636776 h 2642616"/>
              <a:gd name="connsiteX44" fmla="*/ 9144 w 6501384"/>
              <a:gd name="connsiteY4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4041648 w 6501384"/>
              <a:gd name="connsiteY30" fmla="*/ 1901952 h 2642616"/>
              <a:gd name="connsiteX31" fmla="*/ 3950208 w 6501384"/>
              <a:gd name="connsiteY31" fmla="*/ 1883664 h 2642616"/>
              <a:gd name="connsiteX32" fmla="*/ 3922776 w 6501384"/>
              <a:gd name="connsiteY32" fmla="*/ 1874520 h 2642616"/>
              <a:gd name="connsiteX33" fmla="*/ 3886200 w 6501384"/>
              <a:gd name="connsiteY33" fmla="*/ 1865376 h 2642616"/>
              <a:gd name="connsiteX34" fmla="*/ 3858768 w 6501384"/>
              <a:gd name="connsiteY34" fmla="*/ 1856232 h 2642616"/>
              <a:gd name="connsiteX35" fmla="*/ 3758184 w 6501384"/>
              <a:gd name="connsiteY35" fmla="*/ 1837944 h 2642616"/>
              <a:gd name="connsiteX36" fmla="*/ 3657600 w 6501384"/>
              <a:gd name="connsiteY36" fmla="*/ 1755648 h 2642616"/>
              <a:gd name="connsiteX37" fmla="*/ 3630168 w 6501384"/>
              <a:gd name="connsiteY37" fmla="*/ 1746504 h 2642616"/>
              <a:gd name="connsiteX38" fmla="*/ 3575304 w 6501384"/>
              <a:gd name="connsiteY38" fmla="*/ 1709928 h 2642616"/>
              <a:gd name="connsiteX39" fmla="*/ 3547872 w 6501384"/>
              <a:gd name="connsiteY39" fmla="*/ 1700784 h 2642616"/>
              <a:gd name="connsiteX40" fmla="*/ 3520440 w 6501384"/>
              <a:gd name="connsiteY40" fmla="*/ 1682496 h 2642616"/>
              <a:gd name="connsiteX41" fmla="*/ 3465576 w 6501384"/>
              <a:gd name="connsiteY41" fmla="*/ 1664208 h 2642616"/>
              <a:gd name="connsiteX42" fmla="*/ 3447288 w 6501384"/>
              <a:gd name="connsiteY42" fmla="*/ 1636776 h 2642616"/>
              <a:gd name="connsiteX43" fmla="*/ 9144 w 6501384"/>
              <a:gd name="connsiteY4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922776 w 6501384"/>
              <a:gd name="connsiteY31" fmla="*/ 1874520 h 2642616"/>
              <a:gd name="connsiteX32" fmla="*/ 3886200 w 6501384"/>
              <a:gd name="connsiteY32" fmla="*/ 1865376 h 2642616"/>
              <a:gd name="connsiteX33" fmla="*/ 3858768 w 6501384"/>
              <a:gd name="connsiteY33" fmla="*/ 1856232 h 2642616"/>
              <a:gd name="connsiteX34" fmla="*/ 3758184 w 6501384"/>
              <a:gd name="connsiteY34" fmla="*/ 1837944 h 2642616"/>
              <a:gd name="connsiteX35" fmla="*/ 3657600 w 6501384"/>
              <a:gd name="connsiteY35" fmla="*/ 1755648 h 2642616"/>
              <a:gd name="connsiteX36" fmla="*/ 3630168 w 6501384"/>
              <a:gd name="connsiteY36" fmla="*/ 1746504 h 2642616"/>
              <a:gd name="connsiteX37" fmla="*/ 3575304 w 6501384"/>
              <a:gd name="connsiteY37" fmla="*/ 1709928 h 2642616"/>
              <a:gd name="connsiteX38" fmla="*/ 3547872 w 6501384"/>
              <a:gd name="connsiteY38" fmla="*/ 1700784 h 2642616"/>
              <a:gd name="connsiteX39" fmla="*/ 3520440 w 6501384"/>
              <a:gd name="connsiteY39" fmla="*/ 1682496 h 2642616"/>
              <a:gd name="connsiteX40" fmla="*/ 3465576 w 6501384"/>
              <a:gd name="connsiteY40" fmla="*/ 1664208 h 2642616"/>
              <a:gd name="connsiteX41" fmla="*/ 3447288 w 6501384"/>
              <a:gd name="connsiteY41" fmla="*/ 1636776 h 2642616"/>
              <a:gd name="connsiteX42" fmla="*/ 9144 w 6501384"/>
              <a:gd name="connsiteY4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886200 w 6501384"/>
              <a:gd name="connsiteY31" fmla="*/ 1865376 h 2642616"/>
              <a:gd name="connsiteX32" fmla="*/ 3858768 w 6501384"/>
              <a:gd name="connsiteY32" fmla="*/ 1856232 h 2642616"/>
              <a:gd name="connsiteX33" fmla="*/ 3758184 w 6501384"/>
              <a:gd name="connsiteY33" fmla="*/ 1837944 h 2642616"/>
              <a:gd name="connsiteX34" fmla="*/ 3657600 w 6501384"/>
              <a:gd name="connsiteY34" fmla="*/ 1755648 h 2642616"/>
              <a:gd name="connsiteX35" fmla="*/ 3630168 w 6501384"/>
              <a:gd name="connsiteY35" fmla="*/ 1746504 h 2642616"/>
              <a:gd name="connsiteX36" fmla="*/ 3575304 w 6501384"/>
              <a:gd name="connsiteY36" fmla="*/ 1709928 h 2642616"/>
              <a:gd name="connsiteX37" fmla="*/ 3547872 w 6501384"/>
              <a:gd name="connsiteY37" fmla="*/ 1700784 h 2642616"/>
              <a:gd name="connsiteX38" fmla="*/ 3520440 w 6501384"/>
              <a:gd name="connsiteY38" fmla="*/ 1682496 h 2642616"/>
              <a:gd name="connsiteX39" fmla="*/ 3465576 w 6501384"/>
              <a:gd name="connsiteY39" fmla="*/ 1664208 h 2642616"/>
              <a:gd name="connsiteX40" fmla="*/ 3447288 w 6501384"/>
              <a:gd name="connsiteY40" fmla="*/ 1636776 h 2642616"/>
              <a:gd name="connsiteX41" fmla="*/ 9144 w 6501384"/>
              <a:gd name="connsiteY4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758184 w 6501384"/>
              <a:gd name="connsiteY32" fmla="*/ 1837944 h 2642616"/>
              <a:gd name="connsiteX33" fmla="*/ 3657600 w 6501384"/>
              <a:gd name="connsiteY33" fmla="*/ 1755648 h 2642616"/>
              <a:gd name="connsiteX34" fmla="*/ 3630168 w 6501384"/>
              <a:gd name="connsiteY34" fmla="*/ 1746504 h 2642616"/>
              <a:gd name="connsiteX35" fmla="*/ 3575304 w 6501384"/>
              <a:gd name="connsiteY35" fmla="*/ 1709928 h 2642616"/>
              <a:gd name="connsiteX36" fmla="*/ 3547872 w 6501384"/>
              <a:gd name="connsiteY36" fmla="*/ 1700784 h 2642616"/>
              <a:gd name="connsiteX37" fmla="*/ 3520440 w 6501384"/>
              <a:gd name="connsiteY37" fmla="*/ 1682496 h 2642616"/>
              <a:gd name="connsiteX38" fmla="*/ 3465576 w 6501384"/>
              <a:gd name="connsiteY38" fmla="*/ 1664208 h 2642616"/>
              <a:gd name="connsiteX39" fmla="*/ 3447288 w 6501384"/>
              <a:gd name="connsiteY39" fmla="*/ 1636776 h 2642616"/>
              <a:gd name="connsiteX40" fmla="*/ 9144 w 6501384"/>
              <a:gd name="connsiteY4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657600 w 6501384"/>
              <a:gd name="connsiteY32" fmla="*/ 1755648 h 2642616"/>
              <a:gd name="connsiteX33" fmla="*/ 3630168 w 6501384"/>
              <a:gd name="connsiteY33" fmla="*/ 1746504 h 2642616"/>
              <a:gd name="connsiteX34" fmla="*/ 3575304 w 6501384"/>
              <a:gd name="connsiteY34" fmla="*/ 1709928 h 2642616"/>
              <a:gd name="connsiteX35" fmla="*/ 3547872 w 6501384"/>
              <a:gd name="connsiteY35" fmla="*/ 1700784 h 2642616"/>
              <a:gd name="connsiteX36" fmla="*/ 3520440 w 6501384"/>
              <a:gd name="connsiteY36" fmla="*/ 1682496 h 2642616"/>
              <a:gd name="connsiteX37" fmla="*/ 3465576 w 6501384"/>
              <a:gd name="connsiteY37" fmla="*/ 1664208 h 2642616"/>
              <a:gd name="connsiteX38" fmla="*/ 3447288 w 6501384"/>
              <a:gd name="connsiteY38" fmla="*/ 1636776 h 2642616"/>
              <a:gd name="connsiteX39" fmla="*/ 9144 w 6501384"/>
              <a:gd name="connsiteY3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657600 w 6501384"/>
              <a:gd name="connsiteY31" fmla="*/ 1755648 h 2642616"/>
              <a:gd name="connsiteX32" fmla="*/ 3630168 w 6501384"/>
              <a:gd name="connsiteY32" fmla="*/ 1746504 h 2642616"/>
              <a:gd name="connsiteX33" fmla="*/ 3575304 w 6501384"/>
              <a:gd name="connsiteY33" fmla="*/ 1709928 h 2642616"/>
              <a:gd name="connsiteX34" fmla="*/ 3547872 w 6501384"/>
              <a:gd name="connsiteY34" fmla="*/ 1700784 h 2642616"/>
              <a:gd name="connsiteX35" fmla="*/ 3520440 w 6501384"/>
              <a:gd name="connsiteY35" fmla="*/ 1682496 h 2642616"/>
              <a:gd name="connsiteX36" fmla="*/ 3465576 w 6501384"/>
              <a:gd name="connsiteY36" fmla="*/ 1664208 h 2642616"/>
              <a:gd name="connsiteX37" fmla="*/ 3447288 w 6501384"/>
              <a:gd name="connsiteY37" fmla="*/ 1636776 h 2642616"/>
              <a:gd name="connsiteX38" fmla="*/ 9144 w 6501384"/>
              <a:gd name="connsiteY3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630168 w 6501384"/>
              <a:gd name="connsiteY31" fmla="*/ 1746504 h 2642616"/>
              <a:gd name="connsiteX32" fmla="*/ 3575304 w 6501384"/>
              <a:gd name="connsiteY32" fmla="*/ 1709928 h 2642616"/>
              <a:gd name="connsiteX33" fmla="*/ 3547872 w 6501384"/>
              <a:gd name="connsiteY33" fmla="*/ 1700784 h 2642616"/>
              <a:gd name="connsiteX34" fmla="*/ 3520440 w 6501384"/>
              <a:gd name="connsiteY34" fmla="*/ 1682496 h 2642616"/>
              <a:gd name="connsiteX35" fmla="*/ 3465576 w 6501384"/>
              <a:gd name="connsiteY35" fmla="*/ 1664208 h 2642616"/>
              <a:gd name="connsiteX36" fmla="*/ 3447288 w 6501384"/>
              <a:gd name="connsiteY36" fmla="*/ 1636776 h 2642616"/>
              <a:gd name="connsiteX37" fmla="*/ 9144 w 6501384"/>
              <a:gd name="connsiteY3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575304 w 6501384"/>
              <a:gd name="connsiteY31" fmla="*/ 1709928 h 2642616"/>
              <a:gd name="connsiteX32" fmla="*/ 3547872 w 6501384"/>
              <a:gd name="connsiteY32" fmla="*/ 1700784 h 2642616"/>
              <a:gd name="connsiteX33" fmla="*/ 3520440 w 6501384"/>
              <a:gd name="connsiteY33" fmla="*/ 1682496 h 2642616"/>
              <a:gd name="connsiteX34" fmla="*/ 3465576 w 6501384"/>
              <a:gd name="connsiteY34" fmla="*/ 1664208 h 2642616"/>
              <a:gd name="connsiteX35" fmla="*/ 3447288 w 6501384"/>
              <a:gd name="connsiteY35" fmla="*/ 1636776 h 2642616"/>
              <a:gd name="connsiteX36" fmla="*/ 9144 w 6501384"/>
              <a:gd name="connsiteY3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47872 w 6501384"/>
              <a:gd name="connsiteY31" fmla="*/ 1700784 h 2642616"/>
              <a:gd name="connsiteX32" fmla="*/ 3520440 w 6501384"/>
              <a:gd name="connsiteY32" fmla="*/ 1682496 h 2642616"/>
              <a:gd name="connsiteX33" fmla="*/ 3465576 w 6501384"/>
              <a:gd name="connsiteY33" fmla="*/ 1664208 h 2642616"/>
              <a:gd name="connsiteX34" fmla="*/ 3447288 w 6501384"/>
              <a:gd name="connsiteY34" fmla="*/ 1636776 h 2642616"/>
              <a:gd name="connsiteX35" fmla="*/ 9144 w 6501384"/>
              <a:gd name="connsiteY3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20440 w 6501384"/>
              <a:gd name="connsiteY31" fmla="*/ 1682496 h 2642616"/>
              <a:gd name="connsiteX32" fmla="*/ 3465576 w 6501384"/>
              <a:gd name="connsiteY32" fmla="*/ 1664208 h 2642616"/>
              <a:gd name="connsiteX33" fmla="*/ 3447288 w 6501384"/>
              <a:gd name="connsiteY33" fmla="*/ 1636776 h 2642616"/>
              <a:gd name="connsiteX34" fmla="*/ 9144 w 6501384"/>
              <a:gd name="connsiteY3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65576 w 6501384"/>
              <a:gd name="connsiteY31" fmla="*/ 1664208 h 2642616"/>
              <a:gd name="connsiteX32" fmla="*/ 3447288 w 6501384"/>
              <a:gd name="connsiteY32" fmla="*/ 1636776 h 2642616"/>
              <a:gd name="connsiteX33" fmla="*/ 9144 w 6501384"/>
              <a:gd name="connsiteY3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47288 w 6501384"/>
              <a:gd name="connsiteY31" fmla="*/ 1636776 h 2642616"/>
              <a:gd name="connsiteX32" fmla="*/ 9144 w 6501384"/>
              <a:gd name="connsiteY3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447288 w 6501384"/>
              <a:gd name="connsiteY30" fmla="*/ 1636776 h 2642616"/>
              <a:gd name="connsiteX31" fmla="*/ 9144 w 6501384"/>
              <a:gd name="connsiteY3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069080 w 6501384"/>
              <a:gd name="connsiteY28" fmla="*/ 1911096 h 2642616"/>
              <a:gd name="connsiteX29" fmla="*/ 3447288 w 6501384"/>
              <a:gd name="connsiteY29" fmla="*/ 1636776 h 2642616"/>
              <a:gd name="connsiteX30" fmla="*/ 9144 w 6501384"/>
              <a:gd name="connsiteY3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069080 w 6501384"/>
              <a:gd name="connsiteY27" fmla="*/ 1911096 h 2642616"/>
              <a:gd name="connsiteX28" fmla="*/ 3447288 w 6501384"/>
              <a:gd name="connsiteY28" fmla="*/ 1636776 h 2642616"/>
              <a:gd name="connsiteX29" fmla="*/ 9144 w 6501384"/>
              <a:gd name="connsiteY2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069080 w 6501384"/>
              <a:gd name="connsiteY26" fmla="*/ 1911096 h 2642616"/>
              <a:gd name="connsiteX27" fmla="*/ 3447288 w 6501384"/>
              <a:gd name="connsiteY27" fmla="*/ 1636776 h 2642616"/>
              <a:gd name="connsiteX28" fmla="*/ 9144 w 6501384"/>
              <a:gd name="connsiteY2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468112 w 6501384"/>
              <a:gd name="connsiteY6" fmla="*/ 2286000 h 2642616"/>
              <a:gd name="connsiteX7" fmla="*/ 5431536 w 6501384"/>
              <a:gd name="connsiteY7" fmla="*/ 2267712 h 2642616"/>
              <a:gd name="connsiteX8" fmla="*/ 5394960 w 6501384"/>
              <a:gd name="connsiteY8" fmla="*/ 2258568 h 2642616"/>
              <a:gd name="connsiteX9" fmla="*/ 5276088 w 6501384"/>
              <a:gd name="connsiteY9" fmla="*/ 2240280 h 2642616"/>
              <a:gd name="connsiteX10" fmla="*/ 5221224 w 6501384"/>
              <a:gd name="connsiteY10" fmla="*/ 2221992 h 2642616"/>
              <a:gd name="connsiteX11" fmla="*/ 5193792 w 6501384"/>
              <a:gd name="connsiteY11" fmla="*/ 2212848 h 2642616"/>
              <a:gd name="connsiteX12" fmla="*/ 5175504 w 6501384"/>
              <a:gd name="connsiteY12" fmla="*/ 2185416 h 2642616"/>
              <a:gd name="connsiteX13" fmla="*/ 5111496 w 6501384"/>
              <a:gd name="connsiteY13" fmla="*/ 2176272 h 2642616"/>
              <a:gd name="connsiteX14" fmla="*/ 5084064 w 6501384"/>
              <a:gd name="connsiteY14" fmla="*/ 2167128 h 2642616"/>
              <a:gd name="connsiteX15" fmla="*/ 5010912 w 6501384"/>
              <a:gd name="connsiteY15" fmla="*/ 2157984 h 2642616"/>
              <a:gd name="connsiteX16" fmla="*/ 4882896 w 6501384"/>
              <a:gd name="connsiteY16" fmla="*/ 2130552 h 2642616"/>
              <a:gd name="connsiteX17" fmla="*/ 4828032 w 6501384"/>
              <a:gd name="connsiteY17" fmla="*/ 2112264 h 2642616"/>
              <a:gd name="connsiteX18" fmla="*/ 4791456 w 6501384"/>
              <a:gd name="connsiteY18" fmla="*/ 2103120 h 2642616"/>
              <a:gd name="connsiteX19" fmla="*/ 4727448 w 6501384"/>
              <a:gd name="connsiteY19" fmla="*/ 2075688 h 2642616"/>
              <a:gd name="connsiteX20" fmla="*/ 4654296 w 6501384"/>
              <a:gd name="connsiteY20" fmla="*/ 2066544 h 2642616"/>
              <a:gd name="connsiteX21" fmla="*/ 4608576 w 6501384"/>
              <a:gd name="connsiteY21" fmla="*/ 2057400 h 2642616"/>
              <a:gd name="connsiteX22" fmla="*/ 4581144 w 6501384"/>
              <a:gd name="connsiteY22" fmla="*/ 2048256 h 2642616"/>
              <a:gd name="connsiteX23" fmla="*/ 4462272 w 6501384"/>
              <a:gd name="connsiteY23" fmla="*/ 2029968 h 2642616"/>
              <a:gd name="connsiteX24" fmla="*/ 4370832 w 6501384"/>
              <a:gd name="connsiteY24" fmla="*/ 2002536 h 2642616"/>
              <a:gd name="connsiteX25" fmla="*/ 4069080 w 6501384"/>
              <a:gd name="connsiteY25" fmla="*/ 1911096 h 2642616"/>
              <a:gd name="connsiteX26" fmla="*/ 3447288 w 6501384"/>
              <a:gd name="connsiteY26" fmla="*/ 1636776 h 2642616"/>
              <a:gd name="connsiteX27" fmla="*/ 9144 w 6501384"/>
              <a:gd name="connsiteY2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4069080 w 6501384"/>
              <a:gd name="connsiteY24" fmla="*/ 1911096 h 2642616"/>
              <a:gd name="connsiteX25" fmla="*/ 3447288 w 6501384"/>
              <a:gd name="connsiteY25" fmla="*/ 1636776 h 2642616"/>
              <a:gd name="connsiteX26" fmla="*/ 9144 w 6501384"/>
              <a:gd name="connsiteY2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3447288 w 6501384"/>
              <a:gd name="connsiteY24" fmla="*/ 1636776 h 2642616"/>
              <a:gd name="connsiteX25" fmla="*/ 9144 w 6501384"/>
              <a:gd name="connsiteY25" fmla="*/ 0 h 2642616"/>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727448 w 6501384"/>
              <a:gd name="connsiteY18" fmla="*/ 2080312 h 2647240"/>
              <a:gd name="connsiteX19" fmla="*/ 4654296 w 6501384"/>
              <a:gd name="connsiteY19" fmla="*/ 2071168 h 2647240"/>
              <a:gd name="connsiteX20" fmla="*/ 4608576 w 6501384"/>
              <a:gd name="connsiteY20" fmla="*/ 2062024 h 2647240"/>
              <a:gd name="connsiteX21" fmla="*/ 4581144 w 6501384"/>
              <a:gd name="connsiteY21" fmla="*/ 2052880 h 2647240"/>
              <a:gd name="connsiteX22" fmla="*/ 4462272 w 6501384"/>
              <a:gd name="connsiteY22" fmla="*/ 2034592 h 2647240"/>
              <a:gd name="connsiteX23" fmla="*/ 4370832 w 6501384"/>
              <a:gd name="connsiteY23" fmla="*/ 2007160 h 2647240"/>
              <a:gd name="connsiteX24" fmla="*/ 9144 w 6501384"/>
              <a:gd name="connsiteY24" fmla="*/ 4624 h 2647240"/>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654296 w 6501384"/>
              <a:gd name="connsiteY18" fmla="*/ 2071168 h 2647240"/>
              <a:gd name="connsiteX19" fmla="*/ 4608576 w 6501384"/>
              <a:gd name="connsiteY19" fmla="*/ 2062024 h 2647240"/>
              <a:gd name="connsiteX20" fmla="*/ 4581144 w 6501384"/>
              <a:gd name="connsiteY20" fmla="*/ 2052880 h 2647240"/>
              <a:gd name="connsiteX21" fmla="*/ 4462272 w 6501384"/>
              <a:gd name="connsiteY21" fmla="*/ 2034592 h 2647240"/>
              <a:gd name="connsiteX22" fmla="*/ 4370832 w 6501384"/>
              <a:gd name="connsiteY22" fmla="*/ 2007160 h 2647240"/>
              <a:gd name="connsiteX23" fmla="*/ 9144 w 6501384"/>
              <a:gd name="connsiteY23" fmla="*/ 4624 h 2647240"/>
              <a:gd name="connsiteX0" fmla="*/ 9144 w 6501384"/>
              <a:gd name="connsiteY0" fmla="*/ 4632 h 2647248"/>
              <a:gd name="connsiteX1" fmla="*/ 0 w 6501384"/>
              <a:gd name="connsiteY1" fmla="*/ 2647248 h 2647248"/>
              <a:gd name="connsiteX2" fmla="*/ 6501384 w 6501384"/>
              <a:gd name="connsiteY2" fmla="*/ 2638104 h 2647248"/>
              <a:gd name="connsiteX3" fmla="*/ 6492240 w 6501384"/>
              <a:gd name="connsiteY3" fmla="*/ 2336352 h 2647248"/>
              <a:gd name="connsiteX4" fmla="*/ 6492240 w 6501384"/>
              <a:gd name="connsiteY4" fmla="*/ 2336352 h 2647248"/>
              <a:gd name="connsiteX5" fmla="*/ 5468112 w 6501384"/>
              <a:gd name="connsiteY5" fmla="*/ 2290632 h 2647248"/>
              <a:gd name="connsiteX6" fmla="*/ 5431536 w 6501384"/>
              <a:gd name="connsiteY6" fmla="*/ 2272344 h 2647248"/>
              <a:gd name="connsiteX7" fmla="*/ 5394960 w 6501384"/>
              <a:gd name="connsiteY7" fmla="*/ 2263200 h 2647248"/>
              <a:gd name="connsiteX8" fmla="*/ 5276088 w 6501384"/>
              <a:gd name="connsiteY8" fmla="*/ 2244912 h 2647248"/>
              <a:gd name="connsiteX9" fmla="*/ 5221224 w 6501384"/>
              <a:gd name="connsiteY9" fmla="*/ 2226624 h 2647248"/>
              <a:gd name="connsiteX10" fmla="*/ 5193792 w 6501384"/>
              <a:gd name="connsiteY10" fmla="*/ 2217480 h 2647248"/>
              <a:gd name="connsiteX11" fmla="*/ 5175504 w 6501384"/>
              <a:gd name="connsiteY11" fmla="*/ 2190048 h 2647248"/>
              <a:gd name="connsiteX12" fmla="*/ 5111496 w 6501384"/>
              <a:gd name="connsiteY12" fmla="*/ 2180904 h 2647248"/>
              <a:gd name="connsiteX13" fmla="*/ 5084064 w 6501384"/>
              <a:gd name="connsiteY13" fmla="*/ 2171760 h 2647248"/>
              <a:gd name="connsiteX14" fmla="*/ 5010912 w 6501384"/>
              <a:gd name="connsiteY14" fmla="*/ 2162616 h 2647248"/>
              <a:gd name="connsiteX15" fmla="*/ 4882896 w 6501384"/>
              <a:gd name="connsiteY15" fmla="*/ 2135184 h 2647248"/>
              <a:gd name="connsiteX16" fmla="*/ 4828032 w 6501384"/>
              <a:gd name="connsiteY16" fmla="*/ 2116896 h 2647248"/>
              <a:gd name="connsiteX17" fmla="*/ 4791456 w 6501384"/>
              <a:gd name="connsiteY17" fmla="*/ 2107752 h 2647248"/>
              <a:gd name="connsiteX18" fmla="*/ 4654296 w 6501384"/>
              <a:gd name="connsiteY18" fmla="*/ 2071176 h 2647248"/>
              <a:gd name="connsiteX19" fmla="*/ 4608576 w 6501384"/>
              <a:gd name="connsiteY19" fmla="*/ 2062032 h 2647248"/>
              <a:gd name="connsiteX20" fmla="*/ 4581144 w 6501384"/>
              <a:gd name="connsiteY20" fmla="*/ 2052888 h 2647248"/>
              <a:gd name="connsiteX21" fmla="*/ 4370832 w 6501384"/>
              <a:gd name="connsiteY21" fmla="*/ 2007168 h 2647248"/>
              <a:gd name="connsiteX22" fmla="*/ 9144 w 6501384"/>
              <a:gd name="connsiteY22" fmla="*/ 4632 h 2647248"/>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40 h 2647256"/>
              <a:gd name="connsiteX1" fmla="*/ 0 w 6501384"/>
              <a:gd name="connsiteY1" fmla="*/ 2647256 h 2647256"/>
              <a:gd name="connsiteX2" fmla="*/ 6501384 w 6501384"/>
              <a:gd name="connsiteY2" fmla="*/ 2638112 h 2647256"/>
              <a:gd name="connsiteX3" fmla="*/ 6492240 w 6501384"/>
              <a:gd name="connsiteY3" fmla="*/ 2336360 h 2647256"/>
              <a:gd name="connsiteX4" fmla="*/ 6492240 w 6501384"/>
              <a:gd name="connsiteY4" fmla="*/ 2336360 h 2647256"/>
              <a:gd name="connsiteX5" fmla="*/ 5468112 w 6501384"/>
              <a:gd name="connsiteY5" fmla="*/ 2290640 h 2647256"/>
              <a:gd name="connsiteX6" fmla="*/ 5431536 w 6501384"/>
              <a:gd name="connsiteY6" fmla="*/ 2272352 h 2647256"/>
              <a:gd name="connsiteX7" fmla="*/ 5394960 w 6501384"/>
              <a:gd name="connsiteY7" fmla="*/ 2263208 h 2647256"/>
              <a:gd name="connsiteX8" fmla="*/ 5276088 w 6501384"/>
              <a:gd name="connsiteY8" fmla="*/ 2244920 h 2647256"/>
              <a:gd name="connsiteX9" fmla="*/ 5221224 w 6501384"/>
              <a:gd name="connsiteY9" fmla="*/ 2226632 h 2647256"/>
              <a:gd name="connsiteX10" fmla="*/ 5193792 w 6501384"/>
              <a:gd name="connsiteY10" fmla="*/ 2217488 h 2647256"/>
              <a:gd name="connsiteX11" fmla="*/ 5175504 w 6501384"/>
              <a:gd name="connsiteY11" fmla="*/ 2190056 h 2647256"/>
              <a:gd name="connsiteX12" fmla="*/ 5111496 w 6501384"/>
              <a:gd name="connsiteY12" fmla="*/ 2180912 h 2647256"/>
              <a:gd name="connsiteX13" fmla="*/ 5084064 w 6501384"/>
              <a:gd name="connsiteY13" fmla="*/ 2171768 h 2647256"/>
              <a:gd name="connsiteX14" fmla="*/ 5010912 w 6501384"/>
              <a:gd name="connsiteY14" fmla="*/ 2162624 h 2647256"/>
              <a:gd name="connsiteX15" fmla="*/ 4882896 w 6501384"/>
              <a:gd name="connsiteY15" fmla="*/ 2135192 h 2647256"/>
              <a:gd name="connsiteX16" fmla="*/ 4828032 w 6501384"/>
              <a:gd name="connsiteY16" fmla="*/ 2116904 h 2647256"/>
              <a:gd name="connsiteX17" fmla="*/ 4791456 w 6501384"/>
              <a:gd name="connsiteY17" fmla="*/ 2107760 h 2647256"/>
              <a:gd name="connsiteX18" fmla="*/ 4654296 w 6501384"/>
              <a:gd name="connsiteY18" fmla="*/ 2071184 h 2647256"/>
              <a:gd name="connsiteX19" fmla="*/ 4370832 w 6501384"/>
              <a:gd name="connsiteY19" fmla="*/ 2007176 h 2647256"/>
              <a:gd name="connsiteX20" fmla="*/ 9144 w 6501384"/>
              <a:gd name="connsiteY20" fmla="*/ 4640 h 2647256"/>
              <a:gd name="connsiteX0" fmla="*/ 9144 w 6501384"/>
              <a:gd name="connsiteY0" fmla="*/ 4655 h 2647271"/>
              <a:gd name="connsiteX1" fmla="*/ 0 w 6501384"/>
              <a:gd name="connsiteY1" fmla="*/ 2647271 h 2647271"/>
              <a:gd name="connsiteX2" fmla="*/ 6501384 w 6501384"/>
              <a:gd name="connsiteY2" fmla="*/ 2638127 h 2647271"/>
              <a:gd name="connsiteX3" fmla="*/ 6492240 w 6501384"/>
              <a:gd name="connsiteY3" fmla="*/ 2336375 h 2647271"/>
              <a:gd name="connsiteX4" fmla="*/ 6492240 w 6501384"/>
              <a:gd name="connsiteY4" fmla="*/ 2336375 h 2647271"/>
              <a:gd name="connsiteX5" fmla="*/ 5468112 w 6501384"/>
              <a:gd name="connsiteY5" fmla="*/ 2290655 h 2647271"/>
              <a:gd name="connsiteX6" fmla="*/ 5431536 w 6501384"/>
              <a:gd name="connsiteY6" fmla="*/ 2272367 h 2647271"/>
              <a:gd name="connsiteX7" fmla="*/ 5394960 w 6501384"/>
              <a:gd name="connsiteY7" fmla="*/ 2263223 h 2647271"/>
              <a:gd name="connsiteX8" fmla="*/ 5276088 w 6501384"/>
              <a:gd name="connsiteY8" fmla="*/ 2244935 h 2647271"/>
              <a:gd name="connsiteX9" fmla="*/ 5221224 w 6501384"/>
              <a:gd name="connsiteY9" fmla="*/ 2226647 h 2647271"/>
              <a:gd name="connsiteX10" fmla="*/ 5193792 w 6501384"/>
              <a:gd name="connsiteY10" fmla="*/ 2217503 h 2647271"/>
              <a:gd name="connsiteX11" fmla="*/ 5175504 w 6501384"/>
              <a:gd name="connsiteY11" fmla="*/ 2190071 h 2647271"/>
              <a:gd name="connsiteX12" fmla="*/ 5111496 w 6501384"/>
              <a:gd name="connsiteY12" fmla="*/ 2180927 h 2647271"/>
              <a:gd name="connsiteX13" fmla="*/ 5084064 w 6501384"/>
              <a:gd name="connsiteY13" fmla="*/ 2171783 h 2647271"/>
              <a:gd name="connsiteX14" fmla="*/ 5010912 w 6501384"/>
              <a:gd name="connsiteY14" fmla="*/ 2162639 h 2647271"/>
              <a:gd name="connsiteX15" fmla="*/ 4882896 w 6501384"/>
              <a:gd name="connsiteY15" fmla="*/ 2135207 h 2647271"/>
              <a:gd name="connsiteX16" fmla="*/ 4828032 w 6501384"/>
              <a:gd name="connsiteY16" fmla="*/ 2116919 h 2647271"/>
              <a:gd name="connsiteX17" fmla="*/ 4791456 w 6501384"/>
              <a:gd name="connsiteY17" fmla="*/ 2107775 h 2647271"/>
              <a:gd name="connsiteX18" fmla="*/ 4370832 w 6501384"/>
              <a:gd name="connsiteY18" fmla="*/ 2007191 h 2647271"/>
              <a:gd name="connsiteX19" fmla="*/ 9144 w 6501384"/>
              <a:gd name="connsiteY19" fmla="*/ 4655 h 2647271"/>
              <a:gd name="connsiteX0" fmla="*/ 9144 w 6501384"/>
              <a:gd name="connsiteY0" fmla="*/ 4659 h 2647275"/>
              <a:gd name="connsiteX1" fmla="*/ 0 w 6501384"/>
              <a:gd name="connsiteY1" fmla="*/ 2647275 h 2647275"/>
              <a:gd name="connsiteX2" fmla="*/ 6501384 w 6501384"/>
              <a:gd name="connsiteY2" fmla="*/ 2638131 h 2647275"/>
              <a:gd name="connsiteX3" fmla="*/ 6492240 w 6501384"/>
              <a:gd name="connsiteY3" fmla="*/ 2336379 h 2647275"/>
              <a:gd name="connsiteX4" fmla="*/ 6492240 w 6501384"/>
              <a:gd name="connsiteY4" fmla="*/ 2336379 h 2647275"/>
              <a:gd name="connsiteX5" fmla="*/ 5468112 w 6501384"/>
              <a:gd name="connsiteY5" fmla="*/ 2290659 h 2647275"/>
              <a:gd name="connsiteX6" fmla="*/ 5431536 w 6501384"/>
              <a:gd name="connsiteY6" fmla="*/ 2272371 h 2647275"/>
              <a:gd name="connsiteX7" fmla="*/ 5394960 w 6501384"/>
              <a:gd name="connsiteY7" fmla="*/ 2263227 h 2647275"/>
              <a:gd name="connsiteX8" fmla="*/ 5276088 w 6501384"/>
              <a:gd name="connsiteY8" fmla="*/ 2244939 h 2647275"/>
              <a:gd name="connsiteX9" fmla="*/ 5221224 w 6501384"/>
              <a:gd name="connsiteY9" fmla="*/ 2226651 h 2647275"/>
              <a:gd name="connsiteX10" fmla="*/ 5193792 w 6501384"/>
              <a:gd name="connsiteY10" fmla="*/ 2217507 h 2647275"/>
              <a:gd name="connsiteX11" fmla="*/ 5175504 w 6501384"/>
              <a:gd name="connsiteY11" fmla="*/ 2190075 h 2647275"/>
              <a:gd name="connsiteX12" fmla="*/ 5111496 w 6501384"/>
              <a:gd name="connsiteY12" fmla="*/ 2180931 h 2647275"/>
              <a:gd name="connsiteX13" fmla="*/ 5084064 w 6501384"/>
              <a:gd name="connsiteY13" fmla="*/ 2171787 h 2647275"/>
              <a:gd name="connsiteX14" fmla="*/ 5010912 w 6501384"/>
              <a:gd name="connsiteY14" fmla="*/ 2162643 h 2647275"/>
              <a:gd name="connsiteX15" fmla="*/ 4882896 w 6501384"/>
              <a:gd name="connsiteY15" fmla="*/ 2135211 h 2647275"/>
              <a:gd name="connsiteX16" fmla="*/ 4828032 w 6501384"/>
              <a:gd name="connsiteY16" fmla="*/ 2116923 h 2647275"/>
              <a:gd name="connsiteX17" fmla="*/ 4370832 w 6501384"/>
              <a:gd name="connsiteY17" fmla="*/ 2007195 h 2647275"/>
              <a:gd name="connsiteX18" fmla="*/ 9144 w 6501384"/>
              <a:gd name="connsiteY18" fmla="*/ 4659 h 2647275"/>
              <a:gd name="connsiteX0" fmla="*/ 9144 w 6501384"/>
              <a:gd name="connsiteY0" fmla="*/ 4666 h 2647282"/>
              <a:gd name="connsiteX1" fmla="*/ 0 w 6501384"/>
              <a:gd name="connsiteY1" fmla="*/ 2647282 h 2647282"/>
              <a:gd name="connsiteX2" fmla="*/ 6501384 w 6501384"/>
              <a:gd name="connsiteY2" fmla="*/ 2638138 h 2647282"/>
              <a:gd name="connsiteX3" fmla="*/ 6492240 w 6501384"/>
              <a:gd name="connsiteY3" fmla="*/ 2336386 h 2647282"/>
              <a:gd name="connsiteX4" fmla="*/ 6492240 w 6501384"/>
              <a:gd name="connsiteY4" fmla="*/ 2336386 h 2647282"/>
              <a:gd name="connsiteX5" fmla="*/ 5468112 w 6501384"/>
              <a:gd name="connsiteY5" fmla="*/ 2290666 h 2647282"/>
              <a:gd name="connsiteX6" fmla="*/ 5431536 w 6501384"/>
              <a:gd name="connsiteY6" fmla="*/ 2272378 h 2647282"/>
              <a:gd name="connsiteX7" fmla="*/ 5394960 w 6501384"/>
              <a:gd name="connsiteY7" fmla="*/ 2263234 h 2647282"/>
              <a:gd name="connsiteX8" fmla="*/ 5276088 w 6501384"/>
              <a:gd name="connsiteY8" fmla="*/ 2244946 h 2647282"/>
              <a:gd name="connsiteX9" fmla="*/ 5221224 w 6501384"/>
              <a:gd name="connsiteY9" fmla="*/ 2226658 h 2647282"/>
              <a:gd name="connsiteX10" fmla="*/ 5193792 w 6501384"/>
              <a:gd name="connsiteY10" fmla="*/ 2217514 h 2647282"/>
              <a:gd name="connsiteX11" fmla="*/ 5175504 w 6501384"/>
              <a:gd name="connsiteY11" fmla="*/ 2190082 h 2647282"/>
              <a:gd name="connsiteX12" fmla="*/ 5111496 w 6501384"/>
              <a:gd name="connsiteY12" fmla="*/ 2180938 h 2647282"/>
              <a:gd name="connsiteX13" fmla="*/ 5084064 w 6501384"/>
              <a:gd name="connsiteY13" fmla="*/ 2171794 h 2647282"/>
              <a:gd name="connsiteX14" fmla="*/ 5010912 w 6501384"/>
              <a:gd name="connsiteY14" fmla="*/ 2162650 h 2647282"/>
              <a:gd name="connsiteX15" fmla="*/ 4882896 w 6501384"/>
              <a:gd name="connsiteY15" fmla="*/ 2135218 h 2647282"/>
              <a:gd name="connsiteX16" fmla="*/ 4370832 w 6501384"/>
              <a:gd name="connsiteY16" fmla="*/ 2007202 h 2647282"/>
              <a:gd name="connsiteX17" fmla="*/ 9144 w 6501384"/>
              <a:gd name="connsiteY17" fmla="*/ 4666 h 2647282"/>
              <a:gd name="connsiteX0" fmla="*/ 9144 w 6501384"/>
              <a:gd name="connsiteY0" fmla="*/ 4678 h 2647294"/>
              <a:gd name="connsiteX1" fmla="*/ 0 w 6501384"/>
              <a:gd name="connsiteY1" fmla="*/ 2647294 h 2647294"/>
              <a:gd name="connsiteX2" fmla="*/ 6501384 w 6501384"/>
              <a:gd name="connsiteY2" fmla="*/ 2638150 h 2647294"/>
              <a:gd name="connsiteX3" fmla="*/ 6492240 w 6501384"/>
              <a:gd name="connsiteY3" fmla="*/ 2336398 h 2647294"/>
              <a:gd name="connsiteX4" fmla="*/ 6492240 w 6501384"/>
              <a:gd name="connsiteY4" fmla="*/ 2336398 h 2647294"/>
              <a:gd name="connsiteX5" fmla="*/ 5468112 w 6501384"/>
              <a:gd name="connsiteY5" fmla="*/ 2290678 h 2647294"/>
              <a:gd name="connsiteX6" fmla="*/ 5431536 w 6501384"/>
              <a:gd name="connsiteY6" fmla="*/ 2272390 h 2647294"/>
              <a:gd name="connsiteX7" fmla="*/ 5394960 w 6501384"/>
              <a:gd name="connsiteY7" fmla="*/ 2263246 h 2647294"/>
              <a:gd name="connsiteX8" fmla="*/ 5276088 w 6501384"/>
              <a:gd name="connsiteY8" fmla="*/ 2244958 h 2647294"/>
              <a:gd name="connsiteX9" fmla="*/ 5221224 w 6501384"/>
              <a:gd name="connsiteY9" fmla="*/ 2226670 h 2647294"/>
              <a:gd name="connsiteX10" fmla="*/ 5193792 w 6501384"/>
              <a:gd name="connsiteY10" fmla="*/ 2217526 h 2647294"/>
              <a:gd name="connsiteX11" fmla="*/ 5175504 w 6501384"/>
              <a:gd name="connsiteY11" fmla="*/ 2190094 h 2647294"/>
              <a:gd name="connsiteX12" fmla="*/ 5111496 w 6501384"/>
              <a:gd name="connsiteY12" fmla="*/ 2180950 h 2647294"/>
              <a:gd name="connsiteX13" fmla="*/ 5084064 w 6501384"/>
              <a:gd name="connsiteY13" fmla="*/ 2171806 h 2647294"/>
              <a:gd name="connsiteX14" fmla="*/ 5010912 w 6501384"/>
              <a:gd name="connsiteY14" fmla="*/ 2162662 h 2647294"/>
              <a:gd name="connsiteX15" fmla="*/ 4370832 w 6501384"/>
              <a:gd name="connsiteY15" fmla="*/ 2007214 h 2647294"/>
              <a:gd name="connsiteX16" fmla="*/ 9144 w 6501384"/>
              <a:gd name="connsiteY16" fmla="*/ 4678 h 2647294"/>
              <a:gd name="connsiteX0" fmla="*/ 9144 w 6501384"/>
              <a:gd name="connsiteY0" fmla="*/ 4682 h 2647298"/>
              <a:gd name="connsiteX1" fmla="*/ 0 w 6501384"/>
              <a:gd name="connsiteY1" fmla="*/ 2647298 h 2647298"/>
              <a:gd name="connsiteX2" fmla="*/ 6501384 w 6501384"/>
              <a:gd name="connsiteY2" fmla="*/ 2638154 h 2647298"/>
              <a:gd name="connsiteX3" fmla="*/ 6492240 w 6501384"/>
              <a:gd name="connsiteY3" fmla="*/ 2336402 h 2647298"/>
              <a:gd name="connsiteX4" fmla="*/ 6492240 w 6501384"/>
              <a:gd name="connsiteY4" fmla="*/ 2336402 h 2647298"/>
              <a:gd name="connsiteX5" fmla="*/ 5468112 w 6501384"/>
              <a:gd name="connsiteY5" fmla="*/ 2290682 h 2647298"/>
              <a:gd name="connsiteX6" fmla="*/ 5431536 w 6501384"/>
              <a:gd name="connsiteY6" fmla="*/ 2272394 h 2647298"/>
              <a:gd name="connsiteX7" fmla="*/ 5394960 w 6501384"/>
              <a:gd name="connsiteY7" fmla="*/ 2263250 h 2647298"/>
              <a:gd name="connsiteX8" fmla="*/ 5276088 w 6501384"/>
              <a:gd name="connsiteY8" fmla="*/ 2244962 h 2647298"/>
              <a:gd name="connsiteX9" fmla="*/ 5221224 w 6501384"/>
              <a:gd name="connsiteY9" fmla="*/ 2226674 h 2647298"/>
              <a:gd name="connsiteX10" fmla="*/ 5193792 w 6501384"/>
              <a:gd name="connsiteY10" fmla="*/ 2217530 h 2647298"/>
              <a:gd name="connsiteX11" fmla="*/ 5175504 w 6501384"/>
              <a:gd name="connsiteY11" fmla="*/ 2190098 h 2647298"/>
              <a:gd name="connsiteX12" fmla="*/ 5111496 w 6501384"/>
              <a:gd name="connsiteY12" fmla="*/ 2180954 h 2647298"/>
              <a:gd name="connsiteX13" fmla="*/ 5084064 w 6501384"/>
              <a:gd name="connsiteY13" fmla="*/ 2171810 h 2647298"/>
              <a:gd name="connsiteX14" fmla="*/ 4370832 w 6501384"/>
              <a:gd name="connsiteY14" fmla="*/ 2007218 h 2647298"/>
              <a:gd name="connsiteX15" fmla="*/ 9144 w 6501384"/>
              <a:gd name="connsiteY15" fmla="*/ 4682 h 2647298"/>
              <a:gd name="connsiteX0" fmla="*/ 9144 w 6501384"/>
              <a:gd name="connsiteY0" fmla="*/ 4686 h 2647302"/>
              <a:gd name="connsiteX1" fmla="*/ 0 w 6501384"/>
              <a:gd name="connsiteY1" fmla="*/ 2647302 h 2647302"/>
              <a:gd name="connsiteX2" fmla="*/ 6501384 w 6501384"/>
              <a:gd name="connsiteY2" fmla="*/ 2638158 h 2647302"/>
              <a:gd name="connsiteX3" fmla="*/ 6492240 w 6501384"/>
              <a:gd name="connsiteY3" fmla="*/ 2336406 h 2647302"/>
              <a:gd name="connsiteX4" fmla="*/ 6492240 w 6501384"/>
              <a:gd name="connsiteY4" fmla="*/ 2336406 h 2647302"/>
              <a:gd name="connsiteX5" fmla="*/ 5468112 w 6501384"/>
              <a:gd name="connsiteY5" fmla="*/ 2290686 h 2647302"/>
              <a:gd name="connsiteX6" fmla="*/ 5431536 w 6501384"/>
              <a:gd name="connsiteY6" fmla="*/ 2272398 h 2647302"/>
              <a:gd name="connsiteX7" fmla="*/ 5394960 w 6501384"/>
              <a:gd name="connsiteY7" fmla="*/ 2263254 h 2647302"/>
              <a:gd name="connsiteX8" fmla="*/ 5276088 w 6501384"/>
              <a:gd name="connsiteY8" fmla="*/ 2244966 h 2647302"/>
              <a:gd name="connsiteX9" fmla="*/ 5221224 w 6501384"/>
              <a:gd name="connsiteY9" fmla="*/ 2226678 h 2647302"/>
              <a:gd name="connsiteX10" fmla="*/ 5193792 w 6501384"/>
              <a:gd name="connsiteY10" fmla="*/ 2217534 h 2647302"/>
              <a:gd name="connsiteX11" fmla="*/ 5175504 w 6501384"/>
              <a:gd name="connsiteY11" fmla="*/ 2190102 h 2647302"/>
              <a:gd name="connsiteX12" fmla="*/ 5111496 w 6501384"/>
              <a:gd name="connsiteY12" fmla="*/ 2180958 h 2647302"/>
              <a:gd name="connsiteX13" fmla="*/ 4370832 w 6501384"/>
              <a:gd name="connsiteY13" fmla="*/ 2007222 h 2647302"/>
              <a:gd name="connsiteX14" fmla="*/ 9144 w 6501384"/>
              <a:gd name="connsiteY14" fmla="*/ 4686 h 2647302"/>
              <a:gd name="connsiteX0" fmla="*/ 9144 w 6501384"/>
              <a:gd name="connsiteY0" fmla="*/ 4689 h 2647305"/>
              <a:gd name="connsiteX1" fmla="*/ 0 w 6501384"/>
              <a:gd name="connsiteY1" fmla="*/ 2647305 h 2647305"/>
              <a:gd name="connsiteX2" fmla="*/ 6501384 w 6501384"/>
              <a:gd name="connsiteY2" fmla="*/ 2638161 h 2647305"/>
              <a:gd name="connsiteX3" fmla="*/ 6492240 w 6501384"/>
              <a:gd name="connsiteY3" fmla="*/ 2336409 h 2647305"/>
              <a:gd name="connsiteX4" fmla="*/ 6492240 w 6501384"/>
              <a:gd name="connsiteY4" fmla="*/ 2336409 h 2647305"/>
              <a:gd name="connsiteX5" fmla="*/ 5468112 w 6501384"/>
              <a:gd name="connsiteY5" fmla="*/ 2290689 h 2647305"/>
              <a:gd name="connsiteX6" fmla="*/ 5431536 w 6501384"/>
              <a:gd name="connsiteY6" fmla="*/ 2272401 h 2647305"/>
              <a:gd name="connsiteX7" fmla="*/ 5394960 w 6501384"/>
              <a:gd name="connsiteY7" fmla="*/ 2263257 h 2647305"/>
              <a:gd name="connsiteX8" fmla="*/ 5276088 w 6501384"/>
              <a:gd name="connsiteY8" fmla="*/ 2244969 h 2647305"/>
              <a:gd name="connsiteX9" fmla="*/ 5221224 w 6501384"/>
              <a:gd name="connsiteY9" fmla="*/ 2226681 h 2647305"/>
              <a:gd name="connsiteX10" fmla="*/ 5193792 w 6501384"/>
              <a:gd name="connsiteY10" fmla="*/ 2217537 h 2647305"/>
              <a:gd name="connsiteX11" fmla="*/ 5175504 w 6501384"/>
              <a:gd name="connsiteY11" fmla="*/ 2190105 h 2647305"/>
              <a:gd name="connsiteX12" fmla="*/ 4370832 w 6501384"/>
              <a:gd name="connsiteY12" fmla="*/ 2007225 h 2647305"/>
              <a:gd name="connsiteX13" fmla="*/ 9144 w 6501384"/>
              <a:gd name="connsiteY13" fmla="*/ 4689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193792 w 6501384"/>
              <a:gd name="connsiteY11" fmla="*/ 2217537 h 2647305"/>
              <a:gd name="connsiteX12" fmla="*/ 5266944 w 6501384"/>
              <a:gd name="connsiteY12"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266944 w 6501384"/>
              <a:gd name="connsiteY11"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21224 w 6501384"/>
              <a:gd name="connsiteY9" fmla="*/ 2226681 h 2647305"/>
              <a:gd name="connsiteX10" fmla="*/ 5266944 w 6501384"/>
              <a:gd name="connsiteY10"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66944 w 6501384"/>
              <a:gd name="connsiteY9"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266944 w 6501384"/>
              <a:gd name="connsiteY8"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66944 w 6501384"/>
              <a:gd name="connsiteY7"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31163 w 6501384"/>
              <a:gd name="connsiteY7" fmla="*/ 2253716 h 2647305"/>
              <a:gd name="connsiteX0" fmla="*/ 4370832 w 6501384"/>
              <a:gd name="connsiteY0" fmla="*/ 2017387 h 2657467"/>
              <a:gd name="connsiteX1" fmla="*/ 9144 w 6501384"/>
              <a:gd name="connsiteY1" fmla="*/ 14851 h 2657467"/>
              <a:gd name="connsiteX2" fmla="*/ 0 w 6501384"/>
              <a:gd name="connsiteY2" fmla="*/ 2657467 h 2657467"/>
              <a:gd name="connsiteX3" fmla="*/ 6501384 w 6501384"/>
              <a:gd name="connsiteY3" fmla="*/ 2648323 h 2657467"/>
              <a:gd name="connsiteX4" fmla="*/ 6492240 w 6501384"/>
              <a:gd name="connsiteY4" fmla="*/ 2346571 h 2657467"/>
              <a:gd name="connsiteX5" fmla="*/ 6492240 w 6501384"/>
              <a:gd name="connsiteY5" fmla="*/ 2346571 h 2657467"/>
              <a:gd name="connsiteX6" fmla="*/ 5468112 w 6501384"/>
              <a:gd name="connsiteY6" fmla="*/ 2300851 h 2657467"/>
              <a:gd name="connsiteX7" fmla="*/ 5231163 w 6501384"/>
              <a:gd name="connsiteY7" fmla="*/ 2263878 h 2657467"/>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78063 w 6501384"/>
              <a:gd name="connsiteY5" fmla="*/ 2317544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39 w 6501384"/>
              <a:gd name="connsiteY5" fmla="*/ 2310455 h 2642616"/>
              <a:gd name="connsiteX6" fmla="*/ 5624056 w 6501384"/>
              <a:gd name="connsiteY6" fmla="*/ 2314354 h 2642616"/>
              <a:gd name="connsiteX7" fmla="*/ 5231163 w 6501384"/>
              <a:gd name="connsiteY7" fmla="*/ 2249027 h 2642616"/>
              <a:gd name="connsiteX0" fmla="*/ 4340423 w 6492240"/>
              <a:gd name="connsiteY0" fmla="*/ 1967094 h 2633472"/>
              <a:gd name="connsiteX1" fmla="*/ 0 w 6492240"/>
              <a:gd name="connsiteY1" fmla="*/ 0 h 2633472"/>
              <a:gd name="connsiteX2" fmla="*/ 94183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4340423 w 6492240"/>
              <a:gd name="connsiteY0" fmla="*/ 1967094 h 2633472"/>
              <a:gd name="connsiteX1" fmla="*/ 0 w 6492240"/>
              <a:gd name="connsiteY1" fmla="*/ 0 h 2633472"/>
              <a:gd name="connsiteX2" fmla="*/ 98755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4688" h="2194560">
                <a:moveTo>
                  <a:pt x="3352871" y="1528182"/>
                </a:moveTo>
                <a:cubicBezTo>
                  <a:pt x="-161260" y="-86927"/>
                  <a:pt x="730528" y="290269"/>
                  <a:pt x="9144" y="0"/>
                </a:cubicBezTo>
                <a:lnTo>
                  <a:pt x="0" y="2194560"/>
                </a:lnTo>
                <a:lnTo>
                  <a:pt x="5504688" y="2194560"/>
                </a:lnTo>
                <a:cubicBezTo>
                  <a:pt x="5501640" y="2093976"/>
                  <a:pt x="5497068" y="1946644"/>
                  <a:pt x="5495544" y="1892808"/>
                </a:cubicBezTo>
                <a:cubicBezTo>
                  <a:pt x="5494020" y="1838972"/>
                  <a:pt x="5500269" y="1876268"/>
                  <a:pt x="5495543" y="1871543"/>
                </a:cubicBezTo>
                <a:cubicBezTo>
                  <a:pt x="5206149" y="1872843"/>
                  <a:pt x="4837539" y="1885680"/>
                  <a:pt x="4627360" y="1875442"/>
                </a:cubicBezTo>
                <a:cubicBezTo>
                  <a:pt x="4417181" y="1865204"/>
                  <a:pt x="4313450" y="1822439"/>
                  <a:pt x="4234467" y="1810115"/>
                </a:cubicBezTo>
              </a:path>
            </a:pathLst>
          </a:cu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台形 63"/>
          <p:cNvSpPr/>
          <p:nvPr/>
        </p:nvSpPr>
        <p:spPr>
          <a:xfrm rot="5400000">
            <a:off x="1894681" y="3708855"/>
            <a:ext cx="2206124" cy="2214673"/>
          </a:xfrm>
          <a:custGeom>
            <a:avLst/>
            <a:gdLst>
              <a:gd name="connsiteX0" fmla="*/ 0 w 2016224"/>
              <a:gd name="connsiteY0" fmla="*/ 2160232 h 2160232"/>
              <a:gd name="connsiteX1" fmla="*/ 504056 w 2016224"/>
              <a:gd name="connsiteY1" fmla="*/ 0 h 2160232"/>
              <a:gd name="connsiteX2" fmla="*/ 1512168 w 2016224"/>
              <a:gd name="connsiteY2" fmla="*/ 0 h 2160232"/>
              <a:gd name="connsiteX3" fmla="*/ 2016224 w 2016224"/>
              <a:gd name="connsiteY3" fmla="*/ 2160232 h 2160232"/>
              <a:gd name="connsiteX4" fmla="*/ 0 w 2016224"/>
              <a:gd name="connsiteY4" fmla="*/ 2160232 h 2160232"/>
              <a:gd name="connsiteX0" fmla="*/ 0 w 2654178"/>
              <a:gd name="connsiteY0" fmla="*/ 2160232 h 2167321"/>
              <a:gd name="connsiteX1" fmla="*/ 504056 w 2654178"/>
              <a:gd name="connsiteY1" fmla="*/ 0 h 2167321"/>
              <a:gd name="connsiteX2" fmla="*/ 1512168 w 2654178"/>
              <a:gd name="connsiteY2" fmla="*/ 0 h 2167321"/>
              <a:gd name="connsiteX3" fmla="*/ 2654178 w 2654178"/>
              <a:gd name="connsiteY3" fmla="*/ 2167321 h 2167321"/>
              <a:gd name="connsiteX4" fmla="*/ 0 w 2654178"/>
              <a:gd name="connsiteY4" fmla="*/ 2160232 h 2167321"/>
              <a:gd name="connsiteX0" fmla="*/ 0 w 2654178"/>
              <a:gd name="connsiteY0" fmla="*/ 3195136 h 3202225"/>
              <a:gd name="connsiteX1" fmla="*/ 504056 w 2654178"/>
              <a:gd name="connsiteY1" fmla="*/ 1034904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78"/>
              <a:gd name="connsiteY0" fmla="*/ 3195136 h 3202225"/>
              <a:gd name="connsiteX1" fmla="*/ 1468077 w 2654178"/>
              <a:gd name="connsiteY1" fmla="*/ 1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80"/>
              <a:gd name="connsiteY0" fmla="*/ 3195136 h 3195136"/>
              <a:gd name="connsiteX1" fmla="*/ 1468077 w 2654180"/>
              <a:gd name="connsiteY1" fmla="*/ 1 h 3195136"/>
              <a:gd name="connsiteX2" fmla="*/ 2653399 w 2654180"/>
              <a:gd name="connsiteY2" fmla="*/ 0 h 3195136"/>
              <a:gd name="connsiteX3" fmla="*/ 2654180 w 2654180"/>
              <a:gd name="connsiteY3" fmla="*/ 2251249 h 3195136"/>
              <a:gd name="connsiteX4" fmla="*/ 0 w 2654180"/>
              <a:gd name="connsiteY4" fmla="*/ 3195136 h 3195136"/>
              <a:gd name="connsiteX0" fmla="*/ 0 w 2206124"/>
              <a:gd name="connsiteY0" fmla="*/ 2189296 h 2251249"/>
              <a:gd name="connsiteX1" fmla="*/ 1020021 w 2206124"/>
              <a:gd name="connsiteY1" fmla="*/ 1 h 2251249"/>
              <a:gd name="connsiteX2" fmla="*/ 2205343 w 2206124"/>
              <a:gd name="connsiteY2" fmla="*/ 0 h 2251249"/>
              <a:gd name="connsiteX3" fmla="*/ 2206124 w 2206124"/>
              <a:gd name="connsiteY3" fmla="*/ 2251249 h 2251249"/>
              <a:gd name="connsiteX4" fmla="*/ 0 w 2206124"/>
              <a:gd name="connsiteY4" fmla="*/ 2189296 h 2251249"/>
              <a:gd name="connsiteX0" fmla="*/ 0 w 2206126"/>
              <a:gd name="connsiteY0" fmla="*/ 2189296 h 2214673"/>
              <a:gd name="connsiteX1" fmla="*/ 1020021 w 2206126"/>
              <a:gd name="connsiteY1" fmla="*/ 1 h 2214673"/>
              <a:gd name="connsiteX2" fmla="*/ 2205343 w 2206126"/>
              <a:gd name="connsiteY2" fmla="*/ 0 h 2214673"/>
              <a:gd name="connsiteX3" fmla="*/ 2206126 w 2206126"/>
              <a:gd name="connsiteY3" fmla="*/ 2214673 h 2214673"/>
              <a:gd name="connsiteX4" fmla="*/ 0 w 2206126"/>
              <a:gd name="connsiteY4" fmla="*/ 2189296 h 2214673"/>
              <a:gd name="connsiteX0" fmla="*/ 0 w 2206124"/>
              <a:gd name="connsiteY0" fmla="*/ 2198440 h 2214673"/>
              <a:gd name="connsiteX1" fmla="*/ 1020019 w 2206124"/>
              <a:gd name="connsiteY1" fmla="*/ 1 h 2214673"/>
              <a:gd name="connsiteX2" fmla="*/ 2205341 w 2206124"/>
              <a:gd name="connsiteY2" fmla="*/ 0 h 2214673"/>
              <a:gd name="connsiteX3" fmla="*/ 2206124 w 2206124"/>
              <a:gd name="connsiteY3" fmla="*/ 2214673 h 2214673"/>
              <a:gd name="connsiteX4" fmla="*/ 0 w 2206124"/>
              <a:gd name="connsiteY4" fmla="*/ 2198440 h 221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24" h="2214673">
                <a:moveTo>
                  <a:pt x="0" y="2198440"/>
                </a:moveTo>
                <a:lnTo>
                  <a:pt x="1020019" y="1"/>
                </a:lnTo>
                <a:lnTo>
                  <a:pt x="2205341" y="0"/>
                </a:lnTo>
                <a:cubicBezTo>
                  <a:pt x="2205601" y="1067408"/>
                  <a:pt x="2205864" y="1147265"/>
                  <a:pt x="2206124" y="2214673"/>
                </a:cubicBezTo>
                <a:lnTo>
                  <a:pt x="0" y="2198440"/>
                </a:lnTo>
                <a:close/>
              </a:path>
            </a:pathLst>
          </a:custGeom>
          <a:solidFill>
            <a:srgbClr val="99D9E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 name="直線コネクタ 94"/>
          <p:cNvCxnSpPr/>
          <p:nvPr/>
        </p:nvCxnSpPr>
        <p:spPr>
          <a:xfrm>
            <a:off x="895957" y="2761348"/>
            <a:ext cx="0" cy="4464496"/>
          </a:xfrm>
          <a:prstGeom prst="line">
            <a:avLst/>
          </a:prstGeom>
          <a:noFill/>
          <a:ln w="12700" cap="flat" cmpd="sng" algn="ctr">
            <a:solidFill>
              <a:sysClr val="windowText" lastClr="000000"/>
            </a:solidFill>
            <a:prstDash val="solid"/>
            <a:miter lim="800000"/>
            <a:headEnd type="triangle" w="med" len="med"/>
            <a:tailEnd type="none" w="med" len="med"/>
          </a:ln>
          <a:effectLst/>
        </p:spPr>
      </p:cxnSp>
      <p:cxnSp>
        <p:nvCxnSpPr>
          <p:cNvPr id="96" name="直線コネクタ 95"/>
          <p:cNvCxnSpPr/>
          <p:nvPr/>
        </p:nvCxnSpPr>
        <p:spPr>
          <a:xfrm>
            <a:off x="895956" y="5914924"/>
            <a:ext cx="6912768"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97" name="直線矢印コネクタ 96"/>
          <p:cNvCxnSpPr/>
          <p:nvPr/>
        </p:nvCxnSpPr>
        <p:spPr>
          <a:xfrm rot="16200000">
            <a:off x="1939956" y="2125061"/>
            <a:ext cx="0" cy="2088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8" name="テキスト ボックス 97"/>
          <p:cNvSpPr txBox="1"/>
          <p:nvPr/>
        </p:nvSpPr>
        <p:spPr>
          <a:xfrm>
            <a:off x="161925" y="5897991"/>
            <a:ext cx="800219" cy="338554"/>
          </a:xfrm>
          <a:prstGeom prst="rect">
            <a:avLst/>
          </a:prstGeom>
          <a:noFill/>
        </p:spPr>
        <p:txBody>
          <a:bodyPr wrap="none" rtlCol="0">
            <a:spAutoFit/>
          </a:bodyPr>
          <a:lstStyle/>
          <a:p>
            <a:r>
              <a:rPr lang="ja-JP" altLang="en-US" sz="1600">
                <a:solidFill>
                  <a:prstClr val="black"/>
                </a:solidFill>
                <a:cs typeface="Meiryo UI" panose="020B0604030504040204" pitchFamily="50" charset="-128"/>
              </a:rPr>
              <a:t>申請時</a:t>
            </a:r>
          </a:p>
        </p:txBody>
      </p:sp>
      <p:sp>
        <p:nvSpPr>
          <p:cNvPr id="99" name="テキスト ボックス 98"/>
          <p:cNvSpPr txBox="1"/>
          <p:nvPr/>
        </p:nvSpPr>
        <p:spPr>
          <a:xfrm>
            <a:off x="3666290" y="5897991"/>
            <a:ext cx="85151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a:t>
            </a:r>
          </a:p>
        </p:txBody>
      </p:sp>
      <p:sp>
        <p:nvSpPr>
          <p:cNvPr id="100" name="テキスト ボックス 99"/>
          <p:cNvSpPr txBox="1"/>
          <p:nvPr/>
        </p:nvSpPr>
        <p:spPr>
          <a:xfrm>
            <a:off x="929327" y="2641328"/>
            <a:ext cx="1766830"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温室効果ガス排出量</a:t>
            </a:r>
          </a:p>
        </p:txBody>
      </p:sp>
      <p:sp>
        <p:nvSpPr>
          <p:cNvPr id="101" name="テキスト ボックス 100"/>
          <p:cNvSpPr txBox="1"/>
          <p:nvPr/>
        </p:nvSpPr>
        <p:spPr>
          <a:xfrm>
            <a:off x="7847487" y="5759491"/>
            <a:ext cx="364202"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年</a:t>
            </a:r>
          </a:p>
        </p:txBody>
      </p:sp>
      <p:cxnSp>
        <p:nvCxnSpPr>
          <p:cNvPr id="102" name="直線コネクタ 101"/>
          <p:cNvCxnSpPr/>
          <p:nvPr/>
        </p:nvCxnSpPr>
        <p:spPr>
          <a:xfrm>
            <a:off x="1904069" y="3711628"/>
            <a:ext cx="0" cy="2196000"/>
          </a:xfrm>
          <a:prstGeom prst="line">
            <a:avLst/>
          </a:prstGeom>
          <a:noFill/>
          <a:ln w="19050" cap="flat" cmpd="sng" algn="ctr">
            <a:solidFill>
              <a:sysClr val="windowText" lastClr="000000"/>
            </a:solidFill>
            <a:prstDash val="solid"/>
            <a:miter lim="800000"/>
          </a:ln>
          <a:effectLst/>
        </p:spPr>
      </p:cxnSp>
      <p:sp>
        <p:nvSpPr>
          <p:cNvPr id="103" name="テキスト ボックス 102"/>
          <p:cNvSpPr txBox="1"/>
          <p:nvPr/>
        </p:nvSpPr>
        <p:spPr>
          <a:xfrm>
            <a:off x="1577154" y="5897991"/>
            <a:ext cx="72327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年先</a:t>
            </a:r>
          </a:p>
        </p:txBody>
      </p:sp>
      <p:cxnSp>
        <p:nvCxnSpPr>
          <p:cNvPr id="104" name="直線コネクタ 103"/>
          <p:cNvCxnSpPr/>
          <p:nvPr/>
        </p:nvCxnSpPr>
        <p:spPr>
          <a:xfrm>
            <a:off x="4100313" y="4734604"/>
            <a:ext cx="0" cy="1188000"/>
          </a:xfrm>
          <a:prstGeom prst="line">
            <a:avLst/>
          </a:prstGeom>
          <a:noFill/>
          <a:ln w="19050" cap="flat" cmpd="sng" algn="ctr">
            <a:solidFill>
              <a:sysClr val="windowText" lastClr="000000"/>
            </a:solidFill>
            <a:prstDash val="solid"/>
            <a:miter lim="800000"/>
          </a:ln>
          <a:effectLst/>
        </p:spPr>
      </p:cxnSp>
      <p:sp>
        <p:nvSpPr>
          <p:cNvPr id="105" name="フリーフォーム 104"/>
          <p:cNvSpPr/>
          <p:nvPr/>
        </p:nvSpPr>
        <p:spPr>
          <a:xfrm>
            <a:off x="4092048" y="4721079"/>
            <a:ext cx="3322190" cy="889299"/>
          </a:xfrm>
          <a:custGeom>
            <a:avLst/>
            <a:gdLst>
              <a:gd name="connsiteX0" fmla="*/ 0 w 3008376"/>
              <a:gd name="connsiteY0" fmla="*/ 0 h 1664208"/>
              <a:gd name="connsiteX1" fmla="*/ 1481328 w 3008376"/>
              <a:gd name="connsiteY1" fmla="*/ 877824 h 1664208"/>
              <a:gd name="connsiteX2" fmla="*/ 3008376 w 3008376"/>
              <a:gd name="connsiteY2" fmla="*/ 1664208 h 1664208"/>
              <a:gd name="connsiteX0" fmla="*/ 0 w 3008376"/>
              <a:gd name="connsiteY0" fmla="*/ 0 h 1664208"/>
              <a:gd name="connsiteX1" fmla="*/ 2633472 w 3008376"/>
              <a:gd name="connsiteY1" fmla="*/ 1554480 h 1664208"/>
              <a:gd name="connsiteX2" fmla="*/ 3008376 w 3008376"/>
              <a:gd name="connsiteY2" fmla="*/ 1664208 h 1664208"/>
              <a:gd name="connsiteX0" fmla="*/ 0 w 3524991"/>
              <a:gd name="connsiteY0" fmla="*/ 0 h 1767769"/>
              <a:gd name="connsiteX1" fmla="*/ 2633472 w 3524991"/>
              <a:gd name="connsiteY1" fmla="*/ 1554480 h 1767769"/>
              <a:gd name="connsiteX2" fmla="*/ 3520440 w 3524991"/>
              <a:gd name="connsiteY2" fmla="*/ 1764792 h 1767769"/>
              <a:gd name="connsiteX3" fmla="*/ 3008376 w 3524991"/>
              <a:gd name="connsiteY3" fmla="*/ 1664208 h 1767769"/>
              <a:gd name="connsiteX0" fmla="*/ 0 w 3679553"/>
              <a:gd name="connsiteY0" fmla="*/ 0 h 1708390"/>
              <a:gd name="connsiteX1" fmla="*/ 2633472 w 3679553"/>
              <a:gd name="connsiteY1" fmla="*/ 1554480 h 1708390"/>
              <a:gd name="connsiteX2" fmla="*/ 3675888 w 3679553"/>
              <a:gd name="connsiteY2" fmla="*/ 1664208 h 1708390"/>
              <a:gd name="connsiteX3" fmla="*/ 3008376 w 3679553"/>
              <a:gd name="connsiteY3" fmla="*/ 1664208 h 1708390"/>
              <a:gd name="connsiteX0" fmla="*/ 0 w 4517136"/>
              <a:gd name="connsiteY0" fmla="*/ 0 h 1773936"/>
              <a:gd name="connsiteX1" fmla="*/ 2633472 w 4517136"/>
              <a:gd name="connsiteY1" fmla="*/ 1554480 h 1773936"/>
              <a:gd name="connsiteX2" fmla="*/ 3675888 w 4517136"/>
              <a:gd name="connsiteY2" fmla="*/ 1664208 h 1773936"/>
              <a:gd name="connsiteX3" fmla="*/ 4517136 w 4517136"/>
              <a:gd name="connsiteY3" fmla="*/ 1773936 h 1773936"/>
              <a:gd name="connsiteX0" fmla="*/ 0 w 4517136"/>
              <a:gd name="connsiteY0" fmla="*/ 0 h 1773936"/>
              <a:gd name="connsiteX1" fmla="*/ 2633472 w 4517136"/>
              <a:gd name="connsiteY1" fmla="*/ 1554480 h 1773936"/>
              <a:gd name="connsiteX2" fmla="*/ 3721608 w 4517136"/>
              <a:gd name="connsiteY2" fmla="*/ 1719072 h 1773936"/>
              <a:gd name="connsiteX3" fmla="*/ 4517136 w 4517136"/>
              <a:gd name="connsiteY3" fmla="*/ 1773936 h 1773936"/>
              <a:gd name="connsiteX0" fmla="*/ 0 w 4517136"/>
              <a:gd name="connsiteY0" fmla="*/ 0 h 1773936"/>
              <a:gd name="connsiteX1" fmla="*/ 2633472 w 4517136"/>
              <a:gd name="connsiteY1" fmla="*/ 1554480 h 1773936"/>
              <a:gd name="connsiteX2" fmla="*/ 3712464 w 4517136"/>
              <a:gd name="connsiteY2" fmla="*/ 1737360 h 1773936"/>
              <a:gd name="connsiteX3" fmla="*/ 4517136 w 4517136"/>
              <a:gd name="connsiteY3" fmla="*/ 1773936 h 1773936"/>
              <a:gd name="connsiteX0" fmla="*/ 0 w 4517136"/>
              <a:gd name="connsiteY0" fmla="*/ 0 h 1779215"/>
              <a:gd name="connsiteX1" fmla="*/ 2633472 w 4517136"/>
              <a:gd name="connsiteY1" fmla="*/ 1554480 h 1779215"/>
              <a:gd name="connsiteX2" fmla="*/ 3758184 w 4517136"/>
              <a:gd name="connsiteY2" fmla="*/ 1773936 h 1779215"/>
              <a:gd name="connsiteX3" fmla="*/ 4517136 w 4517136"/>
              <a:gd name="connsiteY3" fmla="*/ 1773936 h 1779215"/>
              <a:gd name="connsiteX0" fmla="*/ 0 w 4517136"/>
              <a:gd name="connsiteY0" fmla="*/ 0 h 2276856"/>
              <a:gd name="connsiteX1" fmla="*/ 2633472 w 4517136"/>
              <a:gd name="connsiteY1" fmla="*/ 1554480 h 2276856"/>
              <a:gd name="connsiteX2" fmla="*/ 3758184 w 4517136"/>
              <a:gd name="connsiteY2" fmla="*/ 1773936 h 2276856"/>
              <a:gd name="connsiteX3" fmla="*/ 4187951 w 4517136"/>
              <a:gd name="connsiteY3" fmla="*/ 2276856 h 2276856"/>
              <a:gd name="connsiteX4" fmla="*/ 4517136 w 4517136"/>
              <a:gd name="connsiteY4" fmla="*/ 1773936 h 2276856"/>
              <a:gd name="connsiteX0" fmla="*/ 0 w 4187951"/>
              <a:gd name="connsiteY0" fmla="*/ 0 h 2276856"/>
              <a:gd name="connsiteX1" fmla="*/ 2633472 w 4187951"/>
              <a:gd name="connsiteY1" fmla="*/ 1554480 h 2276856"/>
              <a:gd name="connsiteX2" fmla="*/ 3758184 w 4187951"/>
              <a:gd name="connsiteY2" fmla="*/ 1773936 h 2276856"/>
              <a:gd name="connsiteX3" fmla="*/ 4187951 w 4187951"/>
              <a:gd name="connsiteY3" fmla="*/ 2276856 h 2276856"/>
              <a:gd name="connsiteX0" fmla="*/ 0 w 3758184"/>
              <a:gd name="connsiteY0" fmla="*/ 0 h 1773936"/>
              <a:gd name="connsiteX1" fmla="*/ 2633472 w 3758184"/>
              <a:gd name="connsiteY1" fmla="*/ 1554480 h 1773936"/>
              <a:gd name="connsiteX2" fmla="*/ 3758184 w 3758184"/>
              <a:gd name="connsiteY2" fmla="*/ 1773936 h 1773936"/>
              <a:gd name="connsiteX0" fmla="*/ 0 w 3766136"/>
              <a:gd name="connsiteY0" fmla="*/ 0 h 1765985"/>
              <a:gd name="connsiteX1" fmla="*/ 2633472 w 3766136"/>
              <a:gd name="connsiteY1" fmla="*/ 1554480 h 1765985"/>
              <a:gd name="connsiteX2" fmla="*/ 3766136 w 3766136"/>
              <a:gd name="connsiteY2" fmla="*/ 1765985 h 1765985"/>
              <a:gd name="connsiteX0" fmla="*/ 0 w 3766136"/>
              <a:gd name="connsiteY0" fmla="*/ 0 h 1770430"/>
              <a:gd name="connsiteX1" fmla="*/ 2633472 w 3766136"/>
              <a:gd name="connsiteY1" fmla="*/ 1554480 h 1770430"/>
              <a:gd name="connsiteX2" fmla="*/ 3766136 w 3766136"/>
              <a:gd name="connsiteY2" fmla="*/ 1765985 h 1770430"/>
              <a:gd name="connsiteX0" fmla="*/ 0 w 3382088"/>
              <a:gd name="connsiteY0" fmla="*/ 0 h 1570772"/>
              <a:gd name="connsiteX1" fmla="*/ 2633472 w 3382088"/>
              <a:gd name="connsiteY1" fmla="*/ 1554480 h 1570772"/>
              <a:gd name="connsiteX2" fmla="*/ 3382088 w 3382088"/>
              <a:gd name="connsiteY2" fmla="*/ 860729 h 1570772"/>
              <a:gd name="connsiteX0" fmla="*/ 0 w 3382088"/>
              <a:gd name="connsiteY0" fmla="*/ 0 h 860729"/>
              <a:gd name="connsiteX1" fmla="*/ 1655064 w 3382088"/>
              <a:gd name="connsiteY1" fmla="*/ 713232 h 860729"/>
              <a:gd name="connsiteX2" fmla="*/ 3382088 w 3382088"/>
              <a:gd name="connsiteY2" fmla="*/ 860729 h 860729"/>
              <a:gd name="connsiteX0" fmla="*/ 0 w 3382088"/>
              <a:gd name="connsiteY0" fmla="*/ 0 h 863471"/>
              <a:gd name="connsiteX1" fmla="*/ 1847088 w 3382088"/>
              <a:gd name="connsiteY1" fmla="*/ 768096 h 863471"/>
              <a:gd name="connsiteX2" fmla="*/ 3382088 w 3382088"/>
              <a:gd name="connsiteY2" fmla="*/ 860729 h 863471"/>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91232"/>
              <a:gd name="connsiteY0" fmla="*/ 0 h 851585"/>
              <a:gd name="connsiteX1" fmla="*/ 2039112 w 3391232"/>
              <a:gd name="connsiteY1" fmla="*/ 740664 h 851585"/>
              <a:gd name="connsiteX2" fmla="*/ 3391232 w 3391232"/>
              <a:gd name="connsiteY2" fmla="*/ 851585 h 851585"/>
              <a:gd name="connsiteX0" fmla="*/ 0 w 3318080"/>
              <a:gd name="connsiteY0" fmla="*/ 0 h 815009"/>
              <a:gd name="connsiteX1" fmla="*/ 1965960 w 3318080"/>
              <a:gd name="connsiteY1" fmla="*/ 704088 h 815009"/>
              <a:gd name="connsiteX2" fmla="*/ 3318080 w 3318080"/>
              <a:gd name="connsiteY2" fmla="*/ 815009 h 815009"/>
              <a:gd name="connsiteX0" fmla="*/ 0 w 3336368"/>
              <a:gd name="connsiteY0" fmla="*/ 0 h 824153"/>
              <a:gd name="connsiteX1" fmla="*/ 1984248 w 3336368"/>
              <a:gd name="connsiteY1" fmla="*/ 713232 h 824153"/>
              <a:gd name="connsiteX2" fmla="*/ 3336368 w 3336368"/>
              <a:gd name="connsiteY2" fmla="*/ 824153 h 824153"/>
              <a:gd name="connsiteX0" fmla="*/ 0 w 3336368"/>
              <a:gd name="connsiteY0" fmla="*/ 0 h 824153"/>
              <a:gd name="connsiteX1" fmla="*/ 1984248 w 3336368"/>
              <a:gd name="connsiteY1" fmla="*/ 713232 h 824153"/>
              <a:gd name="connsiteX2" fmla="*/ 3336368 w 3336368"/>
              <a:gd name="connsiteY2" fmla="*/ 824153 h 824153"/>
              <a:gd name="connsiteX0" fmla="*/ 0 w 3322191"/>
              <a:gd name="connsiteY0" fmla="*/ 0 h 937567"/>
              <a:gd name="connsiteX1" fmla="*/ 1970071 w 3322191"/>
              <a:gd name="connsiteY1" fmla="*/ 826646 h 937567"/>
              <a:gd name="connsiteX2" fmla="*/ 3322191 w 3322191"/>
              <a:gd name="connsiteY2" fmla="*/ 937567 h 937567"/>
              <a:gd name="connsiteX0" fmla="*/ 0 w 3300926"/>
              <a:gd name="connsiteY0" fmla="*/ 0 h 916302"/>
              <a:gd name="connsiteX1" fmla="*/ 1948806 w 3300926"/>
              <a:gd name="connsiteY1" fmla="*/ 805381 h 916302"/>
              <a:gd name="connsiteX2" fmla="*/ 3300926 w 3300926"/>
              <a:gd name="connsiteY2" fmla="*/ 916302 h 916302"/>
              <a:gd name="connsiteX0" fmla="*/ 0 w 3322191"/>
              <a:gd name="connsiteY0" fmla="*/ 0 h 923391"/>
              <a:gd name="connsiteX1" fmla="*/ 1970071 w 3322191"/>
              <a:gd name="connsiteY1" fmla="*/ 812470 h 923391"/>
              <a:gd name="connsiteX2" fmla="*/ 3322191 w 3322191"/>
              <a:gd name="connsiteY2" fmla="*/ 923391 h 923391"/>
              <a:gd name="connsiteX0" fmla="*/ 0 w 3315102"/>
              <a:gd name="connsiteY0" fmla="*/ 0 h 909214"/>
              <a:gd name="connsiteX1" fmla="*/ 1962982 w 3315102"/>
              <a:gd name="connsiteY1" fmla="*/ 798293 h 909214"/>
              <a:gd name="connsiteX2" fmla="*/ 3315102 w 3315102"/>
              <a:gd name="connsiteY2" fmla="*/ 909214 h 909214"/>
              <a:gd name="connsiteX0" fmla="*/ 0 w 3322190"/>
              <a:gd name="connsiteY0" fmla="*/ 0 h 889299"/>
              <a:gd name="connsiteX1" fmla="*/ 1962982 w 3322190"/>
              <a:gd name="connsiteY1" fmla="*/ 798293 h 889299"/>
              <a:gd name="connsiteX2" fmla="*/ 3322190 w 3322190"/>
              <a:gd name="connsiteY2" fmla="*/ 880860 h 889299"/>
            </a:gdLst>
            <a:ahLst/>
            <a:cxnLst>
              <a:cxn ang="0">
                <a:pos x="connsiteX0" y="connsiteY0"/>
              </a:cxn>
              <a:cxn ang="0">
                <a:pos x="connsiteX1" y="connsiteY1"/>
              </a:cxn>
              <a:cxn ang="0">
                <a:pos x="connsiteX2" y="connsiteY2"/>
              </a:cxn>
            </a:cxnLst>
            <a:rect l="l" t="t" r="r" b="b"/>
            <a:pathLst>
              <a:path w="3322190" h="889299">
                <a:moveTo>
                  <a:pt x="0" y="0"/>
                </a:moveTo>
                <a:cubicBezTo>
                  <a:pt x="535686" y="281940"/>
                  <a:pt x="1409284" y="651483"/>
                  <a:pt x="1962982" y="798293"/>
                </a:cubicBezTo>
                <a:cubicBezTo>
                  <a:pt x="2516680" y="945103"/>
                  <a:pt x="3026202" y="866614"/>
                  <a:pt x="3322190" y="880860"/>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6" name="直線コネクタ 105"/>
          <p:cNvCxnSpPr/>
          <p:nvPr/>
        </p:nvCxnSpPr>
        <p:spPr>
          <a:xfrm>
            <a:off x="895956" y="3265072"/>
            <a:ext cx="3204357" cy="1460857"/>
          </a:xfrm>
          <a:prstGeom prst="line">
            <a:avLst/>
          </a:prstGeom>
          <a:noFill/>
          <a:ln w="12700" cap="flat" cmpd="sng" algn="ctr">
            <a:solidFill>
              <a:sysClr val="windowText" lastClr="000000"/>
            </a:solidFill>
            <a:prstDash val="solid"/>
            <a:miter lim="800000"/>
          </a:ln>
          <a:effectLst/>
        </p:spPr>
      </p:cxnSp>
      <p:cxnSp>
        <p:nvCxnSpPr>
          <p:cNvPr id="107" name="直線コネクタ 106"/>
          <p:cNvCxnSpPr/>
          <p:nvPr/>
        </p:nvCxnSpPr>
        <p:spPr>
          <a:xfrm>
            <a:off x="7407149" y="5590924"/>
            <a:ext cx="0" cy="324000"/>
          </a:xfrm>
          <a:prstGeom prst="line">
            <a:avLst/>
          </a:prstGeom>
          <a:noFill/>
          <a:ln w="19050" cap="flat" cmpd="sng" algn="ctr">
            <a:solidFill>
              <a:sysClr val="windowText" lastClr="000000"/>
            </a:solidFill>
            <a:prstDash val="solid"/>
            <a:miter lim="800000"/>
          </a:ln>
          <a:effectLst/>
        </p:spPr>
      </p:cxnSp>
      <p:sp>
        <p:nvSpPr>
          <p:cNvPr id="108" name="テキスト ボックス 107"/>
          <p:cNvSpPr txBox="1"/>
          <p:nvPr/>
        </p:nvSpPr>
        <p:spPr>
          <a:xfrm>
            <a:off x="5496056"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Long-term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cxnSp>
        <p:nvCxnSpPr>
          <p:cNvPr id="109" name="直線矢印コネクタ 108"/>
          <p:cNvCxnSpPr/>
          <p:nvPr/>
        </p:nvCxnSpPr>
        <p:spPr>
          <a:xfrm rot="16200000">
            <a:off x="3703956" y="179332"/>
            <a:ext cx="0" cy="5616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110" name="テキスト ボックス 109"/>
          <p:cNvSpPr txBox="1"/>
          <p:nvPr/>
        </p:nvSpPr>
        <p:spPr>
          <a:xfrm>
            <a:off x="1197413" y="3168020"/>
            <a:ext cx="1498744"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Near-term SBT</a:t>
            </a:r>
            <a:endParaRPr lang="ja-JP" altLang="en-US" sz="1400">
              <a:solidFill>
                <a:prstClr val="black"/>
              </a:solidFill>
              <a:cs typeface="Meiryo UI" panose="020B0604030504040204" pitchFamily="50" charset="-128"/>
            </a:endParaRPr>
          </a:p>
        </p:txBody>
      </p:sp>
      <p:sp>
        <p:nvSpPr>
          <p:cNvPr id="111" name="テキスト ボックス 110"/>
          <p:cNvSpPr txBox="1"/>
          <p:nvPr/>
        </p:nvSpPr>
        <p:spPr>
          <a:xfrm>
            <a:off x="3345330" y="2982541"/>
            <a:ext cx="1509965"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Long-term SBT</a:t>
            </a:r>
            <a:endParaRPr lang="ja-JP" altLang="en-US" sz="1400">
              <a:solidFill>
                <a:prstClr val="black"/>
              </a:solidFill>
              <a:cs typeface="Meiryo UI" panose="020B0604030504040204" pitchFamily="50" charset="-128"/>
            </a:endParaRPr>
          </a:p>
        </p:txBody>
      </p:sp>
      <p:cxnSp>
        <p:nvCxnSpPr>
          <p:cNvPr id="112" name="直線コネクタ 111"/>
          <p:cNvCxnSpPr/>
          <p:nvPr/>
        </p:nvCxnSpPr>
        <p:spPr>
          <a:xfrm flipH="1">
            <a:off x="2983956" y="3168020"/>
            <a:ext cx="0" cy="972000"/>
          </a:xfrm>
          <a:prstGeom prst="line">
            <a:avLst/>
          </a:prstGeom>
          <a:noFill/>
          <a:ln w="12700" cap="flat" cmpd="sng" algn="ctr">
            <a:solidFill>
              <a:sysClr val="windowText" lastClr="000000"/>
            </a:solidFill>
            <a:prstDash val="dash"/>
            <a:miter lim="800000"/>
          </a:ln>
          <a:effectLst/>
        </p:spPr>
      </p:cxnSp>
      <p:cxnSp>
        <p:nvCxnSpPr>
          <p:cNvPr id="113" name="直線コネクタ 112"/>
          <p:cNvCxnSpPr/>
          <p:nvPr/>
        </p:nvCxnSpPr>
        <p:spPr>
          <a:xfrm flipH="1">
            <a:off x="6511956" y="3005707"/>
            <a:ext cx="0" cy="2592000"/>
          </a:xfrm>
          <a:prstGeom prst="line">
            <a:avLst/>
          </a:prstGeom>
          <a:noFill/>
          <a:ln w="12700" cap="flat" cmpd="sng" algn="ctr">
            <a:solidFill>
              <a:sysClr val="windowText" lastClr="000000"/>
            </a:solidFill>
            <a:prstDash val="dash"/>
            <a:miter lim="800000"/>
          </a:ln>
          <a:effectLst/>
        </p:spPr>
      </p:cxnSp>
      <p:sp>
        <p:nvSpPr>
          <p:cNvPr id="114" name="テキスト ボックス 14"/>
          <p:cNvSpPr txBox="1"/>
          <p:nvPr/>
        </p:nvSpPr>
        <p:spPr>
          <a:xfrm>
            <a:off x="5615959" y="3259995"/>
            <a:ext cx="1732590"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Near-term SBT</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Long-term SBT</a:t>
            </a:r>
          </a:p>
        </p:txBody>
      </p:sp>
      <p:sp>
        <p:nvSpPr>
          <p:cNvPr id="115" name="正方形/長方形 114"/>
          <p:cNvSpPr/>
          <p:nvPr/>
        </p:nvSpPr>
        <p:spPr bwMode="auto">
          <a:xfrm>
            <a:off x="5606329" y="3266564"/>
            <a:ext cx="4702093" cy="576054"/>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116" name="フローチャート: 処理 115"/>
          <p:cNvSpPr/>
          <p:nvPr/>
        </p:nvSpPr>
        <p:spPr>
          <a:xfrm>
            <a:off x="7140567" y="3257842"/>
            <a:ext cx="3167855" cy="584775"/>
          </a:xfrm>
          <a:prstGeom prst="flowChartProcess">
            <a:avLst/>
          </a:prstGeom>
          <a:no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a:t>
            </a:r>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年先まで</a:t>
            </a:r>
            <a:r>
              <a:rPr lang="en-US" altLang="ja-JP" sz="1600">
                <a:solidFill>
                  <a:prstClr val="black"/>
                </a:solidFill>
                <a:cs typeface="Meiryo UI" panose="020B0604030504040204" pitchFamily="50" charset="-128"/>
              </a:rPr>
              <a:t>4.2%/</a:t>
            </a:r>
            <a:r>
              <a:rPr lang="ja-JP" altLang="en-US" sz="1600">
                <a:solidFill>
                  <a:prstClr val="black"/>
                </a:solidFill>
                <a:cs typeface="Meiryo UI" panose="020B0604030504040204" pitchFamily="50" charset="-128"/>
              </a:rPr>
              <a:t>年削減</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年までに</a:t>
            </a:r>
            <a:r>
              <a:rPr lang="en-US" altLang="ja-JP" sz="1600">
                <a:solidFill>
                  <a:prstClr val="black"/>
                </a:solidFill>
                <a:cs typeface="Meiryo UI" panose="020B0604030504040204" pitchFamily="50" charset="-128"/>
              </a:rPr>
              <a:t>90%</a:t>
            </a:r>
            <a:r>
              <a:rPr lang="ja-JP" altLang="en-US" sz="1600">
                <a:solidFill>
                  <a:prstClr val="black"/>
                </a:solidFill>
                <a:cs typeface="Meiryo UI" panose="020B0604030504040204" pitchFamily="50" charset="-128"/>
              </a:rPr>
              <a:t>削減</a:t>
            </a:r>
            <a:endParaRPr lang="en-US" altLang="ja-JP" sz="1600">
              <a:solidFill>
                <a:prstClr val="black"/>
              </a:solidFill>
              <a:cs typeface="Meiryo UI" panose="020B0604030504040204" pitchFamily="50" charset="-128"/>
            </a:endParaRPr>
          </a:p>
        </p:txBody>
      </p:sp>
      <p:cxnSp>
        <p:nvCxnSpPr>
          <p:cNvPr id="117" name="直線矢印コネクタ 116"/>
          <p:cNvCxnSpPr/>
          <p:nvPr/>
        </p:nvCxnSpPr>
        <p:spPr>
          <a:xfrm>
            <a:off x="2983956" y="4196479"/>
            <a:ext cx="0" cy="169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8" name="直線矢印コネクタ 117"/>
          <p:cNvCxnSpPr/>
          <p:nvPr/>
        </p:nvCxnSpPr>
        <p:spPr>
          <a:xfrm>
            <a:off x="6511956" y="5610378"/>
            <a:ext cx="0" cy="288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19" name="フローチャート: 結合子 118"/>
          <p:cNvSpPr/>
          <p:nvPr/>
        </p:nvSpPr>
        <p:spPr>
          <a:xfrm>
            <a:off x="2898852" y="50257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0" name="直線コネクタ 119"/>
          <p:cNvCxnSpPr>
            <a:stCxn id="119" idx="7"/>
          </p:cNvCxnSpPr>
          <p:nvPr/>
        </p:nvCxnSpPr>
        <p:spPr>
          <a:xfrm flipV="1">
            <a:off x="3021777" y="3395838"/>
            <a:ext cx="2584552" cy="1651006"/>
          </a:xfrm>
          <a:prstGeom prst="line">
            <a:avLst/>
          </a:prstGeom>
          <a:noFill/>
          <a:ln w="9525" cap="flat" cmpd="sng" algn="ctr">
            <a:solidFill>
              <a:sysClr val="windowText" lastClr="000000">
                <a:shade val="95000"/>
                <a:satMod val="105000"/>
              </a:sysClr>
            </a:solidFill>
            <a:prstDash val="solid"/>
          </a:ln>
          <a:effectLst/>
        </p:spPr>
      </p:cxnSp>
      <p:sp>
        <p:nvSpPr>
          <p:cNvPr id="121" name="フローチャート: 結合子 120"/>
          <p:cNvSpPr/>
          <p:nvPr/>
        </p:nvSpPr>
        <p:spPr>
          <a:xfrm>
            <a:off x="6438364" y="5692234"/>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2" name="直線コネクタ 121"/>
          <p:cNvCxnSpPr>
            <a:stCxn id="121" idx="3"/>
          </p:cNvCxnSpPr>
          <p:nvPr/>
        </p:nvCxnSpPr>
        <p:spPr>
          <a:xfrm flipH="1" flipV="1">
            <a:off x="6114672" y="3851339"/>
            <a:ext cx="344783" cy="1963820"/>
          </a:xfrm>
          <a:prstGeom prst="line">
            <a:avLst/>
          </a:prstGeom>
          <a:noFill/>
          <a:ln w="9525" cap="flat" cmpd="sng" algn="ctr">
            <a:solidFill>
              <a:sysClr val="windowText" lastClr="000000">
                <a:shade val="95000"/>
                <a:satMod val="105000"/>
              </a:sysClr>
            </a:solidFill>
            <a:prstDash val="solid"/>
          </a:ln>
          <a:effectLst/>
        </p:spPr>
      </p:cxnSp>
      <p:sp>
        <p:nvSpPr>
          <p:cNvPr id="123" name="テキスト ボックス 122"/>
          <p:cNvSpPr txBox="1"/>
          <p:nvPr/>
        </p:nvSpPr>
        <p:spPr>
          <a:xfrm>
            <a:off x="2016003"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Near-term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sp>
        <p:nvSpPr>
          <p:cNvPr id="124" name="フリーフォーム 123"/>
          <p:cNvSpPr/>
          <p:nvPr/>
        </p:nvSpPr>
        <p:spPr>
          <a:xfrm>
            <a:off x="4599861" y="5910992"/>
            <a:ext cx="2804523" cy="312880"/>
          </a:xfrm>
          <a:custGeom>
            <a:avLst/>
            <a:gdLst>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905256 w 1911096"/>
              <a:gd name="connsiteY15" fmla="*/ 118872 h 310896"/>
              <a:gd name="connsiteX16" fmla="*/ 841248 w 1911096"/>
              <a:gd name="connsiteY16" fmla="*/ 109728 h 310896"/>
              <a:gd name="connsiteX17" fmla="*/ 813816 w 1911096"/>
              <a:gd name="connsiteY17" fmla="*/ 100584 h 310896"/>
              <a:gd name="connsiteX18" fmla="*/ 758952 w 1911096"/>
              <a:gd name="connsiteY18" fmla="*/ 91440 h 310896"/>
              <a:gd name="connsiteX19" fmla="*/ 713232 w 1911096"/>
              <a:gd name="connsiteY19" fmla="*/ 73152 h 310896"/>
              <a:gd name="connsiteX20" fmla="*/ 621792 w 1911096"/>
              <a:gd name="connsiteY20" fmla="*/ 54864 h 310896"/>
              <a:gd name="connsiteX21" fmla="*/ 585216 w 1911096"/>
              <a:gd name="connsiteY21" fmla="*/ 45720 h 310896"/>
              <a:gd name="connsiteX22" fmla="*/ 466344 w 1911096"/>
              <a:gd name="connsiteY22" fmla="*/ 36576 h 310896"/>
              <a:gd name="connsiteX23" fmla="*/ 310896 w 1911096"/>
              <a:gd name="connsiteY23" fmla="*/ 18288 h 310896"/>
              <a:gd name="connsiteX24" fmla="*/ 137160 w 1911096"/>
              <a:gd name="connsiteY24" fmla="*/ 9144 h 310896"/>
              <a:gd name="connsiteX25" fmla="*/ 0 w 1911096"/>
              <a:gd name="connsiteY25" fmla="*/ 0 h 310896"/>
              <a:gd name="connsiteX26" fmla="*/ 1901952 w 1911096"/>
              <a:gd name="connsiteY2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813816 w 1911096"/>
              <a:gd name="connsiteY16" fmla="*/ 100584 h 310896"/>
              <a:gd name="connsiteX17" fmla="*/ 758952 w 1911096"/>
              <a:gd name="connsiteY17" fmla="*/ 91440 h 310896"/>
              <a:gd name="connsiteX18" fmla="*/ 713232 w 1911096"/>
              <a:gd name="connsiteY18" fmla="*/ 73152 h 310896"/>
              <a:gd name="connsiteX19" fmla="*/ 621792 w 1911096"/>
              <a:gd name="connsiteY19" fmla="*/ 54864 h 310896"/>
              <a:gd name="connsiteX20" fmla="*/ 585216 w 1911096"/>
              <a:gd name="connsiteY20" fmla="*/ 45720 h 310896"/>
              <a:gd name="connsiteX21" fmla="*/ 466344 w 1911096"/>
              <a:gd name="connsiteY21" fmla="*/ 36576 h 310896"/>
              <a:gd name="connsiteX22" fmla="*/ 310896 w 1911096"/>
              <a:gd name="connsiteY22" fmla="*/ 18288 h 310896"/>
              <a:gd name="connsiteX23" fmla="*/ 137160 w 1911096"/>
              <a:gd name="connsiteY23" fmla="*/ 9144 h 310896"/>
              <a:gd name="connsiteX24" fmla="*/ 0 w 1911096"/>
              <a:gd name="connsiteY24" fmla="*/ 0 h 310896"/>
              <a:gd name="connsiteX25" fmla="*/ 1901952 w 1911096"/>
              <a:gd name="connsiteY2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758952 w 1911096"/>
              <a:gd name="connsiteY16" fmla="*/ 91440 h 310896"/>
              <a:gd name="connsiteX17" fmla="*/ 713232 w 1911096"/>
              <a:gd name="connsiteY17" fmla="*/ 73152 h 310896"/>
              <a:gd name="connsiteX18" fmla="*/ 621792 w 1911096"/>
              <a:gd name="connsiteY18" fmla="*/ 54864 h 310896"/>
              <a:gd name="connsiteX19" fmla="*/ 585216 w 1911096"/>
              <a:gd name="connsiteY19" fmla="*/ 45720 h 310896"/>
              <a:gd name="connsiteX20" fmla="*/ 466344 w 1911096"/>
              <a:gd name="connsiteY20" fmla="*/ 36576 h 310896"/>
              <a:gd name="connsiteX21" fmla="*/ 310896 w 1911096"/>
              <a:gd name="connsiteY21" fmla="*/ 18288 h 310896"/>
              <a:gd name="connsiteX22" fmla="*/ 137160 w 1911096"/>
              <a:gd name="connsiteY22" fmla="*/ 9144 h 310896"/>
              <a:gd name="connsiteX23" fmla="*/ 0 w 1911096"/>
              <a:gd name="connsiteY23" fmla="*/ 0 h 310896"/>
              <a:gd name="connsiteX24" fmla="*/ 1901952 w 1911096"/>
              <a:gd name="connsiteY2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1152144 w 1911096"/>
              <a:gd name="connsiteY13" fmla="*/ 137160 h 310896"/>
              <a:gd name="connsiteX14" fmla="*/ 841248 w 1911096"/>
              <a:gd name="connsiteY14" fmla="*/ 109728 h 310896"/>
              <a:gd name="connsiteX15" fmla="*/ 758952 w 1911096"/>
              <a:gd name="connsiteY15" fmla="*/ 91440 h 310896"/>
              <a:gd name="connsiteX16" fmla="*/ 713232 w 1911096"/>
              <a:gd name="connsiteY16" fmla="*/ 73152 h 310896"/>
              <a:gd name="connsiteX17" fmla="*/ 621792 w 1911096"/>
              <a:gd name="connsiteY17" fmla="*/ 54864 h 310896"/>
              <a:gd name="connsiteX18" fmla="*/ 585216 w 1911096"/>
              <a:gd name="connsiteY18" fmla="*/ 45720 h 310896"/>
              <a:gd name="connsiteX19" fmla="*/ 466344 w 1911096"/>
              <a:gd name="connsiteY19" fmla="*/ 36576 h 310896"/>
              <a:gd name="connsiteX20" fmla="*/ 310896 w 1911096"/>
              <a:gd name="connsiteY20" fmla="*/ 18288 h 310896"/>
              <a:gd name="connsiteX21" fmla="*/ 137160 w 1911096"/>
              <a:gd name="connsiteY21" fmla="*/ 9144 h 310896"/>
              <a:gd name="connsiteX22" fmla="*/ 0 w 1911096"/>
              <a:gd name="connsiteY22" fmla="*/ 0 h 310896"/>
              <a:gd name="connsiteX23" fmla="*/ 1901952 w 1911096"/>
              <a:gd name="connsiteY2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841248 w 1911096"/>
              <a:gd name="connsiteY13" fmla="*/ 109728 h 310896"/>
              <a:gd name="connsiteX14" fmla="*/ 758952 w 1911096"/>
              <a:gd name="connsiteY14" fmla="*/ 91440 h 310896"/>
              <a:gd name="connsiteX15" fmla="*/ 713232 w 1911096"/>
              <a:gd name="connsiteY15" fmla="*/ 73152 h 310896"/>
              <a:gd name="connsiteX16" fmla="*/ 621792 w 1911096"/>
              <a:gd name="connsiteY16" fmla="*/ 54864 h 310896"/>
              <a:gd name="connsiteX17" fmla="*/ 585216 w 1911096"/>
              <a:gd name="connsiteY17" fmla="*/ 45720 h 310896"/>
              <a:gd name="connsiteX18" fmla="*/ 466344 w 1911096"/>
              <a:gd name="connsiteY18" fmla="*/ 36576 h 310896"/>
              <a:gd name="connsiteX19" fmla="*/ 310896 w 1911096"/>
              <a:gd name="connsiteY19" fmla="*/ 18288 h 310896"/>
              <a:gd name="connsiteX20" fmla="*/ 137160 w 1911096"/>
              <a:gd name="connsiteY20" fmla="*/ 9144 h 310896"/>
              <a:gd name="connsiteX21" fmla="*/ 0 w 1911096"/>
              <a:gd name="connsiteY21" fmla="*/ 0 h 310896"/>
              <a:gd name="connsiteX22" fmla="*/ 1901952 w 1911096"/>
              <a:gd name="connsiteY22"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58952 w 1911096"/>
              <a:gd name="connsiteY13" fmla="*/ 91440 h 310896"/>
              <a:gd name="connsiteX14" fmla="*/ 713232 w 1911096"/>
              <a:gd name="connsiteY14" fmla="*/ 73152 h 310896"/>
              <a:gd name="connsiteX15" fmla="*/ 621792 w 1911096"/>
              <a:gd name="connsiteY15" fmla="*/ 54864 h 310896"/>
              <a:gd name="connsiteX16" fmla="*/ 585216 w 1911096"/>
              <a:gd name="connsiteY16" fmla="*/ 45720 h 310896"/>
              <a:gd name="connsiteX17" fmla="*/ 466344 w 1911096"/>
              <a:gd name="connsiteY17" fmla="*/ 36576 h 310896"/>
              <a:gd name="connsiteX18" fmla="*/ 310896 w 1911096"/>
              <a:gd name="connsiteY18" fmla="*/ 18288 h 310896"/>
              <a:gd name="connsiteX19" fmla="*/ 137160 w 1911096"/>
              <a:gd name="connsiteY19" fmla="*/ 9144 h 310896"/>
              <a:gd name="connsiteX20" fmla="*/ 0 w 1911096"/>
              <a:gd name="connsiteY20" fmla="*/ 0 h 310896"/>
              <a:gd name="connsiteX21" fmla="*/ 1901952 w 1911096"/>
              <a:gd name="connsiteY21"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13232 w 1911096"/>
              <a:gd name="connsiteY13" fmla="*/ 73152 h 310896"/>
              <a:gd name="connsiteX14" fmla="*/ 621792 w 1911096"/>
              <a:gd name="connsiteY14" fmla="*/ 54864 h 310896"/>
              <a:gd name="connsiteX15" fmla="*/ 585216 w 1911096"/>
              <a:gd name="connsiteY15" fmla="*/ 45720 h 310896"/>
              <a:gd name="connsiteX16" fmla="*/ 466344 w 1911096"/>
              <a:gd name="connsiteY16" fmla="*/ 36576 h 310896"/>
              <a:gd name="connsiteX17" fmla="*/ 310896 w 1911096"/>
              <a:gd name="connsiteY17" fmla="*/ 18288 h 310896"/>
              <a:gd name="connsiteX18" fmla="*/ 137160 w 1911096"/>
              <a:gd name="connsiteY18" fmla="*/ 9144 h 310896"/>
              <a:gd name="connsiteX19" fmla="*/ 0 w 1911096"/>
              <a:gd name="connsiteY19" fmla="*/ 0 h 310896"/>
              <a:gd name="connsiteX20" fmla="*/ 1901952 w 1911096"/>
              <a:gd name="connsiteY20"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179576 w 1911096"/>
              <a:gd name="connsiteY11" fmla="*/ 146304 h 310896"/>
              <a:gd name="connsiteX12" fmla="*/ 713232 w 1911096"/>
              <a:gd name="connsiteY12" fmla="*/ 73152 h 310896"/>
              <a:gd name="connsiteX13" fmla="*/ 621792 w 1911096"/>
              <a:gd name="connsiteY13" fmla="*/ 54864 h 310896"/>
              <a:gd name="connsiteX14" fmla="*/ 585216 w 1911096"/>
              <a:gd name="connsiteY14" fmla="*/ 45720 h 310896"/>
              <a:gd name="connsiteX15" fmla="*/ 466344 w 1911096"/>
              <a:gd name="connsiteY15" fmla="*/ 36576 h 310896"/>
              <a:gd name="connsiteX16" fmla="*/ 310896 w 1911096"/>
              <a:gd name="connsiteY16" fmla="*/ 18288 h 310896"/>
              <a:gd name="connsiteX17" fmla="*/ 137160 w 1911096"/>
              <a:gd name="connsiteY17" fmla="*/ 9144 h 310896"/>
              <a:gd name="connsiteX18" fmla="*/ 0 w 1911096"/>
              <a:gd name="connsiteY18" fmla="*/ 0 h 310896"/>
              <a:gd name="connsiteX19" fmla="*/ 1901952 w 1911096"/>
              <a:gd name="connsiteY19"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380744 w 1911096"/>
              <a:gd name="connsiteY8" fmla="*/ 182880 h 310896"/>
              <a:gd name="connsiteX9" fmla="*/ 1335024 w 1911096"/>
              <a:gd name="connsiteY9" fmla="*/ 173736 h 310896"/>
              <a:gd name="connsiteX10" fmla="*/ 1179576 w 1911096"/>
              <a:gd name="connsiteY10" fmla="*/ 146304 h 310896"/>
              <a:gd name="connsiteX11" fmla="*/ 713232 w 1911096"/>
              <a:gd name="connsiteY11" fmla="*/ 73152 h 310896"/>
              <a:gd name="connsiteX12" fmla="*/ 621792 w 1911096"/>
              <a:gd name="connsiteY12" fmla="*/ 54864 h 310896"/>
              <a:gd name="connsiteX13" fmla="*/ 585216 w 1911096"/>
              <a:gd name="connsiteY13" fmla="*/ 45720 h 310896"/>
              <a:gd name="connsiteX14" fmla="*/ 466344 w 1911096"/>
              <a:gd name="connsiteY14" fmla="*/ 36576 h 310896"/>
              <a:gd name="connsiteX15" fmla="*/ 310896 w 1911096"/>
              <a:gd name="connsiteY15" fmla="*/ 18288 h 310896"/>
              <a:gd name="connsiteX16" fmla="*/ 137160 w 1911096"/>
              <a:gd name="connsiteY16" fmla="*/ 9144 h 310896"/>
              <a:gd name="connsiteX17" fmla="*/ 0 w 1911096"/>
              <a:gd name="connsiteY17" fmla="*/ 0 h 310896"/>
              <a:gd name="connsiteX18" fmla="*/ 1901952 w 1911096"/>
              <a:gd name="connsiteY18"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499616 w 1911096"/>
              <a:gd name="connsiteY6" fmla="*/ 201168 h 310896"/>
              <a:gd name="connsiteX7" fmla="*/ 1380744 w 1911096"/>
              <a:gd name="connsiteY7" fmla="*/ 182880 h 310896"/>
              <a:gd name="connsiteX8" fmla="*/ 1335024 w 1911096"/>
              <a:gd name="connsiteY8" fmla="*/ 173736 h 310896"/>
              <a:gd name="connsiteX9" fmla="*/ 1179576 w 1911096"/>
              <a:gd name="connsiteY9" fmla="*/ 146304 h 310896"/>
              <a:gd name="connsiteX10" fmla="*/ 713232 w 1911096"/>
              <a:gd name="connsiteY10" fmla="*/ 73152 h 310896"/>
              <a:gd name="connsiteX11" fmla="*/ 621792 w 1911096"/>
              <a:gd name="connsiteY11" fmla="*/ 54864 h 310896"/>
              <a:gd name="connsiteX12" fmla="*/ 585216 w 1911096"/>
              <a:gd name="connsiteY12" fmla="*/ 45720 h 310896"/>
              <a:gd name="connsiteX13" fmla="*/ 466344 w 1911096"/>
              <a:gd name="connsiteY13" fmla="*/ 36576 h 310896"/>
              <a:gd name="connsiteX14" fmla="*/ 310896 w 1911096"/>
              <a:gd name="connsiteY14" fmla="*/ 18288 h 310896"/>
              <a:gd name="connsiteX15" fmla="*/ 137160 w 1911096"/>
              <a:gd name="connsiteY15" fmla="*/ 9144 h 310896"/>
              <a:gd name="connsiteX16" fmla="*/ 0 w 1911096"/>
              <a:gd name="connsiteY16" fmla="*/ 0 h 310896"/>
              <a:gd name="connsiteX17" fmla="*/ 1901952 w 1911096"/>
              <a:gd name="connsiteY17"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499616 w 1911096"/>
              <a:gd name="connsiteY5" fmla="*/ 201168 h 310896"/>
              <a:gd name="connsiteX6" fmla="*/ 1380744 w 1911096"/>
              <a:gd name="connsiteY6" fmla="*/ 182880 h 310896"/>
              <a:gd name="connsiteX7" fmla="*/ 1335024 w 1911096"/>
              <a:gd name="connsiteY7" fmla="*/ 173736 h 310896"/>
              <a:gd name="connsiteX8" fmla="*/ 1179576 w 1911096"/>
              <a:gd name="connsiteY8" fmla="*/ 146304 h 310896"/>
              <a:gd name="connsiteX9" fmla="*/ 713232 w 1911096"/>
              <a:gd name="connsiteY9" fmla="*/ 73152 h 310896"/>
              <a:gd name="connsiteX10" fmla="*/ 621792 w 1911096"/>
              <a:gd name="connsiteY10" fmla="*/ 54864 h 310896"/>
              <a:gd name="connsiteX11" fmla="*/ 585216 w 1911096"/>
              <a:gd name="connsiteY11" fmla="*/ 45720 h 310896"/>
              <a:gd name="connsiteX12" fmla="*/ 466344 w 1911096"/>
              <a:gd name="connsiteY12" fmla="*/ 36576 h 310896"/>
              <a:gd name="connsiteX13" fmla="*/ 310896 w 1911096"/>
              <a:gd name="connsiteY13" fmla="*/ 18288 h 310896"/>
              <a:gd name="connsiteX14" fmla="*/ 137160 w 1911096"/>
              <a:gd name="connsiteY14" fmla="*/ 9144 h 310896"/>
              <a:gd name="connsiteX15" fmla="*/ 0 w 1911096"/>
              <a:gd name="connsiteY15" fmla="*/ 0 h 310896"/>
              <a:gd name="connsiteX16" fmla="*/ 1901952 w 1911096"/>
              <a:gd name="connsiteY1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80744 w 1911096"/>
              <a:gd name="connsiteY5" fmla="*/ 182880 h 310896"/>
              <a:gd name="connsiteX6" fmla="*/ 1335024 w 1911096"/>
              <a:gd name="connsiteY6" fmla="*/ 173736 h 310896"/>
              <a:gd name="connsiteX7" fmla="*/ 1179576 w 1911096"/>
              <a:gd name="connsiteY7" fmla="*/ 146304 h 310896"/>
              <a:gd name="connsiteX8" fmla="*/ 713232 w 1911096"/>
              <a:gd name="connsiteY8" fmla="*/ 73152 h 310896"/>
              <a:gd name="connsiteX9" fmla="*/ 621792 w 1911096"/>
              <a:gd name="connsiteY9" fmla="*/ 54864 h 310896"/>
              <a:gd name="connsiteX10" fmla="*/ 585216 w 1911096"/>
              <a:gd name="connsiteY10" fmla="*/ 45720 h 310896"/>
              <a:gd name="connsiteX11" fmla="*/ 466344 w 1911096"/>
              <a:gd name="connsiteY11" fmla="*/ 36576 h 310896"/>
              <a:gd name="connsiteX12" fmla="*/ 310896 w 1911096"/>
              <a:gd name="connsiteY12" fmla="*/ 18288 h 310896"/>
              <a:gd name="connsiteX13" fmla="*/ 137160 w 1911096"/>
              <a:gd name="connsiteY13" fmla="*/ 9144 h 310896"/>
              <a:gd name="connsiteX14" fmla="*/ 0 w 1911096"/>
              <a:gd name="connsiteY14" fmla="*/ 0 h 310896"/>
              <a:gd name="connsiteX15" fmla="*/ 1901952 w 1911096"/>
              <a:gd name="connsiteY1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35024 w 1911096"/>
              <a:gd name="connsiteY5" fmla="*/ 173736 h 310896"/>
              <a:gd name="connsiteX6" fmla="*/ 1179576 w 1911096"/>
              <a:gd name="connsiteY6" fmla="*/ 146304 h 310896"/>
              <a:gd name="connsiteX7" fmla="*/ 713232 w 1911096"/>
              <a:gd name="connsiteY7" fmla="*/ 73152 h 310896"/>
              <a:gd name="connsiteX8" fmla="*/ 621792 w 1911096"/>
              <a:gd name="connsiteY8" fmla="*/ 54864 h 310896"/>
              <a:gd name="connsiteX9" fmla="*/ 585216 w 1911096"/>
              <a:gd name="connsiteY9" fmla="*/ 45720 h 310896"/>
              <a:gd name="connsiteX10" fmla="*/ 466344 w 1911096"/>
              <a:gd name="connsiteY10" fmla="*/ 36576 h 310896"/>
              <a:gd name="connsiteX11" fmla="*/ 310896 w 1911096"/>
              <a:gd name="connsiteY11" fmla="*/ 18288 h 310896"/>
              <a:gd name="connsiteX12" fmla="*/ 137160 w 1911096"/>
              <a:gd name="connsiteY12" fmla="*/ 9144 h 310896"/>
              <a:gd name="connsiteX13" fmla="*/ 0 w 1911096"/>
              <a:gd name="connsiteY13" fmla="*/ 0 h 310896"/>
              <a:gd name="connsiteX14" fmla="*/ 1901952 w 1911096"/>
              <a:gd name="connsiteY1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179576 w 1911096"/>
              <a:gd name="connsiteY5" fmla="*/ 146304 h 310896"/>
              <a:gd name="connsiteX6" fmla="*/ 713232 w 1911096"/>
              <a:gd name="connsiteY6" fmla="*/ 73152 h 310896"/>
              <a:gd name="connsiteX7" fmla="*/ 621792 w 1911096"/>
              <a:gd name="connsiteY7" fmla="*/ 54864 h 310896"/>
              <a:gd name="connsiteX8" fmla="*/ 585216 w 1911096"/>
              <a:gd name="connsiteY8" fmla="*/ 45720 h 310896"/>
              <a:gd name="connsiteX9" fmla="*/ 466344 w 1911096"/>
              <a:gd name="connsiteY9" fmla="*/ 36576 h 310896"/>
              <a:gd name="connsiteX10" fmla="*/ 310896 w 1911096"/>
              <a:gd name="connsiteY10" fmla="*/ 18288 h 310896"/>
              <a:gd name="connsiteX11" fmla="*/ 137160 w 1911096"/>
              <a:gd name="connsiteY11" fmla="*/ 9144 h 310896"/>
              <a:gd name="connsiteX12" fmla="*/ 0 w 1911096"/>
              <a:gd name="connsiteY12" fmla="*/ 0 h 310896"/>
              <a:gd name="connsiteX13" fmla="*/ 1901952 w 1911096"/>
              <a:gd name="connsiteY1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09344 w 1911096"/>
              <a:gd name="connsiteY3" fmla="*/ 228600 h 310896"/>
              <a:gd name="connsiteX4" fmla="*/ 1179576 w 1911096"/>
              <a:gd name="connsiteY4" fmla="*/ 146304 h 310896"/>
              <a:gd name="connsiteX5" fmla="*/ 713232 w 1911096"/>
              <a:gd name="connsiteY5" fmla="*/ 73152 h 310896"/>
              <a:gd name="connsiteX6" fmla="*/ 621792 w 1911096"/>
              <a:gd name="connsiteY6" fmla="*/ 54864 h 310896"/>
              <a:gd name="connsiteX7" fmla="*/ 585216 w 1911096"/>
              <a:gd name="connsiteY7" fmla="*/ 45720 h 310896"/>
              <a:gd name="connsiteX8" fmla="*/ 466344 w 1911096"/>
              <a:gd name="connsiteY8" fmla="*/ 36576 h 310896"/>
              <a:gd name="connsiteX9" fmla="*/ 310896 w 1911096"/>
              <a:gd name="connsiteY9" fmla="*/ 18288 h 310896"/>
              <a:gd name="connsiteX10" fmla="*/ 137160 w 1911096"/>
              <a:gd name="connsiteY10" fmla="*/ 9144 h 310896"/>
              <a:gd name="connsiteX11" fmla="*/ 0 w 1911096"/>
              <a:gd name="connsiteY11" fmla="*/ 0 h 310896"/>
              <a:gd name="connsiteX12" fmla="*/ 1901952 w 1911096"/>
              <a:gd name="connsiteY12" fmla="*/ 18288 h 310896"/>
              <a:gd name="connsiteX0" fmla="*/ 1901952 w 1911096"/>
              <a:gd name="connsiteY0" fmla="*/ 18288 h 318891"/>
              <a:gd name="connsiteX1" fmla="*/ 1911096 w 1911096"/>
              <a:gd name="connsiteY1" fmla="*/ 310896 h 318891"/>
              <a:gd name="connsiteX2" fmla="*/ 1609344 w 1911096"/>
              <a:gd name="connsiteY2" fmla="*/ 228600 h 318891"/>
              <a:gd name="connsiteX3" fmla="*/ 1179576 w 1911096"/>
              <a:gd name="connsiteY3" fmla="*/ 146304 h 318891"/>
              <a:gd name="connsiteX4" fmla="*/ 713232 w 1911096"/>
              <a:gd name="connsiteY4" fmla="*/ 73152 h 318891"/>
              <a:gd name="connsiteX5" fmla="*/ 621792 w 1911096"/>
              <a:gd name="connsiteY5" fmla="*/ 54864 h 318891"/>
              <a:gd name="connsiteX6" fmla="*/ 585216 w 1911096"/>
              <a:gd name="connsiteY6" fmla="*/ 45720 h 318891"/>
              <a:gd name="connsiteX7" fmla="*/ 466344 w 1911096"/>
              <a:gd name="connsiteY7" fmla="*/ 36576 h 318891"/>
              <a:gd name="connsiteX8" fmla="*/ 310896 w 1911096"/>
              <a:gd name="connsiteY8" fmla="*/ 18288 h 318891"/>
              <a:gd name="connsiteX9" fmla="*/ 137160 w 1911096"/>
              <a:gd name="connsiteY9" fmla="*/ 9144 h 318891"/>
              <a:gd name="connsiteX10" fmla="*/ 0 w 1911096"/>
              <a:gd name="connsiteY10" fmla="*/ 0 h 318891"/>
              <a:gd name="connsiteX11" fmla="*/ 1901952 w 1911096"/>
              <a:gd name="connsiteY11" fmla="*/ 18288 h 318891"/>
              <a:gd name="connsiteX0" fmla="*/ 1901952 w 1911096"/>
              <a:gd name="connsiteY0" fmla="*/ 18288 h 313009"/>
              <a:gd name="connsiteX1" fmla="*/ 1911096 w 1911096"/>
              <a:gd name="connsiteY1" fmla="*/ 310896 h 313009"/>
              <a:gd name="connsiteX2" fmla="*/ 1179576 w 1911096"/>
              <a:gd name="connsiteY2" fmla="*/ 146304 h 313009"/>
              <a:gd name="connsiteX3" fmla="*/ 713232 w 1911096"/>
              <a:gd name="connsiteY3" fmla="*/ 73152 h 313009"/>
              <a:gd name="connsiteX4" fmla="*/ 621792 w 1911096"/>
              <a:gd name="connsiteY4" fmla="*/ 54864 h 313009"/>
              <a:gd name="connsiteX5" fmla="*/ 585216 w 1911096"/>
              <a:gd name="connsiteY5" fmla="*/ 45720 h 313009"/>
              <a:gd name="connsiteX6" fmla="*/ 466344 w 1911096"/>
              <a:gd name="connsiteY6" fmla="*/ 36576 h 313009"/>
              <a:gd name="connsiteX7" fmla="*/ 310896 w 1911096"/>
              <a:gd name="connsiteY7" fmla="*/ 18288 h 313009"/>
              <a:gd name="connsiteX8" fmla="*/ 137160 w 1911096"/>
              <a:gd name="connsiteY8" fmla="*/ 9144 h 313009"/>
              <a:gd name="connsiteX9" fmla="*/ 0 w 1911096"/>
              <a:gd name="connsiteY9" fmla="*/ 0 h 313009"/>
              <a:gd name="connsiteX10" fmla="*/ 1901952 w 1911096"/>
              <a:gd name="connsiteY10" fmla="*/ 18288 h 313009"/>
              <a:gd name="connsiteX0" fmla="*/ 1901952 w 1911096"/>
              <a:gd name="connsiteY0" fmla="*/ 18288 h 313048"/>
              <a:gd name="connsiteX1" fmla="*/ 1911096 w 1911096"/>
              <a:gd name="connsiteY1" fmla="*/ 310896 h 313048"/>
              <a:gd name="connsiteX2" fmla="*/ 1179576 w 1911096"/>
              <a:gd name="connsiteY2" fmla="*/ 146304 h 313048"/>
              <a:gd name="connsiteX3" fmla="*/ 621792 w 1911096"/>
              <a:gd name="connsiteY3" fmla="*/ 54864 h 313048"/>
              <a:gd name="connsiteX4" fmla="*/ 585216 w 1911096"/>
              <a:gd name="connsiteY4" fmla="*/ 45720 h 313048"/>
              <a:gd name="connsiteX5" fmla="*/ 466344 w 1911096"/>
              <a:gd name="connsiteY5" fmla="*/ 36576 h 313048"/>
              <a:gd name="connsiteX6" fmla="*/ 310896 w 1911096"/>
              <a:gd name="connsiteY6" fmla="*/ 18288 h 313048"/>
              <a:gd name="connsiteX7" fmla="*/ 137160 w 1911096"/>
              <a:gd name="connsiteY7" fmla="*/ 9144 h 313048"/>
              <a:gd name="connsiteX8" fmla="*/ 0 w 1911096"/>
              <a:gd name="connsiteY8" fmla="*/ 0 h 313048"/>
              <a:gd name="connsiteX9" fmla="*/ 1901952 w 1911096"/>
              <a:gd name="connsiteY9" fmla="*/ 18288 h 313048"/>
              <a:gd name="connsiteX0" fmla="*/ 1901952 w 1911096"/>
              <a:gd name="connsiteY0" fmla="*/ 18288 h 313069"/>
              <a:gd name="connsiteX1" fmla="*/ 1911096 w 1911096"/>
              <a:gd name="connsiteY1" fmla="*/ 310896 h 313069"/>
              <a:gd name="connsiteX2" fmla="*/ 1179576 w 1911096"/>
              <a:gd name="connsiteY2" fmla="*/ 146304 h 313069"/>
              <a:gd name="connsiteX3" fmla="*/ 585216 w 1911096"/>
              <a:gd name="connsiteY3" fmla="*/ 45720 h 313069"/>
              <a:gd name="connsiteX4" fmla="*/ 466344 w 1911096"/>
              <a:gd name="connsiteY4" fmla="*/ 36576 h 313069"/>
              <a:gd name="connsiteX5" fmla="*/ 310896 w 1911096"/>
              <a:gd name="connsiteY5" fmla="*/ 18288 h 313069"/>
              <a:gd name="connsiteX6" fmla="*/ 137160 w 1911096"/>
              <a:gd name="connsiteY6" fmla="*/ 9144 h 313069"/>
              <a:gd name="connsiteX7" fmla="*/ 0 w 1911096"/>
              <a:gd name="connsiteY7" fmla="*/ 0 h 313069"/>
              <a:gd name="connsiteX8" fmla="*/ 1901952 w 1911096"/>
              <a:gd name="connsiteY8" fmla="*/ 18288 h 313069"/>
              <a:gd name="connsiteX0" fmla="*/ 1901952 w 1911096"/>
              <a:gd name="connsiteY0" fmla="*/ 18288 h 313089"/>
              <a:gd name="connsiteX1" fmla="*/ 1911096 w 1911096"/>
              <a:gd name="connsiteY1" fmla="*/ 310896 h 313089"/>
              <a:gd name="connsiteX2" fmla="*/ 1179576 w 1911096"/>
              <a:gd name="connsiteY2" fmla="*/ 146304 h 313089"/>
              <a:gd name="connsiteX3" fmla="*/ 466344 w 1911096"/>
              <a:gd name="connsiteY3" fmla="*/ 36576 h 313089"/>
              <a:gd name="connsiteX4" fmla="*/ 310896 w 1911096"/>
              <a:gd name="connsiteY4" fmla="*/ 18288 h 313089"/>
              <a:gd name="connsiteX5" fmla="*/ 137160 w 1911096"/>
              <a:gd name="connsiteY5" fmla="*/ 9144 h 313089"/>
              <a:gd name="connsiteX6" fmla="*/ 0 w 1911096"/>
              <a:gd name="connsiteY6" fmla="*/ 0 h 313089"/>
              <a:gd name="connsiteX7" fmla="*/ 1901952 w 1911096"/>
              <a:gd name="connsiteY7" fmla="*/ 18288 h 313089"/>
              <a:gd name="connsiteX0" fmla="*/ 1901952 w 1911096"/>
              <a:gd name="connsiteY0" fmla="*/ 18288 h 313132"/>
              <a:gd name="connsiteX1" fmla="*/ 1911096 w 1911096"/>
              <a:gd name="connsiteY1" fmla="*/ 310896 h 313132"/>
              <a:gd name="connsiteX2" fmla="*/ 1179576 w 1911096"/>
              <a:gd name="connsiteY2" fmla="*/ 146304 h 313132"/>
              <a:gd name="connsiteX3" fmla="*/ 310896 w 1911096"/>
              <a:gd name="connsiteY3" fmla="*/ 18288 h 313132"/>
              <a:gd name="connsiteX4" fmla="*/ 137160 w 1911096"/>
              <a:gd name="connsiteY4" fmla="*/ 9144 h 313132"/>
              <a:gd name="connsiteX5" fmla="*/ 0 w 1911096"/>
              <a:gd name="connsiteY5" fmla="*/ 0 h 313132"/>
              <a:gd name="connsiteX6" fmla="*/ 1901952 w 1911096"/>
              <a:gd name="connsiteY6" fmla="*/ 18288 h 313132"/>
              <a:gd name="connsiteX0" fmla="*/ 1901952 w 1911096"/>
              <a:gd name="connsiteY0" fmla="*/ 18288 h 313153"/>
              <a:gd name="connsiteX1" fmla="*/ 1911096 w 1911096"/>
              <a:gd name="connsiteY1" fmla="*/ 310896 h 313153"/>
              <a:gd name="connsiteX2" fmla="*/ 1179576 w 1911096"/>
              <a:gd name="connsiteY2" fmla="*/ 146304 h 313153"/>
              <a:gd name="connsiteX3" fmla="*/ 137160 w 1911096"/>
              <a:gd name="connsiteY3" fmla="*/ 9144 h 313153"/>
              <a:gd name="connsiteX4" fmla="*/ 0 w 1911096"/>
              <a:gd name="connsiteY4" fmla="*/ 0 h 313153"/>
              <a:gd name="connsiteX5" fmla="*/ 1901952 w 1911096"/>
              <a:gd name="connsiteY5" fmla="*/ 18288 h 313153"/>
              <a:gd name="connsiteX0" fmla="*/ 1912126 w 1921270"/>
              <a:gd name="connsiteY0" fmla="*/ 18288 h 313175"/>
              <a:gd name="connsiteX1" fmla="*/ 1921270 w 1921270"/>
              <a:gd name="connsiteY1" fmla="*/ 310896 h 313175"/>
              <a:gd name="connsiteX2" fmla="*/ 1189750 w 1921270"/>
              <a:gd name="connsiteY2" fmla="*/ 146304 h 313175"/>
              <a:gd name="connsiteX3" fmla="*/ 10174 w 1921270"/>
              <a:gd name="connsiteY3" fmla="*/ 0 h 313175"/>
              <a:gd name="connsiteX4" fmla="*/ 1912126 w 1921270"/>
              <a:gd name="connsiteY4" fmla="*/ 18288 h 313175"/>
              <a:gd name="connsiteX0" fmla="*/ 1913447 w 1922591"/>
              <a:gd name="connsiteY0" fmla="*/ 18288 h 312880"/>
              <a:gd name="connsiteX1" fmla="*/ 1922591 w 1922591"/>
              <a:gd name="connsiteY1" fmla="*/ 310896 h 312880"/>
              <a:gd name="connsiteX2" fmla="*/ 1067402 w 1922591"/>
              <a:gd name="connsiteY2" fmla="*/ 123819 h 312880"/>
              <a:gd name="connsiteX3" fmla="*/ 11495 w 1922591"/>
              <a:gd name="connsiteY3" fmla="*/ 0 h 312880"/>
              <a:gd name="connsiteX4" fmla="*/ 1913447 w 1922591"/>
              <a:gd name="connsiteY4" fmla="*/ 18288 h 312880"/>
              <a:gd name="connsiteX0" fmla="*/ 1926699 w 1926699"/>
              <a:gd name="connsiteY0" fmla="*/ 11662 h 312880"/>
              <a:gd name="connsiteX1" fmla="*/ 1922591 w 1926699"/>
              <a:gd name="connsiteY1" fmla="*/ 310896 h 312880"/>
              <a:gd name="connsiteX2" fmla="*/ 1067402 w 1926699"/>
              <a:gd name="connsiteY2" fmla="*/ 123819 h 312880"/>
              <a:gd name="connsiteX3" fmla="*/ 11495 w 1926699"/>
              <a:gd name="connsiteY3" fmla="*/ 0 h 312880"/>
              <a:gd name="connsiteX4" fmla="*/ 1926699 w 1926699"/>
              <a:gd name="connsiteY4" fmla="*/ 11662 h 312880"/>
              <a:gd name="connsiteX0" fmla="*/ 1926699 w 2066098"/>
              <a:gd name="connsiteY0" fmla="*/ 11662 h 312880"/>
              <a:gd name="connsiteX1" fmla="*/ 1918764 w 2066098"/>
              <a:gd name="connsiteY1" fmla="*/ 124186 h 312880"/>
              <a:gd name="connsiteX2" fmla="*/ 1922591 w 2066098"/>
              <a:gd name="connsiteY2" fmla="*/ 310896 h 312880"/>
              <a:gd name="connsiteX3" fmla="*/ 1067402 w 2066098"/>
              <a:gd name="connsiteY3" fmla="*/ 123819 h 312880"/>
              <a:gd name="connsiteX4" fmla="*/ 11495 w 2066098"/>
              <a:gd name="connsiteY4" fmla="*/ 0 h 312880"/>
              <a:gd name="connsiteX5" fmla="*/ 1926699 w 2066098"/>
              <a:gd name="connsiteY5" fmla="*/ 11662 h 312880"/>
              <a:gd name="connsiteX0" fmla="*/ 1926699 w 2760012"/>
              <a:gd name="connsiteY0" fmla="*/ 11662 h 312880"/>
              <a:gd name="connsiteX1" fmla="*/ 2760012 w 2760012"/>
              <a:gd name="connsiteY1" fmla="*/ 270490 h 312880"/>
              <a:gd name="connsiteX2" fmla="*/ 1922591 w 2760012"/>
              <a:gd name="connsiteY2" fmla="*/ 310896 h 312880"/>
              <a:gd name="connsiteX3" fmla="*/ 1067402 w 2760012"/>
              <a:gd name="connsiteY3" fmla="*/ 123819 h 312880"/>
              <a:gd name="connsiteX4" fmla="*/ 11495 w 2760012"/>
              <a:gd name="connsiteY4" fmla="*/ 0 h 312880"/>
              <a:gd name="connsiteX5" fmla="*/ 1926699 w 2760012"/>
              <a:gd name="connsiteY5" fmla="*/ 11662 h 312880"/>
              <a:gd name="connsiteX0" fmla="*/ 2758803 w 2900549"/>
              <a:gd name="connsiteY0" fmla="*/ 11662 h 312880"/>
              <a:gd name="connsiteX1" fmla="*/ 2760012 w 2900549"/>
              <a:gd name="connsiteY1" fmla="*/ 270490 h 312880"/>
              <a:gd name="connsiteX2" fmla="*/ 1922591 w 2900549"/>
              <a:gd name="connsiteY2" fmla="*/ 310896 h 312880"/>
              <a:gd name="connsiteX3" fmla="*/ 1067402 w 2900549"/>
              <a:gd name="connsiteY3" fmla="*/ 123819 h 312880"/>
              <a:gd name="connsiteX4" fmla="*/ 11495 w 2900549"/>
              <a:gd name="connsiteY4" fmla="*/ 0 h 312880"/>
              <a:gd name="connsiteX5" fmla="*/ 2758803 w 2900549"/>
              <a:gd name="connsiteY5" fmla="*/ 11662 h 312880"/>
              <a:gd name="connsiteX0" fmla="*/ 2804523 w 2935251"/>
              <a:gd name="connsiteY0" fmla="*/ 11662 h 312880"/>
              <a:gd name="connsiteX1" fmla="*/ 2760012 w 2935251"/>
              <a:gd name="connsiteY1" fmla="*/ 270490 h 312880"/>
              <a:gd name="connsiteX2" fmla="*/ 1922591 w 2935251"/>
              <a:gd name="connsiteY2" fmla="*/ 310896 h 312880"/>
              <a:gd name="connsiteX3" fmla="*/ 1067402 w 2935251"/>
              <a:gd name="connsiteY3" fmla="*/ 123819 h 312880"/>
              <a:gd name="connsiteX4" fmla="*/ 11495 w 2935251"/>
              <a:gd name="connsiteY4" fmla="*/ 0 h 312880"/>
              <a:gd name="connsiteX5" fmla="*/ 2804523 w 2935251"/>
              <a:gd name="connsiteY5" fmla="*/ 11662 h 312880"/>
              <a:gd name="connsiteX0" fmla="*/ 2804523 w 2948694"/>
              <a:gd name="connsiteY0" fmla="*/ 11662 h 312880"/>
              <a:gd name="connsiteX1" fmla="*/ 2814876 w 2948694"/>
              <a:gd name="connsiteY1" fmla="*/ 270490 h 312880"/>
              <a:gd name="connsiteX2" fmla="*/ 1922591 w 2948694"/>
              <a:gd name="connsiteY2" fmla="*/ 310896 h 312880"/>
              <a:gd name="connsiteX3" fmla="*/ 1067402 w 2948694"/>
              <a:gd name="connsiteY3" fmla="*/ 123819 h 312880"/>
              <a:gd name="connsiteX4" fmla="*/ 11495 w 2948694"/>
              <a:gd name="connsiteY4" fmla="*/ 0 h 312880"/>
              <a:gd name="connsiteX5" fmla="*/ 2804523 w 2948694"/>
              <a:gd name="connsiteY5" fmla="*/ 11662 h 312880"/>
              <a:gd name="connsiteX0" fmla="*/ 2804523 w 2942586"/>
              <a:gd name="connsiteY0" fmla="*/ 11662 h 312880"/>
              <a:gd name="connsiteX1" fmla="*/ 2814876 w 2942586"/>
              <a:gd name="connsiteY1" fmla="*/ 270490 h 312880"/>
              <a:gd name="connsiteX2" fmla="*/ 1922591 w 2942586"/>
              <a:gd name="connsiteY2" fmla="*/ 310896 h 312880"/>
              <a:gd name="connsiteX3" fmla="*/ 1067402 w 2942586"/>
              <a:gd name="connsiteY3" fmla="*/ 123819 h 312880"/>
              <a:gd name="connsiteX4" fmla="*/ 11495 w 2942586"/>
              <a:gd name="connsiteY4" fmla="*/ 0 h 312880"/>
              <a:gd name="connsiteX5" fmla="*/ 2804523 w 2942586"/>
              <a:gd name="connsiteY5" fmla="*/ 11662 h 312880"/>
              <a:gd name="connsiteX0" fmla="*/ 2804523 w 2814876"/>
              <a:gd name="connsiteY0" fmla="*/ 11662 h 312880"/>
              <a:gd name="connsiteX1" fmla="*/ 2814876 w 2814876"/>
              <a:gd name="connsiteY1" fmla="*/ 270490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67672"/>
              <a:gd name="connsiteX1" fmla="*/ 2814876 w 2814876"/>
              <a:gd name="connsiteY1" fmla="*/ 307066 h 467672"/>
              <a:gd name="connsiteX2" fmla="*/ 1922591 w 2814876"/>
              <a:gd name="connsiteY2" fmla="*/ 310896 h 467672"/>
              <a:gd name="connsiteX3" fmla="*/ 1067402 w 2814876"/>
              <a:gd name="connsiteY3" fmla="*/ 123819 h 467672"/>
              <a:gd name="connsiteX4" fmla="*/ 11495 w 2814876"/>
              <a:gd name="connsiteY4" fmla="*/ 0 h 467672"/>
              <a:gd name="connsiteX5" fmla="*/ 2804523 w 2814876"/>
              <a:gd name="connsiteY5" fmla="*/ 11662 h 467672"/>
              <a:gd name="connsiteX0" fmla="*/ 2804523 w 2814876"/>
              <a:gd name="connsiteY0" fmla="*/ 11662 h 312880"/>
              <a:gd name="connsiteX1" fmla="*/ 2814876 w 2814876"/>
              <a:gd name="connsiteY1" fmla="*/ 307066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23" h="312880">
                <a:moveTo>
                  <a:pt x="2804523" y="11662"/>
                </a:moveTo>
                <a:cubicBezTo>
                  <a:pt x="2774929" y="288392"/>
                  <a:pt x="2788129" y="138322"/>
                  <a:pt x="2787444" y="307066"/>
                </a:cubicBezTo>
                <a:lnTo>
                  <a:pt x="1922591" y="310896"/>
                </a:lnTo>
                <a:cubicBezTo>
                  <a:pt x="1802195" y="332232"/>
                  <a:pt x="1385918" y="175635"/>
                  <a:pt x="1067402" y="123819"/>
                </a:cubicBezTo>
                <a:cubicBezTo>
                  <a:pt x="748886" y="72003"/>
                  <a:pt x="-108901" y="21336"/>
                  <a:pt x="11495" y="0"/>
                </a:cubicBezTo>
                <a:lnTo>
                  <a:pt x="2804523" y="11662"/>
                </a:lnTo>
                <a:close/>
              </a:path>
            </a:pathLst>
          </a:custGeom>
          <a:solidFill>
            <a:srgbClr val="70AD47">
              <a:lumMod val="60000"/>
              <a:lumOff val="4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ローチャート: 処理 126"/>
          <p:cNvSpPr/>
          <p:nvPr/>
        </p:nvSpPr>
        <p:spPr>
          <a:xfrm>
            <a:off x="6739816" y="6469851"/>
            <a:ext cx="3568606" cy="584775"/>
          </a:xfrm>
          <a:prstGeom prst="flowChartProcess">
            <a:avLst/>
          </a:prstGeom>
          <a:solidFill>
            <a:schemeClr val="bg1"/>
          </a:solid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：残余排出量と炭素除去を釣り合わせる</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：バリューチェーン外での緩和（任意）</a:t>
            </a:r>
            <a:endParaRPr lang="en-US" altLang="ja-JP" sz="1600">
              <a:solidFill>
                <a:prstClr val="black"/>
              </a:solidFill>
              <a:cs typeface="Meiryo UI" panose="020B0604030504040204" pitchFamily="50" charset="-128"/>
            </a:endParaRPr>
          </a:p>
        </p:txBody>
      </p:sp>
      <p:sp>
        <p:nvSpPr>
          <p:cNvPr id="125" name="テキスト ボックス 14"/>
          <p:cNvSpPr txBox="1"/>
          <p:nvPr/>
        </p:nvSpPr>
        <p:spPr>
          <a:xfrm>
            <a:off x="5351846" y="6469851"/>
            <a:ext cx="1569982"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Neutralization</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BVCM</a:t>
            </a:r>
          </a:p>
        </p:txBody>
      </p:sp>
      <p:cxnSp>
        <p:nvCxnSpPr>
          <p:cNvPr id="128" name="直線コネクタ 127"/>
          <p:cNvCxnSpPr>
            <a:stCxn id="125" idx="0"/>
            <a:endCxn id="124" idx="2"/>
          </p:cNvCxnSpPr>
          <p:nvPr/>
        </p:nvCxnSpPr>
        <p:spPr>
          <a:xfrm flipV="1">
            <a:off x="6136837" y="6221888"/>
            <a:ext cx="385615" cy="247963"/>
          </a:xfrm>
          <a:prstGeom prst="line">
            <a:avLst/>
          </a:prstGeom>
          <a:noFill/>
          <a:ln w="9525" cap="flat" cmpd="sng" algn="ctr">
            <a:solidFill>
              <a:sysClr val="windowText" lastClr="000000">
                <a:shade val="95000"/>
                <a:satMod val="105000"/>
              </a:sysClr>
            </a:solidFill>
            <a:prstDash val="solid"/>
          </a:ln>
          <a:effectLst/>
        </p:spPr>
      </p:cxnSp>
      <p:cxnSp>
        <p:nvCxnSpPr>
          <p:cNvPr id="129" name="直線コネクタ 128"/>
          <p:cNvCxnSpPr>
            <a:endCxn id="92" idx="4"/>
          </p:cNvCxnSpPr>
          <p:nvPr/>
        </p:nvCxnSpPr>
        <p:spPr>
          <a:xfrm flipH="1" flipV="1">
            <a:off x="4920550" y="6824964"/>
            <a:ext cx="428139" cy="88312"/>
          </a:xfrm>
          <a:prstGeom prst="line">
            <a:avLst/>
          </a:prstGeom>
          <a:noFill/>
          <a:ln w="9525" cap="flat" cmpd="sng" algn="ctr">
            <a:solidFill>
              <a:sysClr val="windowText" lastClr="000000">
                <a:shade val="95000"/>
                <a:satMod val="105000"/>
              </a:sysClr>
            </a:solidFill>
            <a:prstDash val="solid"/>
          </a:ln>
          <a:effectLst/>
        </p:spPr>
      </p:cxnSp>
      <p:sp>
        <p:nvSpPr>
          <p:cNvPr id="130" name="テキスト ボックス 129"/>
          <p:cNvSpPr txBox="1"/>
          <p:nvPr/>
        </p:nvSpPr>
        <p:spPr>
          <a:xfrm>
            <a:off x="1439212" y="6508721"/>
            <a:ext cx="3481338"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BVCM(Beyond value chain mitigation)</a:t>
            </a:r>
            <a:endParaRPr lang="ja-JP" altLang="en-US" sz="1400">
              <a:solidFill>
                <a:prstClr val="black"/>
              </a:solidFill>
              <a:cs typeface="Meiryo UI" panose="020B0604030504040204" pitchFamily="50" charset="-128"/>
            </a:endParaRPr>
          </a:p>
        </p:txBody>
      </p:sp>
      <p:sp>
        <p:nvSpPr>
          <p:cNvPr id="131" name="テキスト ボックス 130"/>
          <p:cNvSpPr txBox="1"/>
          <p:nvPr/>
        </p:nvSpPr>
        <p:spPr>
          <a:xfrm>
            <a:off x="5989204" y="5909612"/>
            <a:ext cx="1218027" cy="276999"/>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Neutralization</a:t>
            </a:r>
          </a:p>
        </p:txBody>
      </p:sp>
      <p:sp>
        <p:nvSpPr>
          <p:cNvPr id="132" name="テキスト ボックス 131"/>
          <p:cNvSpPr txBox="1"/>
          <p:nvPr/>
        </p:nvSpPr>
        <p:spPr>
          <a:xfrm>
            <a:off x="7054843" y="5880880"/>
            <a:ext cx="902811"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a:t>
            </a:r>
          </a:p>
        </p:txBody>
      </p:sp>
      <p:sp>
        <p:nvSpPr>
          <p:cNvPr id="126" name="正方形/長方形 125"/>
          <p:cNvSpPr/>
          <p:nvPr/>
        </p:nvSpPr>
        <p:spPr bwMode="auto">
          <a:xfrm>
            <a:off x="5348689" y="6469851"/>
            <a:ext cx="4959733" cy="584775"/>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5" name="テキスト ボックス 4">
            <a:extLst>
              <a:ext uri="{FF2B5EF4-FFF2-40B4-BE49-F238E27FC236}">
                <a16:creationId xmlns:a16="http://schemas.microsoft.com/office/drawing/2014/main" id="{B1D90FDB-6DD3-3D60-C764-F800B4ECEF9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539240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BA36-E6AD-F5F5-FDA1-C8FF2BA06F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05234-23B7-816E-C5B5-D48FEF83D960}"/>
              </a:ext>
            </a:extLst>
          </p:cNvPr>
          <p:cNvSpPr>
            <a:spLocks noGrp="1"/>
          </p:cNvSpPr>
          <p:nvPr>
            <p:ph type="title"/>
          </p:nvPr>
        </p:nvSpPr>
        <p:spPr/>
        <p:txBody>
          <a:bodyPr/>
          <a:lstStyle/>
          <a:p>
            <a:r>
              <a:rPr lang="en-US" altLang="ja-JP"/>
              <a:t>SBT Net-Zero</a:t>
            </a:r>
            <a:r>
              <a:rPr lang="ja-JP" altLang="en-US"/>
              <a:t>の目標設定手法 </a:t>
            </a:r>
            <a:endParaRPr kumimoji="1" lang="ja-JP" altLang="en-US"/>
          </a:p>
        </p:txBody>
      </p:sp>
      <p:sp>
        <p:nvSpPr>
          <p:cNvPr id="3" name="コンテンツ プレースホルダー 2">
            <a:extLst>
              <a:ext uri="{FF2B5EF4-FFF2-40B4-BE49-F238E27FC236}">
                <a16:creationId xmlns:a16="http://schemas.microsoft.com/office/drawing/2014/main" id="{EE882B0E-C574-9AD3-E622-A5906A122758}"/>
              </a:ext>
            </a:extLst>
          </p:cNvPr>
          <p:cNvSpPr>
            <a:spLocks noGrp="1"/>
          </p:cNvSpPr>
          <p:nvPr>
            <p:ph sz="quarter" idx="12"/>
          </p:nvPr>
        </p:nvSpPr>
        <p:spPr>
          <a:xfrm>
            <a:off x="161925" y="1110920"/>
            <a:ext cx="10367963" cy="958106"/>
          </a:xfrm>
        </p:spPr>
        <p:txBody>
          <a:bodyPr/>
          <a:lstStyle/>
          <a:p>
            <a:r>
              <a:rPr lang="ja-JP" altLang="en-US"/>
              <a:t>短期</a:t>
            </a:r>
            <a:r>
              <a:rPr lang="en-US" altLang="ja-JP"/>
              <a:t>SBT</a:t>
            </a:r>
            <a:r>
              <a:rPr lang="ja-JP" altLang="en-US"/>
              <a:t>と長期</a:t>
            </a:r>
            <a:r>
              <a:rPr lang="en-US" altLang="ja-JP"/>
              <a:t>SBT</a:t>
            </a:r>
            <a:r>
              <a:rPr lang="ja-JP" altLang="en-US"/>
              <a:t>の目標設定手法は下表の通り。</a:t>
            </a:r>
            <a:endParaRPr lang="en-US" altLang="ja-JP"/>
          </a:p>
          <a:p>
            <a:r>
              <a:rPr lang="ja-JP" altLang="en-US"/>
              <a:t>なお、短期</a:t>
            </a:r>
            <a:r>
              <a:rPr lang="en-US" altLang="ja-JP"/>
              <a:t>SBT</a:t>
            </a:r>
            <a:r>
              <a:rPr lang="ja-JP" altLang="en-US"/>
              <a:t>と長期</a:t>
            </a:r>
            <a:r>
              <a:rPr lang="en-US" altLang="ja-JP"/>
              <a:t>SBT</a:t>
            </a:r>
            <a:r>
              <a:rPr lang="ja-JP" altLang="en-US"/>
              <a:t>のいずれも、</a:t>
            </a:r>
            <a:r>
              <a:rPr lang="en-US" altLang="ja-JP"/>
              <a:t>BVCM</a:t>
            </a:r>
            <a:r>
              <a:rPr lang="ja-JP" altLang="en-US"/>
              <a:t>や</a:t>
            </a:r>
            <a:r>
              <a:rPr lang="en-US" altLang="ja-JP"/>
              <a:t>Neutralization</a:t>
            </a:r>
            <a:r>
              <a:rPr lang="en-US" altLang="ja-JP" baseline="30000"/>
              <a:t>※</a:t>
            </a:r>
            <a:r>
              <a:rPr lang="ja-JP" altLang="en-US"/>
              <a:t>で達成することは認められていない。</a:t>
            </a:r>
          </a:p>
        </p:txBody>
      </p:sp>
      <p:graphicFrame>
        <p:nvGraphicFramePr>
          <p:cNvPr id="51" name="表 50">
            <a:extLst>
              <a:ext uri="{FF2B5EF4-FFF2-40B4-BE49-F238E27FC236}">
                <a16:creationId xmlns:a16="http://schemas.microsoft.com/office/drawing/2014/main" id="{4C423F9F-5669-222E-B9FD-0AEB469AAAD2}"/>
              </a:ext>
            </a:extLst>
          </p:cNvPr>
          <p:cNvGraphicFramePr>
            <a:graphicFrameLocks noGrp="1"/>
          </p:cNvGraphicFramePr>
          <p:nvPr>
            <p:extLst>
              <p:ext uri="{D42A27DB-BD31-4B8C-83A1-F6EECF244321}">
                <p14:modId xmlns:p14="http://schemas.microsoft.com/office/powerpoint/2010/main" val="204170546"/>
              </p:ext>
            </p:extLst>
          </p:nvPr>
        </p:nvGraphicFramePr>
        <p:xfrm>
          <a:off x="305906" y="2382455"/>
          <a:ext cx="10080000" cy="4632960"/>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短期</a:t>
                      </a:r>
                      <a:r>
                        <a:rPr kumimoji="1" lang="en-US" altLang="ja-JP" sz="1400" b="1">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baseline="0">
                          <a:solidFill>
                            <a:schemeClr val="bg1"/>
                          </a:solidFill>
                          <a:latin typeface="+mn-ea"/>
                          <a:ea typeface="+mn-ea"/>
                        </a:rPr>
                        <a:t>長期</a:t>
                      </a:r>
                      <a:r>
                        <a:rPr kumimoji="1" lang="en-US" altLang="ja-JP" sz="1400" b="1" baseline="0">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400" b="1">
                          <a:solidFill>
                            <a:schemeClr val="bg1"/>
                          </a:solidFill>
                          <a:latin typeface="+mn-ea"/>
                          <a:ea typeface="+mn-ea"/>
                        </a:rPr>
                        <a:t>対象範囲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総量削減</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Arial" panose="020B0604020202020204" pitchFamily="34" charset="0"/>
                        <a:buNone/>
                      </a:pPr>
                      <a:r>
                        <a:rPr kumimoji="1" lang="ja-JP" altLang="en-US" sz="1200" b="0" kern="1200">
                          <a:solidFill>
                            <a:schemeClr val="tx1"/>
                          </a:solidFill>
                          <a:latin typeface="+mn-ea"/>
                          <a:ea typeface="Meiryo UI"/>
                          <a:cs typeface="+mn-cs"/>
                        </a:rPr>
                        <a:t>セクター共通の削減経路は以下の通り</a:t>
                      </a:r>
                      <a:endParaRPr kumimoji="1" lang="en-US" altLang="ja-JP" sz="1200" b="0" kern="1200">
                        <a:solidFill>
                          <a:schemeClr val="tx1"/>
                        </a:solidFill>
                        <a:latin typeface="+mn-ea"/>
                        <a:ea typeface="Meiryo UI"/>
                        <a:cs typeface="+mn-cs"/>
                      </a:endParaRP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Scope1+2</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4.2%/</a:t>
                      </a:r>
                      <a:r>
                        <a:rPr kumimoji="1" lang="ja-JP" altLang="en-US" sz="1200" b="0" kern="1200">
                          <a:solidFill>
                            <a:srgbClr val="FF0000"/>
                          </a:solidFill>
                          <a:latin typeface="+mn-ea"/>
                          <a:ea typeface="Meiryo UI"/>
                          <a:cs typeface="+mn-cs"/>
                        </a:rPr>
                        <a:t>年削減</a:t>
                      </a: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Scope3</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2.5%/</a:t>
                      </a:r>
                      <a:r>
                        <a:rPr kumimoji="1" lang="ja-JP" altLang="en-US" sz="1200" b="0" kern="1200">
                          <a:solidFill>
                            <a:srgbClr val="FF0000"/>
                          </a:solidFill>
                          <a:latin typeface="+mn-ea"/>
                          <a:ea typeface="Meiryo UI"/>
                          <a:cs typeface="+mn-cs"/>
                        </a:rPr>
                        <a:t>年削減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ja-JP" altLang="en-US" sz="1200" b="0" kern="1200">
                          <a:solidFill>
                            <a:schemeClr val="tx1"/>
                          </a:solidFill>
                          <a:latin typeface="+mn-ea"/>
                          <a:ea typeface="+mn-ea"/>
                          <a:cs typeface="+mn-cs"/>
                        </a:rPr>
                        <a:t>セクター共通の削減経路</a:t>
                      </a:r>
                      <a:endParaRPr kumimoji="1" lang="en-US" altLang="ja-JP" sz="1200" b="0" kern="1200">
                        <a:solidFill>
                          <a:schemeClr val="tx1"/>
                        </a:solidFill>
                        <a:latin typeface="+mn-ea"/>
                        <a:ea typeface="+mn-ea"/>
                        <a:cs typeface="+mn-cs"/>
                      </a:endParaRPr>
                    </a:p>
                    <a:p>
                      <a:pPr marL="180000" indent="-180000">
                        <a:buFont typeface="Arial" panose="020B0604020202020204" pitchFamily="34" charset="0"/>
                        <a:buChar char="•"/>
                      </a:pPr>
                      <a:r>
                        <a:rPr kumimoji="1" lang="en-US" altLang="ja-JP" sz="1200" b="0">
                          <a:solidFill>
                            <a:srgbClr val="FF0000"/>
                          </a:solidFill>
                          <a:latin typeface="+mn-ea"/>
                          <a:ea typeface="+mn-ea"/>
                        </a:rPr>
                        <a:t>Scope1+2+3</a:t>
                      </a:r>
                      <a:r>
                        <a:rPr kumimoji="1" lang="ja-JP" altLang="en-US" sz="1200" b="0">
                          <a:solidFill>
                            <a:srgbClr val="FF0000"/>
                          </a:solidFill>
                          <a:latin typeface="+mn-ea"/>
                          <a:ea typeface="+mn-ea"/>
                        </a:rPr>
                        <a:t>：</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chemeClr val="tx1"/>
                        </a:solidFill>
                        <a:latin typeface="+mn-ea"/>
                        <a:ea typeface="+mn-ea"/>
                      </a:endParaRPr>
                    </a:p>
                    <a:p>
                      <a:pPr marL="0" indent="0">
                        <a:buFont typeface="Arial" panose="020B0604020202020204" pitchFamily="34" charset="0"/>
                        <a:buNone/>
                      </a:pPr>
                      <a:r>
                        <a:rPr kumimoji="1" lang="ja-JP" altLang="en-US" sz="1200" b="0">
                          <a:solidFill>
                            <a:schemeClr val="tx1"/>
                          </a:solidFill>
                          <a:latin typeface="+mn-ea"/>
                          <a:ea typeface="+mn-ea"/>
                        </a:rPr>
                        <a:t>セクター固有の削減経路</a:t>
                      </a:r>
                      <a:endParaRPr kumimoji="1" lang="en-US" altLang="ja-JP" sz="1200" b="0">
                        <a:solidFill>
                          <a:schemeClr val="tx1"/>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農業：</a:t>
                      </a:r>
                      <a:r>
                        <a:rPr kumimoji="1" lang="en-US" altLang="ja-JP" sz="1200" b="0">
                          <a:solidFill>
                            <a:srgbClr val="FF0000"/>
                          </a:solidFill>
                          <a:latin typeface="+mn-ea"/>
                          <a:ea typeface="+mn-ea"/>
                        </a:rPr>
                        <a:t>72</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電力・セメント・鉄鋼・建築：</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en-US" altLang="ja-JP" sz="1200" b="0">
                          <a:solidFill>
                            <a:schemeClr val="tx1"/>
                          </a:solidFill>
                          <a:latin typeface="+mn-ea"/>
                          <a:ea typeface="+mn-ea"/>
                        </a:rPr>
                        <a:t>Scope1,2,3</a:t>
                      </a:r>
                    </a:p>
                    <a:p>
                      <a:pPr marL="0" indent="0">
                        <a:buFont typeface="Arial" panose="020B0604020202020204" pitchFamily="34" charset="0"/>
                        <a:buNone/>
                      </a:pPr>
                      <a:r>
                        <a:rPr kumimoji="1" lang="en-US" altLang="ja-JP" sz="1200" b="0">
                          <a:solidFill>
                            <a:schemeClr val="tx1"/>
                          </a:solidFill>
                          <a:latin typeface="+mn-ea"/>
                          <a:ea typeface="+mn-ea"/>
                        </a:rPr>
                        <a:t>※</a:t>
                      </a:r>
                      <a:r>
                        <a:rPr kumimoji="1" lang="ja-JP" altLang="en-US" sz="1200" b="0">
                          <a:solidFill>
                            <a:schemeClr val="tx1"/>
                          </a:solidFill>
                          <a:latin typeface="+mn-ea"/>
                          <a:ea typeface="+mn-ea"/>
                        </a:rPr>
                        <a:t>デフォルトの選択肢</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セクター別</a:t>
                      </a:r>
                      <a:endParaRPr kumimoji="1" lang="en-US" altLang="ja-JP" sz="1400" b="0">
                        <a:solidFill>
                          <a:schemeClr val="tx1"/>
                        </a:solidFill>
                        <a:latin typeface="+mn-ea"/>
                        <a:ea typeface="+mn-ea"/>
                      </a:endParaRPr>
                    </a:p>
                    <a:p>
                      <a:pPr algn="ct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a:solidFill>
                            <a:schemeClr val="tx1"/>
                          </a:solidFill>
                          <a:latin typeface="+mn-ea"/>
                          <a:ea typeface="+mn-ea"/>
                        </a:rPr>
                        <a:t>SDA</a:t>
                      </a:r>
                      <a:r>
                        <a:rPr kumimoji="1" lang="ja-JP" altLang="en-US" sz="1200" b="0">
                          <a:solidFill>
                            <a:schemeClr val="tx1"/>
                          </a:solidFill>
                          <a:latin typeface="+mn-ea"/>
                          <a:ea typeface="+mn-ea"/>
                        </a:rPr>
                        <a:t>の計算式により、初期値・目標年・予測生産量成長率に基づき最小削減目標を算出</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a:solidFill>
                            <a:schemeClr val="tx1"/>
                          </a:solidFill>
                          <a:latin typeface="+mn-ea"/>
                          <a:ea typeface="+mn-ea"/>
                        </a:rPr>
                        <a:t>目標年における排出原単位は、セクターの</a:t>
                      </a:r>
                      <a:r>
                        <a:rPr kumimoji="1" lang="en-US" altLang="ja-JP" sz="1200" b="0">
                          <a:solidFill>
                            <a:schemeClr val="tx1"/>
                          </a:solidFill>
                          <a:latin typeface="+mn-ea"/>
                          <a:ea typeface="+mn-ea"/>
                        </a:rPr>
                        <a:t>2050</a:t>
                      </a:r>
                      <a:r>
                        <a:rPr kumimoji="1" lang="ja-JP" altLang="en-US" sz="1200" b="0">
                          <a:solidFill>
                            <a:schemeClr val="tx1"/>
                          </a:solidFill>
                          <a:latin typeface="+mn-ea"/>
                          <a:ea typeface="+mn-ea"/>
                        </a:rPr>
                        <a:t>年（電力・海上輸送セクターは</a:t>
                      </a:r>
                      <a:r>
                        <a:rPr kumimoji="1" lang="en-US" altLang="ja-JP" sz="1200" b="0">
                          <a:solidFill>
                            <a:schemeClr val="tx1"/>
                          </a:solidFill>
                          <a:latin typeface="+mn-ea"/>
                          <a:ea typeface="+mn-ea"/>
                        </a:rPr>
                        <a:t>2040</a:t>
                      </a:r>
                      <a:r>
                        <a:rPr kumimoji="1" lang="ja-JP" altLang="en-US" sz="1200" b="0">
                          <a:solidFill>
                            <a:schemeClr val="tx1"/>
                          </a:solidFill>
                          <a:latin typeface="+mn-ea"/>
                          <a:ea typeface="+mn-ea"/>
                        </a:rPr>
                        <a:t>年）の排出原単位と一致</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a:solidFill>
                            <a:schemeClr val="tx1"/>
                          </a:solidFill>
                          <a:latin typeface="+mn-ea"/>
                          <a:ea typeface="+mn-ea"/>
                        </a:rPr>
                        <a:t>Scope1,2,3</a:t>
                      </a:r>
                    </a:p>
                    <a:p>
                      <a:r>
                        <a:rPr kumimoji="1" lang="en-US" altLang="ja-JP" sz="1200" b="0">
                          <a:solidFill>
                            <a:schemeClr val="tx1"/>
                          </a:solidFill>
                          <a:latin typeface="+mn-ea"/>
                          <a:ea typeface="+mn-ea"/>
                        </a:rPr>
                        <a:t>※</a:t>
                      </a:r>
                      <a:r>
                        <a:rPr kumimoji="1" lang="ja-JP" altLang="en-US" sz="1200" b="0">
                          <a:solidFill>
                            <a:schemeClr val="tx1"/>
                          </a:solidFill>
                          <a:latin typeface="+mn-ea"/>
                          <a:ea typeface="+mn-ea"/>
                        </a:rPr>
                        <a:t>各セクターのガイダンスに別途記載がある場合はそちらが優先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再エネ電力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000" indent="-180000">
                        <a:buFont typeface="Arial" panose="020B0604020202020204" pitchFamily="34" charset="0"/>
                        <a:buChar char="•"/>
                      </a:pPr>
                      <a:r>
                        <a:rPr kumimoji="1" lang="en-US" altLang="ja-JP" sz="1200" b="0">
                          <a:solidFill>
                            <a:schemeClr val="tx1"/>
                          </a:solidFill>
                          <a:latin typeface="+mn-ea"/>
                          <a:ea typeface="+mn-ea"/>
                        </a:rPr>
                        <a:t>2025</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80%</a:t>
                      </a:r>
                    </a:p>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a:solidFill>
                            <a:schemeClr val="tx1"/>
                          </a:solidFill>
                          <a:latin typeface="+mn-ea"/>
                          <a:ea typeface="Meiryo UI"/>
                          <a:cs typeface="+mn-cs"/>
                        </a:rPr>
                        <a:t>※</a:t>
                      </a:r>
                      <a:r>
                        <a:rPr kumimoji="1" lang="ja-JP" altLang="en-US" sz="1200" b="0" kern="1200">
                          <a:solidFill>
                            <a:schemeClr val="tx1"/>
                          </a:solidFill>
                          <a:latin typeface="+mn-ea"/>
                          <a:ea typeface="Meiryo UI"/>
                          <a:cs typeface="+mn-cs"/>
                        </a:rPr>
                        <a:t>再エネ電力証書もしくはバーチャル</a:t>
                      </a:r>
                      <a:r>
                        <a:rPr kumimoji="1" lang="en-US" altLang="ja-JP" sz="1200" b="0" kern="1200">
                          <a:solidFill>
                            <a:schemeClr val="tx1"/>
                          </a:solidFill>
                          <a:latin typeface="+mn-ea"/>
                          <a:ea typeface="Meiryo UI"/>
                          <a:cs typeface="+mn-cs"/>
                        </a:rPr>
                        <a:t>PPA</a:t>
                      </a:r>
                      <a:r>
                        <a:rPr kumimoji="1" lang="ja-JP" altLang="en-US" sz="1200" b="0" kern="1200">
                          <a:solidFill>
                            <a:schemeClr val="tx1"/>
                          </a:solidFill>
                          <a:latin typeface="+mn-ea"/>
                          <a:ea typeface="Meiryo UI"/>
                          <a:cs typeface="+mn-cs"/>
                        </a:rPr>
                        <a:t>を利用して達成</a:t>
                      </a:r>
                      <a:endParaRPr kumimoji="1" lang="en-US" altLang="ja-JP" sz="1200" b="0" kern="1200">
                        <a:solidFill>
                          <a:schemeClr val="tx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a:t>
                      </a:r>
                      <a:r>
                        <a:rPr kumimoji="1" lang="ja-JP" altLang="en-US" sz="1200" b="0">
                          <a:solidFill>
                            <a:schemeClr val="tx1"/>
                          </a:solidFill>
                          <a:latin typeface="+mn-ea"/>
                          <a:ea typeface="+mn-ea"/>
                        </a:rPr>
                        <a:t>再エネ電力証書もしくはバーチャル</a:t>
                      </a:r>
                      <a:r>
                        <a:rPr kumimoji="1" lang="en-US" altLang="ja-JP" sz="1200" b="0">
                          <a:solidFill>
                            <a:schemeClr val="tx1"/>
                          </a:solidFill>
                          <a:latin typeface="+mn-ea"/>
                          <a:ea typeface="+mn-ea"/>
                        </a:rPr>
                        <a:t>PPA</a:t>
                      </a:r>
                      <a:r>
                        <a:rPr kumimoji="1" lang="ja-JP" altLang="en-US" sz="1200" b="0">
                          <a:solidFill>
                            <a:schemeClr val="tx1"/>
                          </a:solidFill>
                          <a:latin typeface="+mn-ea"/>
                          <a:ea typeface="+mn-ea"/>
                        </a:rPr>
                        <a:t>を利用して達成</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物理的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年率最低</a:t>
                      </a:r>
                      <a:r>
                        <a:rPr kumimoji="1" lang="en-US" altLang="ja-JP" sz="1200" b="0" u="none" kern="1200">
                          <a:solidFill>
                            <a:schemeClr val="tx1"/>
                          </a:solidFill>
                          <a:latin typeface="+mn-ea"/>
                          <a:ea typeface="Meiryo UI"/>
                          <a:cs typeface="+mn-cs"/>
                        </a:rPr>
                        <a:t>7%</a:t>
                      </a:r>
                      <a:r>
                        <a:rPr kumimoji="1" lang="ja-JP" altLang="en-US" sz="1200" b="0" u="none" kern="1200">
                          <a:solidFill>
                            <a:schemeClr val="tx1"/>
                          </a:solidFill>
                          <a:latin typeface="+mn-ea"/>
                          <a:ea typeface="Meiryo UI"/>
                          <a:cs typeface="+mn-cs"/>
                        </a:rPr>
                        <a:t>、企業で定めた物理量当たりで削減</a:t>
                      </a:r>
                      <a:endParaRPr kumimoji="1" lang="en-US" altLang="ja-JP" sz="1200" b="0" u="none" kern="1200">
                        <a:solidFill>
                          <a:schemeClr val="tx1"/>
                        </a:solidFill>
                        <a:latin typeface="+mn-ea"/>
                        <a:ea typeface="Meiryo UI"/>
                        <a:cs typeface="+mn-cs"/>
                      </a:endParaRPr>
                    </a:p>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例：企業規模、生産インプット</a:t>
                      </a:r>
                      <a:r>
                        <a:rPr kumimoji="1" lang="en-US" altLang="ja-JP" sz="1200" b="0" u="none" kern="1200">
                          <a:solidFill>
                            <a:schemeClr val="tx1"/>
                          </a:solidFill>
                          <a:latin typeface="+mn-ea"/>
                          <a:ea typeface="Meiryo UI"/>
                          <a:cs typeface="+mn-cs"/>
                        </a:rPr>
                        <a:t>/</a:t>
                      </a:r>
                      <a:r>
                        <a:rPr kumimoji="1" lang="ja-JP" altLang="en-US" sz="1200" b="0" u="none" kern="1200">
                          <a:solidFill>
                            <a:schemeClr val="tx1"/>
                          </a:solidFill>
                          <a:latin typeface="+mn-ea"/>
                          <a:ea typeface="Meiryo UI"/>
                          <a:cs typeface="+mn-cs"/>
                        </a:rPr>
                        <a:t>アウトプットなど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56028"/>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経済的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en-US" altLang="ja-JP" sz="1200" b="0" u="none">
                          <a:solidFill>
                            <a:schemeClr val="tx1"/>
                          </a:solidFill>
                          <a:latin typeface="+mn-ea"/>
                          <a:ea typeface="+mn-ea"/>
                        </a:rPr>
                        <a:t>2℃</a:t>
                      </a:r>
                      <a:r>
                        <a:rPr kumimoji="1" lang="ja-JP" altLang="en-US" sz="1200" b="0" u="none">
                          <a:solidFill>
                            <a:schemeClr val="tx1"/>
                          </a:solidFill>
                          <a:latin typeface="+mn-ea"/>
                          <a:ea typeface="+mn-ea"/>
                        </a:rPr>
                        <a:t>未満シナリオと整合</a:t>
                      </a:r>
                      <a:endParaRPr kumimoji="1" lang="en-US" altLang="ja-JP" sz="1200" b="0" u="none">
                        <a:solidFill>
                          <a:schemeClr val="tx1"/>
                        </a:solidFill>
                        <a:latin typeface="+mn-ea"/>
                        <a:ea typeface="+mn-ea"/>
                      </a:endParaRPr>
                    </a:p>
                    <a:p>
                      <a:pPr marL="0" indent="0">
                        <a:buFont typeface="Wingdings" panose="05000000000000000000" pitchFamily="2" charset="2"/>
                        <a:buNone/>
                      </a:pPr>
                      <a:r>
                        <a:rPr kumimoji="1" lang="ja-JP" altLang="en-US" sz="1200" b="0" u="none">
                          <a:solidFill>
                            <a:schemeClr val="tx1"/>
                          </a:solidFill>
                          <a:latin typeface="+mn-ea"/>
                          <a:ea typeface="+mn-ea"/>
                        </a:rPr>
                        <a:t>年率最低</a:t>
                      </a:r>
                      <a:r>
                        <a:rPr kumimoji="1" lang="en-US" altLang="ja-JP" sz="1200" b="0" u="none">
                          <a:solidFill>
                            <a:schemeClr val="tx1"/>
                          </a:solidFill>
                          <a:latin typeface="+mn-ea"/>
                          <a:ea typeface="+mn-ea"/>
                        </a:rPr>
                        <a:t>7%</a:t>
                      </a:r>
                      <a:r>
                        <a:rPr kumimoji="1" lang="ja-JP" altLang="en-US" sz="1200" b="0" u="none" err="1">
                          <a:solidFill>
                            <a:schemeClr val="tx1"/>
                          </a:solidFill>
                          <a:latin typeface="+mn-ea"/>
                          <a:ea typeface="+mn-ea"/>
                        </a:rPr>
                        <a:t>、</a:t>
                      </a:r>
                      <a:r>
                        <a:rPr kumimoji="1" lang="ja-JP" altLang="en-US" sz="1200" b="0" u="none">
                          <a:solidFill>
                            <a:schemeClr val="tx1"/>
                          </a:solidFill>
                          <a:latin typeface="+mn-ea"/>
                          <a:ea typeface="+mn-ea"/>
                        </a:rPr>
                        <a:t>付加価値当たりで削減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1.5℃</a:t>
                      </a:r>
                      <a:r>
                        <a:rPr kumimoji="1" lang="ja-JP" altLang="en-US" sz="1200" b="0" u="none">
                          <a:solidFill>
                            <a:schemeClr val="tx1"/>
                          </a:solidFill>
                          <a:latin typeface="+mn-ea"/>
                          <a:ea typeface="+mn-ea"/>
                        </a:rPr>
                        <a:t>シナリオと整合</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エンゲージ</a:t>
                      </a:r>
                      <a:br>
                        <a:rPr kumimoji="1" lang="en-US" altLang="ja-JP" sz="1400" b="0">
                          <a:solidFill>
                            <a:schemeClr val="tx1"/>
                          </a:solidFill>
                          <a:latin typeface="+mn-ea"/>
                          <a:ea typeface="+mn-ea"/>
                        </a:rPr>
                      </a:br>
                      <a:r>
                        <a:rPr kumimoji="1" lang="ja-JP" altLang="en-US" sz="1400" b="0">
                          <a:solidFill>
                            <a:schemeClr val="tx1"/>
                          </a:solidFill>
                          <a:latin typeface="+mn-ea"/>
                          <a:ea typeface="+mn-ea"/>
                        </a:rPr>
                        <a:t>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の一定割合を占めるサプライヤーまたは顧客に対して短期</a:t>
                      </a:r>
                      <a:r>
                        <a:rPr kumimoji="1" lang="en-US" altLang="ja-JP" sz="1200" b="0" u="none">
                          <a:solidFill>
                            <a:schemeClr val="tx1"/>
                          </a:solidFill>
                          <a:latin typeface="+mn-ea"/>
                          <a:ea typeface="+mn-ea"/>
                        </a:rPr>
                        <a:t>SBT</a:t>
                      </a:r>
                      <a:r>
                        <a:rPr kumimoji="1" lang="ja-JP" altLang="en-US" sz="1200" b="0" u="none">
                          <a:solidFill>
                            <a:schemeClr val="tx1"/>
                          </a:solidFill>
                          <a:latin typeface="+mn-ea"/>
                          <a:ea typeface="+mn-ea"/>
                        </a:rPr>
                        <a:t>設定を求めるエンゲージメント目標</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a:t>
                      </a:r>
                      <a:r>
                        <a:rPr kumimoji="1" lang="ja-JP" altLang="en-US" sz="1200" b="0" u="none">
                          <a:solidFill>
                            <a:schemeClr val="tx1"/>
                          </a:solidFill>
                          <a:latin typeface="+mn-ea"/>
                          <a:ea typeface="+mn-ea"/>
                        </a:rPr>
                        <a:t>企業はエンゲージメント目標とその他の</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目標で</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排出量全体の</a:t>
                      </a:r>
                      <a:r>
                        <a:rPr kumimoji="1" lang="en-US" altLang="ja-JP" sz="1200" b="0" u="none">
                          <a:solidFill>
                            <a:schemeClr val="tx1"/>
                          </a:solidFill>
                          <a:latin typeface="+mn-ea"/>
                          <a:ea typeface="+mn-ea"/>
                        </a:rPr>
                        <a:t>67</a:t>
                      </a:r>
                      <a:r>
                        <a:rPr kumimoji="1" lang="ja-JP" altLang="en-US" sz="1200" b="0" u="none">
                          <a:solidFill>
                            <a:schemeClr val="tx1"/>
                          </a:solidFill>
                          <a:latin typeface="+mn-ea"/>
                          <a:ea typeface="+mn-ea"/>
                        </a:rPr>
                        <a:t>％以上をカバーする必要</a:t>
                      </a:r>
                      <a:endParaRPr kumimoji="1" lang="en-US" altLang="ja-JP" sz="12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u="none">
                          <a:solidFill>
                            <a:schemeClr val="tx1"/>
                          </a:solidFill>
                          <a:latin typeface="+mn-ea"/>
                          <a:ea typeface="+mn-ea"/>
                        </a:rPr>
                        <a:t>該当なし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p>
                    <a:p>
                      <a:r>
                        <a:rPr kumimoji="1" lang="en-US" altLang="ja-JP" sz="1200" b="0" u="none">
                          <a:solidFill>
                            <a:schemeClr val="tx1"/>
                          </a:solidFill>
                          <a:latin typeface="+mn-ea"/>
                          <a:ea typeface="+mn-ea"/>
                        </a:rPr>
                        <a:t>※</a:t>
                      </a:r>
                      <a:r>
                        <a:rPr kumimoji="1" lang="ja-JP" altLang="en-US" sz="1200" b="0" u="none">
                          <a:solidFill>
                            <a:schemeClr val="tx1"/>
                          </a:solidFill>
                          <a:latin typeface="+mn-ea"/>
                          <a:ea typeface="+mn-ea"/>
                        </a:rPr>
                        <a:t>短期</a:t>
                      </a:r>
                      <a:r>
                        <a:rPr kumimoji="1" lang="en-US" altLang="ja-JP" sz="1200" b="0" u="none">
                          <a:solidFill>
                            <a:schemeClr val="tx1"/>
                          </a:solidFill>
                          <a:latin typeface="+mn-ea"/>
                          <a:ea typeface="+mn-ea"/>
                        </a:rPr>
                        <a:t>SBT</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463234"/>
                  </a:ext>
                </a:extLst>
              </a:tr>
            </a:tbl>
          </a:graphicData>
        </a:graphic>
      </p:graphicFrame>
      <p:sp>
        <p:nvSpPr>
          <p:cNvPr id="4" name="テキスト ボックス 3">
            <a:extLst>
              <a:ext uri="{FF2B5EF4-FFF2-40B4-BE49-F238E27FC236}">
                <a16:creationId xmlns:a16="http://schemas.microsoft.com/office/drawing/2014/main" id="{3C7FFD12-D168-6E8D-2FBE-1661962FB7F6}"/>
              </a:ext>
            </a:extLst>
          </p:cNvPr>
          <p:cNvSpPr txBox="1">
            <a:spLocks noChangeArrowheads="1"/>
          </p:cNvSpPr>
          <p:nvPr/>
        </p:nvSpPr>
        <p:spPr bwMode="auto">
          <a:xfrm>
            <a:off x="577529" y="7144176"/>
            <a:ext cx="9536755" cy="415498"/>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200" b="1">
                <a:solidFill>
                  <a:srgbClr val="000000"/>
                </a:solidFill>
                <a:latin typeface="Meiryo UI" pitchFamily="50" charset="-128"/>
                <a:ea typeface="Meiryo UI" pitchFamily="50" charset="-128"/>
                <a:cs typeface="Meiryo UI" pitchFamily="50" charset="-128"/>
              </a:rPr>
              <a:t>※</a:t>
            </a:r>
            <a:r>
              <a:rPr lang="ja-JP" altLang="en-US" sz="1200" b="1">
                <a:solidFill>
                  <a:srgbClr val="000000"/>
                </a:solidFill>
                <a:latin typeface="Meiryo UI" pitchFamily="50" charset="-128"/>
                <a:ea typeface="Meiryo UI" pitchFamily="50" charset="-128"/>
                <a:cs typeface="Meiryo UI" pitchFamily="50" charset="-128"/>
              </a:rPr>
              <a:t>次ページ以降参照</a:t>
            </a:r>
            <a:endParaRPr lang="en-US" altLang="ja-JP" sz="1200" b="1">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599227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88FE-B5B8-73F4-8E11-7D1A4C9D76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3A34AA-69D5-9554-A250-9C629FB95CA0}"/>
              </a:ext>
            </a:extLst>
          </p:cNvPr>
          <p:cNvSpPr>
            <a:spLocks noGrp="1"/>
          </p:cNvSpPr>
          <p:nvPr>
            <p:ph type="title"/>
          </p:nvPr>
        </p:nvSpPr>
        <p:spPr/>
        <p:txBody>
          <a:bodyPr/>
          <a:lstStyle/>
          <a:p>
            <a:r>
              <a:rPr lang="ja-JP" altLang="en-US"/>
              <a:t>中和（</a:t>
            </a:r>
            <a:r>
              <a:rPr lang="en-US" altLang="ja-JP"/>
              <a:t>Neutralization</a:t>
            </a:r>
            <a:r>
              <a:rPr lang="ja-JP" altLang="en-US"/>
              <a:t>）の扱い</a:t>
            </a:r>
            <a:endParaRPr kumimoji="1" lang="ja-JP" altLang="en-US" sz="2600"/>
          </a:p>
        </p:txBody>
      </p:sp>
      <p:sp>
        <p:nvSpPr>
          <p:cNvPr id="5" name="正方形/長方形 4">
            <a:extLst>
              <a:ext uri="{FF2B5EF4-FFF2-40B4-BE49-F238E27FC236}">
                <a16:creationId xmlns:a16="http://schemas.microsoft.com/office/drawing/2014/main" id="{426A4A32-7E2A-7017-2E76-A883E53A63B7}"/>
              </a:ext>
            </a:extLst>
          </p:cNvPr>
          <p:cNvSpPr/>
          <p:nvPr/>
        </p:nvSpPr>
        <p:spPr>
          <a:xfrm>
            <a:off x="521370" y="1408976"/>
            <a:ext cx="9649071" cy="5443157"/>
          </a:xfrm>
          <a:prstGeom prst="rect">
            <a:avLst/>
          </a:prstGeom>
        </p:spPr>
        <p:txBody>
          <a:bodyPr wrap="square">
            <a:spAutoFit/>
          </a:bodyPr>
          <a:lstStyle/>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中和（</a:t>
            </a:r>
            <a:r>
              <a:rPr lang="en-US" altLang="ja-JP" sz="2400" b="1">
                <a:solidFill>
                  <a:prstClr val="black"/>
                </a:solidFill>
                <a:latin typeface="Meiryo UI" panose="020B0604030504040204" pitchFamily="50" charset="-128"/>
                <a:ea typeface="Meiryo UI" panose="020B0604030504040204" pitchFamily="50" charset="-128"/>
              </a:rPr>
              <a:t>Neutralization</a:t>
            </a:r>
            <a:r>
              <a:rPr lang="ja-JP" altLang="en-US" sz="2400" b="1">
                <a:solidFill>
                  <a:prstClr val="black"/>
                </a:solidFill>
                <a:latin typeface="Meiryo UI" panose="020B0604030504040204" pitchFamily="50" charset="-128"/>
                <a:ea typeface="Meiryo UI" panose="020B0604030504040204" pitchFamily="50" charset="-128"/>
              </a:rPr>
              <a:t>）</a:t>
            </a:r>
            <a:endParaRPr lang="en-US" altLang="ja-JP" sz="2400" b="1">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a:solidFill>
                  <a:prstClr val="black"/>
                </a:solidFill>
                <a:latin typeface="Meiryo UI" panose="020B0604030504040204" pitchFamily="50" charset="-128"/>
                <a:ea typeface="Meiryo UI" panose="020B0604030504040204" pitchFamily="50" charset="-128"/>
              </a:rPr>
              <a:t>企業は長期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を通じて排出量を少なくとも</a:t>
            </a:r>
            <a:r>
              <a:rPr lang="en-US" altLang="ja-JP" sz="2000">
                <a:solidFill>
                  <a:prstClr val="black"/>
                </a:solidFill>
                <a:latin typeface="Meiryo UI" panose="020B0604030504040204" pitchFamily="50" charset="-128"/>
                <a:ea typeface="Meiryo UI" panose="020B0604030504040204" pitchFamily="50" charset="-128"/>
              </a:rPr>
              <a:t>90%</a:t>
            </a:r>
            <a:r>
              <a:rPr lang="ja-JP" altLang="en-US" sz="2000">
                <a:solidFill>
                  <a:prstClr val="black"/>
                </a:solidFill>
                <a:latin typeface="Meiryo UI" panose="020B0604030504040204" pitchFamily="50" charset="-128"/>
                <a:ea typeface="Meiryo UI" panose="020B0604030504040204" pitchFamily="50" charset="-128"/>
              </a:rPr>
              <a:t>削減するが、全ての企業が完全な脱炭素化を達成できる訳ではなく、</a:t>
            </a:r>
            <a:r>
              <a:rPr lang="ja-JP" altLang="en-US" sz="2000" b="1">
                <a:solidFill>
                  <a:srgbClr val="FF0000"/>
                </a:solidFill>
                <a:latin typeface="Meiryo UI" panose="020B0604030504040204" pitchFamily="50" charset="-128"/>
                <a:ea typeface="Meiryo UI" panose="020B0604030504040204" pitchFamily="50" charset="-128"/>
              </a:rPr>
              <a:t>残余排出量</a:t>
            </a:r>
            <a:r>
              <a:rPr lang="ja-JP" altLang="en-US" sz="2000">
                <a:solidFill>
                  <a:prstClr val="black"/>
                </a:solidFill>
                <a:latin typeface="Meiryo UI" panose="020B0604030504040204" pitchFamily="50" charset="-128"/>
                <a:ea typeface="Meiryo UI" panose="020B0604030504040204" pitchFamily="50" charset="-128"/>
              </a:rPr>
              <a:t>が残る可能性がある。</a:t>
            </a:r>
          </a:p>
          <a:p>
            <a:pPr>
              <a:lnSpc>
                <a:spcPct val="120000"/>
              </a:lnSpc>
              <a:spcAft>
                <a:spcPts val="0"/>
              </a:spcAft>
            </a:pPr>
            <a:r>
              <a:rPr lang="en-US" altLang="ja-JP" sz="2000" err="1">
                <a:solidFill>
                  <a:prstClr val="black"/>
                </a:solidFill>
                <a:latin typeface="Meiryo UI" panose="020B0604030504040204" pitchFamily="50" charset="-128"/>
                <a:ea typeface="Meiryo UI" panose="020B0604030504040204" pitchFamily="50" charset="-128"/>
              </a:rPr>
              <a:t>Neutalization</a:t>
            </a:r>
            <a:r>
              <a:rPr lang="ja-JP" altLang="en-US" sz="2000">
                <a:solidFill>
                  <a:prstClr val="black"/>
                </a:solidFill>
                <a:latin typeface="Meiryo UI" panose="020B0604030504040204" pitchFamily="50" charset="-128"/>
                <a:ea typeface="Meiryo UI" panose="020B0604030504040204" pitchFamily="50" charset="-128"/>
              </a:rPr>
              <a:t>とは、企業が大気中から炭素を除去し、永久に貯留するために取る措置であり、</a:t>
            </a:r>
            <a:r>
              <a:rPr lang="ja-JP" altLang="en-US" sz="2000" b="1">
                <a:solidFill>
                  <a:srgbClr val="FF0000"/>
                </a:solidFill>
                <a:latin typeface="Meiryo UI" panose="020B0604030504040204" pitchFamily="50" charset="-128"/>
                <a:ea typeface="Meiryo UI" panose="020B0604030504040204" pitchFamily="50" charset="-128"/>
              </a:rPr>
              <a:t>長期</a:t>
            </a:r>
            <a:r>
              <a:rPr lang="en-US" altLang="ja-JP" sz="2000" b="1">
                <a:solidFill>
                  <a:srgbClr val="FF0000"/>
                </a:solidFill>
                <a:latin typeface="Meiryo UI" panose="020B0604030504040204" pitchFamily="50" charset="-128"/>
                <a:ea typeface="Meiryo UI" panose="020B0604030504040204" pitchFamily="50" charset="-128"/>
              </a:rPr>
              <a:t>SBT</a:t>
            </a:r>
            <a:r>
              <a:rPr lang="ja-JP" altLang="en-US" sz="2000" b="1">
                <a:solidFill>
                  <a:srgbClr val="FF0000"/>
                </a:solidFill>
                <a:latin typeface="Meiryo UI" panose="020B0604030504040204" pitchFamily="50" charset="-128"/>
                <a:ea typeface="Meiryo UI" panose="020B0604030504040204" pitchFamily="50" charset="-128"/>
              </a:rPr>
              <a:t>を達成した後に残る未削減の排出の影響を中和することを目的</a:t>
            </a:r>
            <a:r>
              <a:rPr lang="ja-JP" altLang="en-US" sz="2000">
                <a:solidFill>
                  <a:prstClr val="black"/>
                </a:solidFill>
                <a:latin typeface="Meiryo UI" panose="020B0604030504040204" pitchFamily="50" charset="-128"/>
                <a:ea typeface="Meiryo UI" panose="020B0604030504040204" pitchFamily="50" charset="-128"/>
              </a:rPr>
              <a:t>とする。</a:t>
            </a:r>
            <a:br>
              <a:rPr lang="en-US" altLang="ja-JP" sz="2000">
                <a:solidFill>
                  <a:prstClr val="black"/>
                </a:solidFill>
                <a:latin typeface="Meiryo UI" panose="020B0604030504040204" pitchFamily="50" charset="-128"/>
                <a:ea typeface="Meiryo UI" panose="020B0604030504040204" pitchFamily="50" charset="-128"/>
              </a:rPr>
            </a:b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（必須事項）</a:t>
            </a: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企業は、大気中の炭素を除去し永久に貯留する（例：</a:t>
            </a:r>
            <a:r>
              <a:rPr lang="en-US" altLang="ja-JP" sz="2000">
                <a:solidFill>
                  <a:prstClr val="black"/>
                </a:solidFill>
                <a:latin typeface="Meiryo UI" panose="020B0604030504040204" pitchFamily="50" charset="-128"/>
                <a:ea typeface="Meiryo UI" panose="020B0604030504040204" pitchFamily="50" charset="-128"/>
              </a:rPr>
              <a:t>DACCS</a:t>
            </a:r>
            <a:r>
              <a:rPr lang="ja-JP" altLang="en-US" sz="2000">
                <a:solidFill>
                  <a:prstClr val="black"/>
                </a:solidFill>
                <a:latin typeface="Meiryo UI" panose="020B0604030504040204" pitchFamily="50" charset="-128"/>
                <a:ea typeface="Meiryo UI" panose="020B0604030504040204" pitchFamily="50" charset="-128"/>
              </a:rPr>
              <a:t>、自然吸収源 等）ことで、長期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を達成した後に残る未削減の排出の影響を中和しなければならない。</a:t>
            </a:r>
            <a:endParaRPr lang="en-US" altLang="ja-JP" sz="2000">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これは、排出削減目標の対象範囲に含まれる排出だけでなく、</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インベントリから除外された未削減排出にも適用される。</a:t>
            </a: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br>
              <a:rPr lang="en-US" altLang="ja-JP" sz="2000" b="1">
                <a:solidFill>
                  <a:prstClr val="black"/>
                </a:solidFill>
                <a:latin typeface="Meiryo UI" panose="020B0604030504040204" pitchFamily="50" charset="-128"/>
                <a:ea typeface="Meiryo UI" panose="020B0604030504040204" pitchFamily="50" charset="-128"/>
              </a:rPr>
            </a:br>
            <a:r>
              <a:rPr lang="ja-JP" altLang="en-US" sz="2400" b="1">
                <a:solidFill>
                  <a:prstClr val="black"/>
                </a:solidFill>
                <a:latin typeface="Meiryo UI" panose="020B0604030504040204" pitchFamily="50" charset="-128"/>
                <a:ea typeface="Meiryo UI" panose="020B0604030504040204" pitchFamily="50" charset="-128"/>
              </a:rPr>
              <a:t>（推奨事項）</a:t>
            </a:r>
            <a:endParaRPr lang="en-US" altLang="ja-JP" sz="2400" b="1">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企業は、計画された中和のためのマイルストーンや短期投資などの情報を開示すべきである。</a:t>
            </a:r>
            <a:endParaRPr lang="en-US" altLang="ja-JP" sz="200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629CFAD-1466-3A46-08A5-B4EA18590124}"/>
              </a:ext>
            </a:extLst>
          </p:cNvPr>
          <p:cNvSpPr txBox="1">
            <a:spLocks noChangeArrowheads="1"/>
          </p:cNvSpPr>
          <p:nvPr/>
        </p:nvSpPr>
        <p:spPr bwMode="auto">
          <a:xfrm>
            <a:off x="577529" y="7328844"/>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94009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6277-9335-5A7F-04A7-81FCB67DE8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44B05B-C92A-3985-1982-9CBCCB07477B}"/>
              </a:ext>
            </a:extLst>
          </p:cNvPr>
          <p:cNvSpPr>
            <a:spLocks noGrp="1"/>
          </p:cNvSpPr>
          <p:nvPr>
            <p:ph type="title"/>
          </p:nvPr>
        </p:nvSpPr>
        <p:spPr/>
        <p:txBody>
          <a:bodyPr/>
          <a:lstStyle/>
          <a:p>
            <a:r>
              <a:rPr lang="ja-JP" altLang="en-US"/>
              <a:t>バリューチェーンを越えた緩和（</a:t>
            </a:r>
            <a:r>
              <a:rPr lang="en-US" altLang="ja-JP"/>
              <a:t>BVCM</a:t>
            </a:r>
            <a:r>
              <a:rPr lang="ja-JP" altLang="en-US"/>
              <a:t>）の扱い</a:t>
            </a:r>
            <a:endParaRPr kumimoji="1" lang="ja-JP" altLang="en-US"/>
          </a:p>
        </p:txBody>
      </p:sp>
      <p:sp>
        <p:nvSpPr>
          <p:cNvPr id="18" name="正方形/長方形 17">
            <a:extLst>
              <a:ext uri="{FF2B5EF4-FFF2-40B4-BE49-F238E27FC236}">
                <a16:creationId xmlns:a16="http://schemas.microsoft.com/office/drawing/2014/main" id="{124DB10F-BAA4-9A4C-885B-DF53D7C8E1C9}"/>
              </a:ext>
            </a:extLst>
          </p:cNvPr>
          <p:cNvSpPr/>
          <p:nvPr/>
        </p:nvSpPr>
        <p:spPr>
          <a:xfrm>
            <a:off x="521370" y="2077685"/>
            <a:ext cx="9649071" cy="4105739"/>
          </a:xfrm>
          <a:prstGeom prst="rect">
            <a:avLst/>
          </a:prstGeom>
        </p:spPr>
        <p:txBody>
          <a:bodyPr wrap="square">
            <a:spAutoFit/>
          </a:bodyPr>
          <a:lstStyle/>
          <a:p>
            <a:pPr>
              <a:lnSpc>
                <a:spcPct val="120000"/>
              </a:lnSpc>
              <a:spcAft>
                <a:spcPts val="0"/>
              </a:spcAft>
            </a:pPr>
            <a:r>
              <a:rPr lang="ja-JP" altLang="en-US" sz="2400" b="1" dirty="0">
                <a:solidFill>
                  <a:prstClr val="black"/>
                </a:solidFill>
                <a:latin typeface="Meiryo UI" panose="020B0604030504040204" pitchFamily="50" charset="-128"/>
                <a:ea typeface="Meiryo UI" panose="020B0604030504040204" pitchFamily="50" charset="-128"/>
              </a:rPr>
              <a:t>バリューチェーンを超えた緩和（</a:t>
            </a:r>
            <a:r>
              <a:rPr lang="en-US" altLang="ja-JP" sz="2400" b="1" dirty="0">
                <a:solidFill>
                  <a:prstClr val="black"/>
                </a:solidFill>
                <a:latin typeface="Meiryo UI" panose="020B0604030504040204" pitchFamily="50" charset="-128"/>
                <a:ea typeface="Meiryo UI" panose="020B0604030504040204" pitchFamily="50" charset="-128"/>
              </a:rPr>
              <a:t>Beyond Value Chain Mitigation</a:t>
            </a:r>
            <a:r>
              <a:rPr lang="ja-JP" altLang="en-US" sz="2400" b="1" dirty="0">
                <a:solidFill>
                  <a:prstClr val="black"/>
                </a:solidFill>
                <a:latin typeface="Meiryo UI" panose="020B0604030504040204" pitchFamily="50" charset="-128"/>
                <a:ea typeface="Meiryo UI" panose="020B0604030504040204" pitchFamily="50" charset="-128"/>
              </a:rPr>
              <a:t>）</a:t>
            </a:r>
            <a:endParaRPr lang="en-US" altLang="ja-JP" sz="24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dirty="0">
                <a:solidFill>
                  <a:prstClr val="black"/>
                </a:solidFill>
                <a:latin typeface="Meiryo UI" panose="020B0604030504040204" pitchFamily="50" charset="-128"/>
                <a:ea typeface="Meiryo UI" panose="020B0604030504040204" pitchFamily="50" charset="-128"/>
              </a:rPr>
              <a:t>企業の</a:t>
            </a:r>
            <a:r>
              <a:rPr lang="ja-JP" altLang="en-US" sz="2000" b="1" dirty="0">
                <a:solidFill>
                  <a:srgbClr val="FF0000"/>
                </a:solidFill>
                <a:latin typeface="Meiryo UI" panose="020B0604030504040204" pitchFamily="50" charset="-128"/>
                <a:ea typeface="Meiryo UI" panose="020B0604030504040204" pitchFamily="50" charset="-128"/>
              </a:rPr>
              <a:t>バリューチェーン（自社の直接的な事業活動）外で行われる緩和措置や投資</a:t>
            </a:r>
            <a:r>
              <a:rPr lang="ja-JP" altLang="en-US" sz="2000" dirty="0">
                <a:solidFill>
                  <a:prstClr val="black"/>
                </a:solidFill>
                <a:latin typeface="Meiryo UI" panose="020B0604030504040204" pitchFamily="50" charset="-128"/>
                <a:ea typeface="Meiryo UI" panose="020B0604030504040204" pitchFamily="50" charset="-128"/>
              </a:rPr>
              <a:t>のこと。</a:t>
            </a:r>
            <a:r>
              <a:rPr lang="en-US" altLang="ja-JP" sz="2000" dirty="0">
                <a:solidFill>
                  <a:prstClr val="black"/>
                </a:solidFill>
                <a:latin typeface="Meiryo UI" panose="020B0604030504040204" pitchFamily="50" charset="-128"/>
                <a:ea typeface="Meiryo UI" panose="020B0604030504040204" pitchFamily="50" charset="-128"/>
              </a:rPr>
              <a:t>GHG</a:t>
            </a:r>
            <a:r>
              <a:rPr lang="ja-JP" altLang="en-US" sz="2000" dirty="0">
                <a:solidFill>
                  <a:prstClr val="black"/>
                </a:solidFill>
                <a:latin typeface="Meiryo UI" panose="020B0604030504040204" pitchFamily="50" charset="-128"/>
                <a:ea typeface="Meiryo UI" panose="020B0604030504040204" pitchFamily="50" charset="-128"/>
              </a:rPr>
              <a:t>の排出回避・削減する取り組みや、大気中の</a:t>
            </a:r>
            <a:r>
              <a:rPr lang="en-US" altLang="ja-JP" sz="2000" dirty="0">
                <a:solidFill>
                  <a:prstClr val="black"/>
                </a:solidFill>
                <a:latin typeface="Meiryo UI" panose="020B0604030504040204" pitchFamily="50" charset="-128"/>
                <a:ea typeface="Meiryo UI" panose="020B0604030504040204" pitchFamily="50" charset="-128"/>
              </a:rPr>
              <a:t>GHG</a:t>
            </a:r>
            <a:r>
              <a:rPr lang="ja-JP" altLang="en-US" sz="2000" dirty="0">
                <a:solidFill>
                  <a:prstClr val="black"/>
                </a:solidFill>
                <a:latin typeface="Meiryo UI" panose="020B0604030504040204" pitchFamily="50" charset="-128"/>
                <a:ea typeface="Meiryo UI" panose="020B0604030504040204" pitchFamily="50" charset="-128"/>
              </a:rPr>
              <a:t>を除去・貯留する活動が含まれる。</a:t>
            </a:r>
            <a:endParaRPr lang="en-US" altLang="ja-JP" sz="2000" dirty="0">
              <a:solidFill>
                <a:prstClr val="black"/>
              </a:solidFill>
              <a:latin typeface="Meiryo UI" panose="020B0604030504040204" pitchFamily="50" charset="-128"/>
              <a:ea typeface="Meiryo UI" panose="020B0604030504040204" pitchFamily="50" charset="-128"/>
            </a:endParaRPr>
          </a:p>
          <a:p>
            <a:pPr marL="0" lvl="1" fontAlgn="base">
              <a:defRPr/>
            </a:pPr>
            <a:r>
              <a:rPr lang="ja-JP" altLang="en-US" sz="2000" b="1" dirty="0">
                <a:solidFill>
                  <a:srgbClr val="FF0000"/>
                </a:solidFill>
                <a:latin typeface="Meiryo UI" panose="020B0604030504040204" pitchFamily="50" charset="-128"/>
                <a:ea typeface="Meiryo UI" panose="020B0604030504040204" pitchFamily="50" charset="-128"/>
              </a:rPr>
              <a:t>自社の排出削減の代替にはならない。</a:t>
            </a:r>
            <a:br>
              <a:rPr lang="en-US" altLang="ja-JP" sz="2000" dirty="0">
                <a:solidFill>
                  <a:prstClr val="black"/>
                </a:solidFill>
                <a:latin typeface="Meiryo UI" panose="020B0604030504040204" pitchFamily="50" charset="-128"/>
                <a:ea typeface="Meiryo UI" panose="020B0604030504040204" pitchFamily="50" charset="-128"/>
              </a:rPr>
            </a:br>
            <a:br>
              <a:rPr lang="en-US" altLang="ja-JP" sz="2000" b="1" dirty="0">
                <a:solidFill>
                  <a:prstClr val="black"/>
                </a:solidFill>
                <a:latin typeface="Meiryo UI" panose="020B0604030504040204" pitchFamily="50" charset="-128"/>
                <a:ea typeface="Meiryo UI" panose="020B0604030504040204" pitchFamily="50" charset="-128"/>
              </a:rPr>
            </a:br>
            <a:r>
              <a:rPr lang="ja-JP" altLang="en-US" sz="2400" b="1" dirty="0">
                <a:latin typeface="+mn-ea"/>
              </a:rPr>
              <a:t>（推奨事項）</a:t>
            </a:r>
            <a:endParaRPr lang="en-US" altLang="ja-JP" sz="2400" b="1" dirty="0">
              <a:latin typeface="+mn-ea"/>
            </a:endParaRPr>
          </a:p>
          <a:p>
            <a:pPr marL="342900" lvl="1" indent="-342900" fontAlgn="base">
              <a:buFont typeface="Wingdings" panose="05000000000000000000" pitchFamily="2" charset="2"/>
              <a:buChar char="ü"/>
              <a:defRPr/>
            </a:pPr>
            <a:r>
              <a:rPr lang="ja-JP" altLang="en-US" sz="2000" dirty="0"/>
              <a:t>企業は、短期及び長期</a:t>
            </a:r>
            <a:r>
              <a:rPr lang="en-US" altLang="ja-JP" sz="2000" dirty="0"/>
              <a:t>SBT</a:t>
            </a:r>
            <a:r>
              <a:rPr lang="ja-JP" altLang="en-US" sz="2000" dirty="0"/>
              <a:t>に加えて、自社のバリューチェーン外でも</a:t>
            </a:r>
            <a:r>
              <a:rPr lang="en-US" altLang="ja-JP" sz="2000" dirty="0"/>
              <a:t>GHG</a:t>
            </a:r>
            <a:r>
              <a:rPr lang="ja-JP" altLang="en-US" sz="2000" dirty="0"/>
              <a:t>排出を削減する行動や投資を行うべきである。</a:t>
            </a:r>
            <a:endParaRPr lang="en-US" altLang="ja-JP" sz="2000" dirty="0"/>
          </a:p>
          <a:p>
            <a:pPr marL="908050" lvl="2" indent="-450850" fontAlgn="base">
              <a:buFont typeface="Arial" panose="020B0604020202020204" pitchFamily="34" charset="0"/>
              <a:buChar char="•"/>
              <a:defRPr/>
            </a:pPr>
            <a:r>
              <a:rPr lang="ja-JP" altLang="en-US" sz="2000" dirty="0"/>
              <a:t>例：気候に定量的な利益をもたらすプロジェクト、プログラム、ソリューションへの年間支援の提供等</a:t>
            </a:r>
            <a:endParaRPr lang="en-US" altLang="ja-JP" sz="2000" dirty="0"/>
          </a:p>
          <a:p>
            <a:pPr marL="908050" lvl="2" indent="-450850" fontAlgn="base">
              <a:buFont typeface="Arial" panose="020B0604020202020204" pitchFamily="34" charset="0"/>
              <a:buChar char="•"/>
              <a:defRPr/>
            </a:pPr>
            <a:r>
              <a:rPr lang="ja-JP" altLang="en-US" sz="2000" dirty="0"/>
              <a:t>特に人間や自然に追加的な共益をもたらすものが望ましい。</a:t>
            </a:r>
            <a:endParaRPr lang="en-US" altLang="ja-JP" sz="2000" dirty="0"/>
          </a:p>
          <a:p>
            <a:pPr marL="342900" lvl="1" indent="-342900" fontAlgn="base">
              <a:buFont typeface="Wingdings" panose="05000000000000000000" pitchFamily="2" charset="2"/>
              <a:buChar char="ü"/>
              <a:defRPr/>
            </a:pPr>
            <a:r>
              <a:rPr lang="ja-JP" altLang="en-US" sz="2000" dirty="0"/>
              <a:t>企業は、これらの行動の</a:t>
            </a:r>
            <a:r>
              <a:rPr lang="ja-JP" altLang="en-US" sz="2000" b="1" dirty="0">
                <a:solidFill>
                  <a:srgbClr val="FF0000"/>
                </a:solidFill>
              </a:rPr>
              <a:t>内容と規模を毎年開示</a:t>
            </a:r>
            <a:r>
              <a:rPr lang="ja-JP" altLang="en-US" sz="2000" dirty="0"/>
              <a:t>すべきである。</a:t>
            </a:r>
            <a:endParaRPr lang="en-US" altLang="ja-JP" sz="2000" dirty="0">
              <a:latin typeface="+mn-ea"/>
            </a:endParaRPr>
          </a:p>
        </p:txBody>
      </p:sp>
      <p:sp>
        <p:nvSpPr>
          <p:cNvPr id="5" name="テキスト ボックス 4">
            <a:extLst>
              <a:ext uri="{FF2B5EF4-FFF2-40B4-BE49-F238E27FC236}">
                <a16:creationId xmlns:a16="http://schemas.microsoft.com/office/drawing/2014/main" id="{84895463-C097-9324-9CCF-7ADC186C33C2}"/>
              </a:ext>
            </a:extLst>
          </p:cNvPr>
          <p:cNvSpPr txBox="1">
            <a:spLocks noChangeArrowheads="1"/>
          </p:cNvSpPr>
          <p:nvPr/>
        </p:nvSpPr>
        <p:spPr bwMode="auto">
          <a:xfrm>
            <a:off x="577529" y="7328844"/>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]SBTi Corporate Net-Zero Standard Version 1.2</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a:solidFill>
                  <a:srgbClr val="000000"/>
                </a:solidFill>
                <a:latin typeface="Meiryo UI" pitchFamily="50" charset="-128"/>
                <a:ea typeface="Meiryo UI" pitchFamily="50" charset="-128"/>
                <a:cs typeface="Meiryo UI" pitchFamily="50" charset="-128"/>
              </a:rPr>
              <a:t>）</a:t>
            </a:r>
            <a:r>
              <a:rPr lang="ja-JP" altLang="en-US" sz="90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963781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認定取得済の企業 </a:t>
            </a:r>
            <a:r>
              <a:rPr lang="en-US" altLang="ja-JP"/>
              <a:t>1/10</a:t>
            </a:r>
            <a:endParaRPr kumimoji="1" lang="ja-JP" altLang="en-US"/>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1925" y="1760419"/>
            <a:ext cx="9494843"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1/10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p:cNvSpPr>
            <a:spLocks noChangeArrowheads="1"/>
          </p:cNvSpPr>
          <p:nvPr/>
        </p:nvSpPr>
        <p:spPr bwMode="auto">
          <a:xfrm>
            <a:off x="2593299" y="2149831"/>
            <a:ext cx="79365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Qinetiq</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 Senior Plc</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Canada Post |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Postes</a:t>
            </a:r>
            <a:r>
              <a:rPr lang="en-US" altLang="ja-JP" sz="1400">
                <a:latin typeface="Meiryo UI" panose="020B0604030504040204" pitchFamily="50" charset="-128"/>
                <a:ea typeface="Meiryo UI" panose="020B0604030504040204" pitchFamily="50" charset="-128"/>
                <a:cs typeface="Meiryo UI" panose="020B0604030504040204" pitchFamily="50" charset="-128"/>
              </a:rPr>
              <a:t> Canada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EVCH UK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GeoPost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InPost</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Posti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Mail Group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Swiss Post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HAVI Group, 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Martin-Brower Company, L.C.C.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Unipart Group </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American Axle &amp; Manufacturing,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Auto Windscreens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Bontaz</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Forvia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GKN Automotive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Max Baermann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MICROplásticos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Muhr</a:t>
            </a:r>
            <a:r>
              <a:rPr lang="en-US" altLang="ja-JP" sz="1400">
                <a:latin typeface="Meiryo UI" panose="020B0604030504040204" pitchFamily="50" charset="-128"/>
                <a:ea typeface="Meiryo UI" panose="020B0604030504040204" pitchFamily="50" charset="-128"/>
                <a:cs typeface="Meiryo UI" panose="020B0604030504040204" pitchFamily="50" charset="-128"/>
              </a:rPr>
              <a:t> und Bender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Richard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Neumayer</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Siegfried Hofmann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Thor Industries,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Werner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Gießler</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ACS Stainless Steel Fixings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Deceuninck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Fibo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Gebhardt-Stahl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SAINT-GOBAIN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Uponor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Vaillant GmbH</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Arxada</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Borregaard</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CHIMEI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DRT (A Company of the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Firmenich</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FMC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Grolman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LANXESS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Novozymes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Oriental Carbon and Chemicals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Protox</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Sekab</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BioFuels</a:t>
            </a:r>
            <a:r>
              <a:rPr lang="en-US" altLang="ja-JP" sz="1400">
                <a:latin typeface="Meiryo UI" panose="020B0604030504040204" pitchFamily="50" charset="-128"/>
                <a:ea typeface="Meiryo UI" panose="020B0604030504040204" pitchFamily="50" charset="-128"/>
                <a:cs typeface="Meiryo UI" panose="020B0604030504040204" pitchFamily="50" charset="-128"/>
              </a:rPr>
              <a:t> &amp; Chemicals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Siegwerk</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Druckfarben</a:t>
            </a:r>
            <a:r>
              <a:rPr lang="en-US" altLang="ja-JP" sz="1400">
                <a:latin typeface="Meiryo UI" panose="020B0604030504040204" pitchFamily="50" charset="-128"/>
                <a:ea typeface="Meiryo UI" panose="020B0604030504040204" pitchFamily="50" charset="-128"/>
                <a:cs typeface="Meiryo UI" panose="020B0604030504040204" pitchFamily="50" charset="-128"/>
              </a:rPr>
              <a:t> AG &amp; Co.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Topsoe</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CARBON SOLUTIONS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Wacker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Chemie</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ACCIONA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AECOM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Andrew Scott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Auger Site Investigations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Barr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Gazetas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BELFOR (UK)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BW</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Construction Marine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CTCI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大東建託</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EllisDon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ENERLIS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Fourfront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GKR Scaffolding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Hill &amp; Smith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Intep</a:t>
            </a:r>
            <a:r>
              <a:rPr lang="en-US" altLang="ja-JP" sz="1400">
                <a:latin typeface="Meiryo UI" panose="020B0604030504040204" pitchFamily="50" charset="-128"/>
                <a:ea typeface="Meiryo UI" panose="020B0604030504040204" pitchFamily="50" charset="-128"/>
                <a:cs typeface="Meiryo UI" panose="020B0604030504040204" pitchFamily="50" charset="-128"/>
              </a:rPr>
              <a:t> -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Integrale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Planung</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Kier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Kier Highways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KlimaMacher</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Morgan Sindall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Oljibe</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Pascall+Watson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Pihl Holding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Severfield</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Sir Robert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McAlphine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Space Matrix Design Consultants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Taziker</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Industrial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Técnicas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Reunidas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Terratech</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TES 2000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Veidekke</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Vextrix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Wates Group Limited</a:t>
            </a: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216603" y="2149831"/>
            <a:ext cx="255657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航空宇宙・防衛産業：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航空貨物輸送・物流：</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設備機器：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890783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6826-A073-97D4-8F72-7815F1C6D5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751DF0-C538-E177-9A6E-C8C2122E2B6D}"/>
              </a:ext>
            </a:extLst>
          </p:cNvPr>
          <p:cNvSpPr>
            <a:spLocks noGrp="1"/>
          </p:cNvSpPr>
          <p:nvPr>
            <p:ph type="title"/>
          </p:nvPr>
        </p:nvSpPr>
        <p:spPr/>
        <p:txBody>
          <a:bodyPr/>
          <a:lstStyle/>
          <a:p>
            <a:r>
              <a:rPr lang="en-US" altLang="ja-JP"/>
              <a:t>SBT Net-Zero</a:t>
            </a:r>
            <a:r>
              <a:rPr lang="ja-JP" altLang="en-US"/>
              <a:t>認定取得済の企業 </a:t>
            </a:r>
            <a:r>
              <a:rPr lang="en-US" altLang="ja-JP"/>
              <a:t>2/10</a:t>
            </a:r>
            <a:endParaRPr kumimoji="1" lang="ja-JP" altLang="en-US"/>
          </a:p>
        </p:txBody>
      </p:sp>
      <p:sp>
        <p:nvSpPr>
          <p:cNvPr id="3" name="コンテンツ プレースホルダー 2">
            <a:extLst>
              <a:ext uri="{FF2B5EF4-FFF2-40B4-BE49-F238E27FC236}">
                <a16:creationId xmlns:a16="http://schemas.microsoft.com/office/drawing/2014/main" id="{971BCA75-FA04-A278-0C72-B3A6D932C815}"/>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3CF4261D-7D7A-C483-F799-61C7AB3F0311}"/>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EA2943EC-C1EA-A1EC-0D65-CDA0FBC8F202}"/>
              </a:ext>
            </a:extLst>
          </p:cNvPr>
          <p:cNvSpPr/>
          <p:nvPr/>
        </p:nvSpPr>
        <p:spPr>
          <a:xfrm>
            <a:off x="161925" y="1760419"/>
            <a:ext cx="9494843"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2/10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58EE8AA7-E925-2FDF-F341-9AC5A0C365B5}"/>
              </a:ext>
            </a:extLst>
          </p:cNvPr>
          <p:cNvSpPr>
            <a:spLocks noChangeArrowheads="1"/>
          </p:cNvSpPr>
          <p:nvPr/>
        </p:nvSpPr>
        <p:spPr bwMode="auto">
          <a:xfrm>
            <a:off x="2593299" y="2149831"/>
            <a:ext cx="79365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Cementir</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CEMEX,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EFG EUROPEAN FURNITURE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Holcim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NetZero Facades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OYAK Cement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TITAN Cement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TSK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ZORDAN SRL SB</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ALOM Technologies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Atlantic Corporation of Wilmington,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Boxon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Charter Next Generation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Colpac</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CurTec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Elopak</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FRIENDSHIP CONTAINER MANUFACTURERS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IMPRIMERIE GEORGES PARIS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Lameja</a:t>
            </a:r>
            <a:r>
              <a:rPr lang="en-US" altLang="ja-JP" sz="1400">
                <a:latin typeface="Meiryo UI" panose="020B0604030504040204" pitchFamily="50" charset="-128"/>
                <a:ea typeface="Meiryo UI" panose="020B0604030504040204" pitchFamily="50" charset="-128"/>
                <a:cs typeface="Meiryo UI" panose="020B0604030504040204" pitchFamily="50" charset="-128"/>
              </a:rPr>
              <a:t> Invest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Pano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Verschluss</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TETRA PAK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Vidrala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Worthington Cylinders GmbH</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AB SKF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ACE MOLD (SHANGHAI)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ACE MOLD INDUSTRIAL (SHANGHAI)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Acuity Brands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AKJ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Industri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Alfa Laval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Danieli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Dialight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Efacec</a:t>
            </a:r>
            <a:r>
              <a:rPr lang="en-US" altLang="ja-JP" sz="1400">
                <a:latin typeface="Meiryo UI" panose="020B0604030504040204" pitchFamily="50" charset="-128"/>
                <a:ea typeface="Meiryo UI" panose="020B0604030504040204" pitchFamily="50" charset="-128"/>
                <a:cs typeface="Meiryo UI" panose="020B0604030504040204" pitchFamily="50" charset="-128"/>
              </a:rPr>
              <a:t> Power Solutions, SGPS,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Emerson Electric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Ensinger</a:t>
            </a:r>
            <a:r>
              <a:rPr lang="en-US" altLang="ja-JP" sz="1400">
                <a:latin typeface="Meiryo UI" panose="020B0604030504040204" pitchFamily="50" charset="-128"/>
                <a:ea typeface="Meiryo UI" panose="020B0604030504040204" pitchFamily="50" charset="-128"/>
                <a:cs typeface="Meiryo UI" panose="020B0604030504040204" pitchFamily="50" charset="-128"/>
              </a:rPr>
              <a:t> GmbH, Germany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Essentra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Fagerhult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First Solar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FRIGOGLASS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Grundfos Holding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Hellenic Cables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iLOQ</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Jungheinrich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Körber</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Ningbo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Gemcharm</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Mechanical&amp;Electrical</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Tech.Co.,Ltd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NovaTech</a:t>
            </a:r>
            <a:r>
              <a:rPr lang="en-US" altLang="ja-JP" sz="1400">
                <a:latin typeface="Meiryo UI" panose="020B0604030504040204" pitchFamily="50" charset="-128"/>
                <a:ea typeface="Meiryo UI" panose="020B0604030504040204" pitchFamily="50" charset="-128"/>
                <a:cs typeface="Meiryo UI" panose="020B0604030504040204" pitchFamily="50" charset="-128"/>
              </a:rPr>
              <a:t> Automation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Prysmian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Q-lite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Rexel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Rolls-Royce Power Systems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Sandvik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Schindler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Schneider Electric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Smiths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Spirax-Sarco</a:t>
            </a:r>
            <a:r>
              <a:rPr lang="en-US" altLang="ja-JP" sz="1400">
                <a:latin typeface="Meiryo UI" panose="020B0604030504040204" pitchFamily="50" charset="-128"/>
                <a:ea typeface="Meiryo UI" panose="020B0604030504040204" pitchFamily="50" charset="-128"/>
                <a:cs typeface="Meiryo UI" panose="020B0604030504040204" pitchFamily="50" charset="-128"/>
              </a:rPr>
              <a:t> Engineering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Tennant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Trane Technologies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XP Power</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A.G. Barr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Amarant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Bakkersholding</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Burg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Groep</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Charoen Pokphand Foods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Chocoladefabriken</a:t>
            </a:r>
            <a:r>
              <a:rPr lang="en-US" altLang="ja-JP" sz="1400">
                <a:latin typeface="Meiryo UI" panose="020B0604030504040204" pitchFamily="50" charset="-128"/>
                <a:ea typeface="Meiryo UI" panose="020B0604030504040204" pitchFamily="50" charset="-128"/>
                <a:cs typeface="Meiryo UI" panose="020B0604030504040204" pitchFamily="50" charset="-128"/>
              </a:rPr>
              <a:t> Lindt &amp;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Sprüngli</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Coca-Cola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Europacific</a:t>
            </a:r>
            <a:r>
              <a:rPr lang="en-US" altLang="ja-JP" sz="1400">
                <a:latin typeface="Meiryo UI" panose="020B0604030504040204" pitchFamily="50" charset="-128"/>
                <a:ea typeface="Meiryo UI" panose="020B0604030504040204" pitchFamily="50" charset="-128"/>
                <a:cs typeface="Meiryo UI" panose="020B0604030504040204" pitchFamily="50" charset="-128"/>
              </a:rPr>
              <a:t>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Fenmarc</a:t>
            </a:r>
            <a:r>
              <a:rPr lang="en-US" altLang="ja-JP" sz="1400">
                <a:latin typeface="Meiryo UI" panose="020B0604030504040204" pitchFamily="50" charset="-128"/>
                <a:ea typeface="Meiryo UI" panose="020B0604030504040204" pitchFamily="50" charset="-128"/>
                <a:cs typeface="Meiryo UI" panose="020B0604030504040204" pitchFamily="50" charset="-128"/>
              </a:rPr>
              <a:t> Produce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HEINEKEN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Hero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Highland Spring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Idaho Milk Products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illycaffè</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Kim‘s Chocolates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キリンホールディングス</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Lantmännen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Unibake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LIVEKINDLY Collective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Lorenz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Luiten Food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Mars, Incorporated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McCormick &amp; Company, Incorporated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Meadow Foods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Molson Coors Brewing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Nestlé</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Orkla</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PANZANI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Pip &amp; Nut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Ramon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Sabater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 Bull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FC16B3EB-4C84-8709-F6B6-3897D7ADCA6A}"/>
              </a:ext>
            </a:extLst>
          </p:cNvPr>
          <p:cNvSpPr>
            <a:spLocks noChangeArrowheads="1"/>
          </p:cNvSpPr>
          <p:nvPr/>
        </p:nvSpPr>
        <p:spPr bwMode="auto">
          <a:xfrm>
            <a:off x="216603" y="2149831"/>
            <a:ext cx="255657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建築資材：</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容器・包装：</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400" b="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400">
                <a:latin typeface="Meiryo UI" panose="020B0604030504040204" pitchFamily="50" charset="-128"/>
                <a:ea typeface="Meiryo UI" panose="020B0604030504040204" pitchFamily="50" charset="-128"/>
                <a:cs typeface="Meiryo UI" panose="020B0604030504040204" pitchFamily="50" charset="-128"/>
              </a:rPr>
              <a:t>(1/2)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2460CCDB-5E86-7486-C9F6-E8CA9468DA1F}"/>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5066963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1065C-ACAA-68B2-2856-E0B03D7C3E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77393F-283C-F71D-B073-43B4598FAC5C}"/>
              </a:ext>
            </a:extLst>
          </p:cNvPr>
          <p:cNvSpPr>
            <a:spLocks noGrp="1"/>
          </p:cNvSpPr>
          <p:nvPr>
            <p:ph type="title"/>
          </p:nvPr>
        </p:nvSpPr>
        <p:spPr/>
        <p:txBody>
          <a:bodyPr/>
          <a:lstStyle/>
          <a:p>
            <a:r>
              <a:rPr lang="en-US" altLang="ja-JP"/>
              <a:t>SBT Net-Zero</a:t>
            </a:r>
            <a:r>
              <a:rPr lang="ja-JP" altLang="en-US"/>
              <a:t>認定取得済の企業 </a:t>
            </a:r>
            <a:r>
              <a:rPr lang="en-US" altLang="ja-JP"/>
              <a:t>3/10</a:t>
            </a:r>
            <a:endParaRPr kumimoji="1" lang="ja-JP" altLang="en-US"/>
          </a:p>
        </p:txBody>
      </p:sp>
      <p:sp>
        <p:nvSpPr>
          <p:cNvPr id="3" name="コンテンツ プレースホルダー 2">
            <a:extLst>
              <a:ext uri="{FF2B5EF4-FFF2-40B4-BE49-F238E27FC236}">
                <a16:creationId xmlns:a16="http://schemas.microsoft.com/office/drawing/2014/main" id="{E2EAE59D-EBAF-E9CA-F0F8-9F349202C06F}"/>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1A3F8CED-EAF9-3E88-BC2A-0FA8C67C964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BF492E39-2601-72B1-7A2A-319605860907}"/>
              </a:ext>
            </a:extLst>
          </p:cNvPr>
          <p:cNvSpPr/>
          <p:nvPr/>
        </p:nvSpPr>
        <p:spPr>
          <a:xfrm>
            <a:off x="161925" y="1760419"/>
            <a:ext cx="9494843"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3/10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607CC873-81C9-C682-1531-E5F40664F497}"/>
              </a:ext>
            </a:extLst>
          </p:cNvPr>
          <p:cNvSpPr>
            <a:spLocks noChangeArrowheads="1"/>
          </p:cNvSpPr>
          <p:nvPr/>
        </p:nvSpPr>
        <p:spPr bwMode="auto">
          <a:xfrm>
            <a:off x="2593299" y="2149831"/>
            <a:ext cx="793658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Rémy Cointreau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Seattle Chocolate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Stellenbosch Vineyards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Thai Union Group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Compleat</a:t>
            </a:r>
            <a:r>
              <a:rPr lang="en-US" altLang="ja-JP" sz="1400">
                <a:latin typeface="Meiryo UI" panose="020B0604030504040204" pitchFamily="50" charset="-128"/>
                <a:ea typeface="Meiryo UI" panose="020B0604030504040204" pitchFamily="50" charset="-128"/>
                <a:cs typeface="Meiryo UI" panose="020B0604030504040204" pitchFamily="50" charset="-128"/>
              </a:rPr>
              <a:t> Food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Edrington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Three Streams Smokehouse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VOM FASS AG</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Cafédirect</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CVS Health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 Sainsbury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Mile Hi Bakery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Oakland International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Tesco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Co-operative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Vogelaar-Vredehof</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World Wise Foods</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ABF Sugar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Fairventures</a:t>
            </a:r>
            <a:r>
              <a:rPr lang="en-US" altLang="ja-JP" sz="1400">
                <a:latin typeface="Meiryo UI" panose="020B0604030504040204" pitchFamily="50" charset="-128"/>
                <a:ea typeface="Meiryo UI" panose="020B0604030504040204" pitchFamily="50" charset="-128"/>
                <a:cs typeface="Meiryo UI" panose="020B0604030504040204" pitchFamily="50" charset="-128"/>
              </a:rPr>
              <a:t> Digital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Forest Plateau Pte. Ltd. (Slow)</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Harvest House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Puffin Produce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R&amp;K Drysdale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Sime Darby Plantation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Svegro</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AB</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Metten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Fleischwaren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Nova Sea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Shropshire Wholesale Meat Company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Agilent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Boston Scientific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EMS Healthcare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Getinge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オリンパス</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Össur</a:t>
            </a:r>
            <a:r>
              <a:rPr lang="en-US" altLang="ja-JP" sz="1400">
                <a:latin typeface="Meiryo UI" panose="020B0604030504040204" pitchFamily="50" charset="-128"/>
                <a:ea typeface="Meiryo UI" panose="020B0604030504040204" pitchFamily="50" charset="-128"/>
                <a:cs typeface="Meiryo UI" panose="020B0604030504040204" pitchFamily="50" charset="-128"/>
              </a:rPr>
              <a:t> hf.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Polycine</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Romaco</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Straumann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Teleflex Incorporated</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Balwin</a:t>
            </a:r>
            <a:r>
              <a:rPr lang="en-US" altLang="ja-JP" sz="1400">
                <a:latin typeface="Meiryo UI" panose="020B0604030504040204" pitchFamily="50" charset="-128"/>
                <a:ea typeface="Meiryo UI" panose="020B0604030504040204" pitchFamily="50" charset="-128"/>
                <a:cs typeface="Meiryo UI" panose="020B0604030504040204" pitchFamily="50" charset="-128"/>
              </a:rPr>
              <a:t> Properties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Crest Nicholson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Glenveagh</a:t>
            </a:r>
            <a:r>
              <a:rPr lang="en-US" altLang="ja-JP" sz="1400">
                <a:latin typeface="Meiryo UI" panose="020B0604030504040204" pitchFamily="50" charset="-128"/>
                <a:ea typeface="Meiryo UI" panose="020B0604030504040204" pitchFamily="50" charset="-128"/>
                <a:cs typeface="Meiryo UI" panose="020B0604030504040204" pitchFamily="50" charset="-128"/>
              </a:rPr>
              <a:t> Properties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Keepmoat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Sapphire Balconies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Taylor Wimpey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Vistry</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adm</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Atresmedia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Channel Four Television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Dentsu</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Fluid Branding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Greenhouse Communications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Audiovisual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Mediaset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Comunicación</a:t>
            </a:r>
            <a:r>
              <a:rPr lang="en-US" altLang="ja-JP" sz="1400">
                <a:latin typeface="Meiryo UI" panose="020B0604030504040204" pitchFamily="50" charset="-128"/>
                <a:ea typeface="Meiryo UI" panose="020B0604030504040204" pitchFamily="50" charset="-128"/>
                <a:cs typeface="Meiryo UI" panose="020B0604030504040204" pitchFamily="50" charset="-128"/>
              </a:rPr>
              <a:t>, S.A.U. (GA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Mediaset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HH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Ingager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ITV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Jack &amp; Grace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Wiley &amp; Son,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McLaren Racing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News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Publicis Groupe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Springer Nature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Stagestruck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STV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Group B.V.</a:t>
            </a: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635E8112-E721-5687-9452-10B437C7C179}"/>
              </a:ext>
            </a:extLst>
          </p:cNvPr>
          <p:cNvSpPr>
            <a:spLocks noChangeArrowheads="1"/>
          </p:cNvSpPr>
          <p:nvPr/>
        </p:nvSpPr>
        <p:spPr bwMode="auto">
          <a:xfrm>
            <a:off x="216603" y="2149831"/>
            <a:ext cx="255657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400">
                <a:latin typeface="Meiryo UI" panose="020B0604030504040204" pitchFamily="50" charset="-128"/>
                <a:ea typeface="Meiryo UI" panose="020B0604030504040204" pitchFamily="50" charset="-128"/>
                <a:cs typeface="Meiryo UI" panose="020B0604030504040204" pitchFamily="50" charset="-128"/>
              </a:rPr>
              <a:t>(2/2)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食料品小売：</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食料品・農産品：</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食料品・畜産品：</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住宅建設：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メディア：</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D8CFDB1-7CEE-5071-0ED2-5E2A6F797F17}"/>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81490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①対投資家へのメリット</a:t>
            </a:r>
          </a:p>
        </p:txBody>
      </p:sp>
      <p:sp>
        <p:nvSpPr>
          <p:cNvPr id="6" name="タイトル 1"/>
          <p:cNvSpPr txBox="1">
            <a:spLocks/>
          </p:cNvSpPr>
          <p:nvPr/>
        </p:nvSpPr>
        <p:spPr bwMode="auto">
          <a:xfrm>
            <a:off x="305906" y="1480753"/>
            <a:ext cx="10080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年金基金等の機関投資家は、中長期的な</a:t>
            </a:r>
            <a:br>
              <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b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リターンを得るために、企業の持続可能性を評価する</a:t>
            </a:r>
            <a:endPar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設定は持続可能性をアピールでき、</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CDP</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の</a:t>
            </a:r>
            <a:b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採点等において評価されるため、投資家からの</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ESG</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投資の呼び込みに役立つ</a:t>
            </a:r>
            <a:endPar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2F0DCAAE-FA2D-C51C-62AE-20D95FEDDB5B}"/>
              </a:ext>
            </a:extLst>
          </p:cNvPr>
          <p:cNvSpPr>
            <a:spLocks noChangeArrowheads="1"/>
          </p:cNvSpPr>
          <p:nvPr/>
        </p:nvSpPr>
        <p:spPr bwMode="auto">
          <a:xfrm rot="10800000">
            <a:off x="3761076" y="3776458"/>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505663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2BD5B-EFDD-3A05-52C0-489218AB44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E772A3-031F-7AF6-1020-814106DC0958}"/>
              </a:ext>
            </a:extLst>
          </p:cNvPr>
          <p:cNvSpPr>
            <a:spLocks noGrp="1"/>
          </p:cNvSpPr>
          <p:nvPr>
            <p:ph type="title"/>
          </p:nvPr>
        </p:nvSpPr>
        <p:spPr/>
        <p:txBody>
          <a:bodyPr/>
          <a:lstStyle/>
          <a:p>
            <a:r>
              <a:rPr lang="en-US" altLang="ja-JP"/>
              <a:t>SBT Net-Zero</a:t>
            </a:r>
            <a:r>
              <a:rPr lang="ja-JP" altLang="en-US"/>
              <a:t>認定取得済の企業 </a:t>
            </a:r>
            <a:r>
              <a:rPr lang="en-US" altLang="ja-JP"/>
              <a:t>4/10</a:t>
            </a:r>
            <a:endParaRPr kumimoji="1" lang="ja-JP" altLang="en-US"/>
          </a:p>
        </p:txBody>
      </p:sp>
      <p:sp>
        <p:nvSpPr>
          <p:cNvPr id="3" name="コンテンツ プレースホルダー 2">
            <a:extLst>
              <a:ext uri="{FF2B5EF4-FFF2-40B4-BE49-F238E27FC236}">
                <a16:creationId xmlns:a16="http://schemas.microsoft.com/office/drawing/2014/main" id="{5AD6E820-253F-2D14-17E6-9410BC842BFB}"/>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65A8CCDF-0F1B-C9AE-5755-BFF817422248}"/>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D076C50-0129-F1CB-8F17-D98D75C7E594}"/>
              </a:ext>
            </a:extLst>
          </p:cNvPr>
          <p:cNvSpPr/>
          <p:nvPr/>
        </p:nvSpPr>
        <p:spPr>
          <a:xfrm>
            <a:off x="161925" y="1760419"/>
            <a:ext cx="9499204"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4/10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7F10D10D-E91C-8A73-82A7-6EC5146371AA}"/>
              </a:ext>
            </a:extLst>
          </p:cNvPr>
          <p:cNvSpPr>
            <a:spLocks noChangeArrowheads="1"/>
          </p:cNvSpPr>
          <p:nvPr/>
        </p:nvSpPr>
        <p:spPr bwMode="auto">
          <a:xfrm>
            <a:off x="2668249" y="2149831"/>
            <a:ext cx="794931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A3&amp;Co.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Abt</a:t>
            </a:r>
            <a:r>
              <a:rPr lang="en-US" altLang="ja-JP" sz="140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ADP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AG Communications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Alaya Consulting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Allford</a:t>
            </a:r>
            <a:r>
              <a:rPr lang="en-US" altLang="ja-JP" sz="1400">
                <a:latin typeface="Meiryo UI" panose="020B0604030504040204" pitchFamily="50" charset="-128"/>
                <a:ea typeface="Meiryo UI" panose="020B0604030504040204" pitchFamily="50" charset="-128"/>
                <a:cs typeface="Meiryo UI" panose="020B0604030504040204" pitchFamily="50" charset="-128"/>
              </a:rPr>
              <a:t> Hall Monaghan Morris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AMR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Anthesis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Applus</a:t>
            </a:r>
            <a:r>
              <a:rPr lang="en-US" altLang="ja-JP" sz="1400">
                <a:latin typeface="Meiryo UI" panose="020B0604030504040204" pitchFamily="50" charset="-128"/>
                <a:ea typeface="Meiryo UI" panose="020B0604030504040204" pitchFamily="50" charset="-128"/>
                <a:cs typeface="Meiryo UI" panose="020B0604030504040204" pitchFamily="50" charset="-128"/>
              </a:rPr>
              <a:t> Services,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Balsam laboratory (Shanghai)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Baluarte Cultura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BDO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Bennetts Associates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BMT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Booz Allen Hamilton Holding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Brundtland Consulting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Brussels Worldwide Services BV (BDO Global Office)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Buro</a:t>
            </a:r>
            <a:r>
              <a:rPr lang="en-US" altLang="ja-JP" sz="1400">
                <a:latin typeface="Meiryo UI" panose="020B0604030504040204" pitchFamily="50" charset="-128"/>
                <a:ea typeface="Meiryo UI" panose="020B0604030504040204" pitchFamily="50" charset="-128"/>
                <a:cs typeface="Meiryo UI" panose="020B0604030504040204" pitchFamily="50" charset="-128"/>
              </a:rPr>
              <a:t> Happold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Capita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Carbonbit</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Carbotech</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CEN Group Holdings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ClearView</a:t>
            </a:r>
            <a:r>
              <a:rPr lang="en-US" altLang="ja-JP" sz="1400">
                <a:latin typeface="Meiryo UI" panose="020B0604030504040204" pitchFamily="50" charset="-128"/>
                <a:ea typeface="Meiryo UI" panose="020B0604030504040204" pitchFamily="50" charset="-128"/>
                <a:cs typeface="Meiryo UI" panose="020B0604030504040204" pitchFamily="50" charset="-128"/>
              </a:rPr>
              <a:t> Healthcare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Commercial Corporate Services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Corsaire</a:t>
            </a:r>
            <a:r>
              <a:rPr lang="en-US" altLang="ja-JP" sz="140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COWI Holding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CPC Project Services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Crux Product Design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CT Engineering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Currie Communications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Cuttsy+Cuttsy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d-fine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DAC Beachcroft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DFGE – Institute for Energy, Ecology and Economy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DLA Piper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Dutton Brock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Dwellworks</a:t>
            </a:r>
            <a:r>
              <a:rPr lang="en-US" altLang="ja-JP" sz="140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EBP Schweiz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Edelman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イードア</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Emperor Design Consultants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Fondia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Oyjfinl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Frazer-Nash Consultancy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Gattaca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Gleeds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Grant Thornton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Grant Thornton UK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Ground Control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Hogan Lovells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Irwin Mitchell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Jacobs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K2 Corporate Mobility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Kearney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L.E.K. Consulting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Leverage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Lifschutz</a:t>
            </a:r>
            <a:r>
              <a:rPr lang="en-US" altLang="ja-JP" sz="1400">
                <a:latin typeface="Meiryo UI" panose="020B0604030504040204" pitchFamily="50" charset="-128"/>
                <a:ea typeface="Meiryo UI" panose="020B0604030504040204" pitchFamily="50" charset="-128"/>
                <a:cs typeface="Meiryo UI" panose="020B0604030504040204" pitchFamily="50" charset="-128"/>
              </a:rPr>
              <a:t> Davidson Sandilands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Linberg</a:t>
            </a:r>
            <a:r>
              <a:rPr lang="en-US" altLang="ja-JP" sz="1400">
                <a:latin typeface="Meiryo UI" panose="020B0604030504040204" pitchFamily="50" charset="-128"/>
                <a:ea typeface="Meiryo UI" panose="020B0604030504040204" pitchFamily="50" charset="-128"/>
                <a:cs typeface="Meiryo UI" panose="020B0604030504040204" pitchFamily="50" charset="-128"/>
              </a:rPr>
              <a:t> Consulting &amp; Intelligence (Shanghai)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Mannion Daniels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Mantu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Milliman,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MIROW &amp; CO. DO BRASIL CONSULTORIA LTDA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Mitie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Moody‘s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Mott MacDonald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MSCI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NetWatch</a:t>
            </a:r>
            <a:r>
              <a:rPr lang="en-US" altLang="ja-JP" sz="140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NW Commonwealth, LLC (dba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Wyld</a:t>
            </a:r>
            <a:r>
              <a:rPr lang="en-US" altLang="ja-JP" sz="140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Wyld</a:t>
            </a:r>
            <a:r>
              <a:rPr lang="en-US" altLang="ja-JP" sz="1400">
                <a:latin typeface="Meiryo UI" panose="020B0604030504040204" pitchFamily="50" charset="-128"/>
                <a:ea typeface="Meiryo UI" panose="020B0604030504040204" pitchFamily="50" charset="-128"/>
                <a:cs typeface="Meiryo UI" panose="020B0604030504040204" pitchFamily="50" charset="-128"/>
              </a:rPr>
              <a:t> CBD)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Oakdene</a:t>
            </a:r>
            <a:r>
              <a:rPr lang="en-US" altLang="ja-JP" sz="1400">
                <a:latin typeface="Meiryo UI" panose="020B0604030504040204" pitchFamily="50" charset="-128"/>
                <a:ea typeface="Meiryo UI" panose="020B0604030504040204" pitchFamily="50" charset="-128"/>
                <a:cs typeface="Meiryo UI" panose="020B0604030504040204" pitchFamily="50" charset="-128"/>
              </a:rPr>
              <a:t> Hollins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Orbis Advisory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Osborne Clarke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パシフィックコンサルタンツ</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Phastar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Pinsent Masons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Planwerkstatt</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Pluxee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Proteams</a:t>
            </a:r>
            <a:r>
              <a:rPr lang="en-US" altLang="ja-JP" sz="1400">
                <a:latin typeface="Meiryo UI" panose="020B0604030504040204" pitchFamily="50" charset="-128"/>
                <a:ea typeface="Meiryo UI" panose="020B0604030504040204" pitchFamily="50" charset="-128"/>
                <a:cs typeface="Meiryo UI" panose="020B0604030504040204" pitchFamily="50" charset="-128"/>
              </a:rPr>
              <a:t> Europe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Proyecta</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QTM Global Services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QuestGates</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Reconomy</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RISE Accel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Robert Bird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Russell Reynolds Associates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Seismic Change Sustainability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SGS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Shoosmiths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20" name="正方形/長方形 19">
            <a:extLst>
              <a:ext uri="{FF2B5EF4-FFF2-40B4-BE49-F238E27FC236}">
                <a16:creationId xmlns:a16="http://schemas.microsoft.com/office/drawing/2014/main" id="{2EC91723-209B-7D0D-897C-AA2E9ABC4A22}"/>
              </a:ext>
            </a:extLst>
          </p:cNvPr>
          <p:cNvSpPr>
            <a:spLocks noChangeArrowheads="1"/>
          </p:cNvSpPr>
          <p:nvPr/>
        </p:nvSpPr>
        <p:spPr bwMode="auto">
          <a:xfrm>
            <a:off x="216603" y="2149831"/>
            <a:ext cx="260154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400">
                <a:latin typeface="Meiryo UI" panose="020B0604030504040204" pitchFamily="50" charset="-128"/>
                <a:ea typeface="Meiryo UI" panose="020B0604030504040204" pitchFamily="50" charset="-128"/>
                <a:cs typeface="Meiryo UI" panose="020B0604030504040204" pitchFamily="50" charset="-128"/>
              </a:rPr>
              <a:t>(1/2)</a:t>
            </a:r>
            <a:r>
              <a:rPr lang="ja-JP" altLang="en-US" sz="120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4AAE11AD-73D8-25AE-CD18-2B92CFD4B8E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3714329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0A38-627A-C618-83CB-41DF96D9BE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5F7706-1619-D367-0CD3-DDF8F5024F26}"/>
              </a:ext>
            </a:extLst>
          </p:cNvPr>
          <p:cNvSpPr>
            <a:spLocks noGrp="1"/>
          </p:cNvSpPr>
          <p:nvPr>
            <p:ph type="title"/>
          </p:nvPr>
        </p:nvSpPr>
        <p:spPr/>
        <p:txBody>
          <a:bodyPr/>
          <a:lstStyle/>
          <a:p>
            <a:r>
              <a:rPr lang="en-US" altLang="ja-JP"/>
              <a:t>SBT Net-Zero</a:t>
            </a:r>
            <a:r>
              <a:rPr lang="ja-JP" altLang="en-US"/>
              <a:t>認定取得済の企業 </a:t>
            </a:r>
            <a:r>
              <a:rPr lang="en-US" altLang="ja-JP"/>
              <a:t>5/10</a:t>
            </a:r>
            <a:endParaRPr kumimoji="1" lang="ja-JP" altLang="en-US"/>
          </a:p>
        </p:txBody>
      </p:sp>
      <p:sp>
        <p:nvSpPr>
          <p:cNvPr id="3" name="コンテンツ プレースホルダー 2">
            <a:extLst>
              <a:ext uri="{FF2B5EF4-FFF2-40B4-BE49-F238E27FC236}">
                <a16:creationId xmlns:a16="http://schemas.microsoft.com/office/drawing/2014/main" id="{425E8BF4-7F97-AD8F-01C5-F6A7D5AC07C9}"/>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073714AA-3A45-6A63-A62C-53933A7B2CD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34CC9038-ED58-BF90-7050-6BB22C0BE910}"/>
              </a:ext>
            </a:extLst>
          </p:cNvPr>
          <p:cNvSpPr/>
          <p:nvPr/>
        </p:nvSpPr>
        <p:spPr>
          <a:xfrm>
            <a:off x="161925" y="1760419"/>
            <a:ext cx="9499204"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5/10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0C9FE74A-8AF2-2CB0-B60A-5816ABA7AE20}"/>
              </a:ext>
            </a:extLst>
          </p:cNvPr>
          <p:cNvSpPr>
            <a:spLocks noChangeArrowheads="1"/>
          </p:cNvSpPr>
          <p:nvPr/>
        </p:nvSpPr>
        <p:spPr bwMode="auto">
          <a:xfrm>
            <a:off x="2668249" y="2149831"/>
            <a:ext cx="79493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Signal Agency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Simon-Kucher &amp;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Slaughter and May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Software Limited t/a Co2Analysis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South Pole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Specialist Lines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Spencer Ogden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STHREE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Sustainology</a:t>
            </a:r>
            <a:r>
              <a:rPr lang="en-US" altLang="ja-JP" sz="1400">
                <a:latin typeface="Meiryo UI" panose="020B0604030504040204" pitchFamily="50" charset="-128"/>
                <a:ea typeface="Meiryo UI" panose="020B0604030504040204" pitchFamily="50" charset="-128"/>
                <a:cs typeface="Meiryo UI" panose="020B0604030504040204" pitchFamily="50" charset="-128"/>
              </a:rPr>
              <a:t> Climate Solutions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Systemiq</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Carbon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Chase Creative Consultants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Energy Saving Trust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Surveillance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Third Rock Finland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TREND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Triple Threat Communications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Vaniam</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Vocon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Wavestone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WSP Global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日本ゼルス</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MCM Architecture Limited</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Arwidsro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Bouygues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Immobilier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Care Property Invest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Choice Properties REIT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Cloudfm</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Corem</a:t>
            </a:r>
            <a:r>
              <a:rPr lang="en-US" altLang="ja-JP" sz="1400">
                <a:latin typeface="Meiryo UI" panose="020B0604030504040204" pitchFamily="50" charset="-128"/>
                <a:ea typeface="Meiryo UI" panose="020B0604030504040204" pitchFamily="50" charset="-128"/>
                <a:cs typeface="Meiryo UI" panose="020B0604030504040204" pitchFamily="50" charset="-128"/>
              </a:rPr>
              <a:t> Property Group AB publ.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Crombie REIT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Cushman &amp; Wakefield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大和ハウス工業</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大和ハウスリート投資法人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Data4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DBJ</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プライベートリート投資法人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Derwent London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EPP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Equites Property Fund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First Capital REIT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グローバル・ワン不動産投資法人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Grosvenor Property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Hang Lung Properties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HB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Reavis</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Hemsö</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Icade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日本都市ファンド投資法人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日本プライムリアルティ投資法人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JLL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zh-TW"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KDX</a:t>
            </a:r>
            <a:r>
              <a:rPr lang="zh-TW"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不動産投資法人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zh-TW"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KDX</a:t>
            </a:r>
            <a:r>
              <a:rPr lang="zh-TW"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不動産投資法人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Landsec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Liberty Two° Degrees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Link Real Estate Investment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Macrotech</a:t>
            </a:r>
            <a:r>
              <a:rPr lang="en-US" altLang="ja-JP" sz="1400">
                <a:latin typeface="Meiryo UI" panose="020B0604030504040204" pitchFamily="50" charset="-128"/>
                <a:ea typeface="Meiryo UI" panose="020B0604030504040204" pitchFamily="50" charset="-128"/>
                <a:cs typeface="Meiryo UI" panose="020B0604030504040204" pitchFamily="50" charset="-128"/>
              </a:rPr>
              <a:t> Developers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MERLIN Properties SOCIMI,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三菱地所</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日本ビルファンド投資法人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野村不動産プライベート投資法人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NP3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Fastigheter</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オリックス不動産投資法人</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Rexford Industrial Realty,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RioCan</a:t>
            </a:r>
            <a:r>
              <a:rPr lang="en-US" altLang="ja-JP" sz="1400">
                <a:latin typeface="Meiryo UI" panose="020B0604030504040204" pitchFamily="50" charset="-128"/>
                <a:ea typeface="Meiryo UI" panose="020B0604030504040204" pitchFamily="50" charset="-128"/>
                <a:cs typeface="Meiryo UI" panose="020B0604030504040204" pitchFamily="50" charset="-128"/>
              </a:rPr>
              <a:t> Management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 Modwen Properties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Suomen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Yliopistokiinteistöt</a:t>
            </a:r>
            <a:r>
              <a:rPr lang="en-US" altLang="ja-JP" sz="1400">
                <a:latin typeface="Meiryo UI" panose="020B0604030504040204" pitchFamily="50" charset="-128"/>
                <a:ea typeface="Meiryo UI" panose="020B0604030504040204" pitchFamily="50" charset="-128"/>
                <a:cs typeface="Meiryo UI" panose="020B0604030504040204" pitchFamily="50" charset="-128"/>
              </a:rPr>
              <a:t>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UBM Development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Unibail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Rodamco</a:t>
            </a:r>
            <a:r>
              <a:rPr lang="en-US" altLang="ja-JP" sz="1400">
                <a:latin typeface="Meiryo UI" panose="020B0604030504040204" pitchFamily="50" charset="-128"/>
                <a:ea typeface="Meiryo UI" panose="020B0604030504040204" pitchFamily="50" charset="-128"/>
                <a:cs typeface="Meiryo UI" panose="020B0604030504040204" pitchFamily="50" charset="-128"/>
              </a:rPr>
              <a:t>-Westfield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University Partnerships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Programme</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ABB0A762-B1FA-C298-4042-DFF3CD1787B1}"/>
              </a:ext>
            </a:extLst>
          </p:cNvPr>
          <p:cNvSpPr>
            <a:spLocks noChangeArrowheads="1"/>
          </p:cNvSpPr>
          <p:nvPr/>
        </p:nvSpPr>
        <p:spPr bwMode="auto">
          <a:xfrm>
            <a:off x="216603" y="2149831"/>
            <a:ext cx="260154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400">
                <a:latin typeface="Meiryo UI" panose="020B0604030504040204" pitchFamily="50" charset="-128"/>
                <a:ea typeface="Meiryo UI" panose="020B0604030504040204" pitchFamily="50" charset="-128"/>
                <a:cs typeface="Meiryo UI" panose="020B0604030504040204" pitchFamily="50" charset="-128"/>
              </a:rPr>
              <a:t>(2/2)</a:t>
            </a:r>
            <a:r>
              <a:rPr lang="ja-JP" altLang="en-US" sz="120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5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不動産：</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0F328E4-368E-D6C3-4D2F-2BFB9657554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9102752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6B57-C50F-71DC-2A8E-4AC33D208D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CA747D-40E7-866C-F59F-EB6F34CCDA97}"/>
              </a:ext>
            </a:extLst>
          </p:cNvPr>
          <p:cNvSpPr>
            <a:spLocks noGrp="1"/>
          </p:cNvSpPr>
          <p:nvPr>
            <p:ph type="title"/>
          </p:nvPr>
        </p:nvSpPr>
        <p:spPr/>
        <p:txBody>
          <a:bodyPr/>
          <a:lstStyle/>
          <a:p>
            <a:r>
              <a:rPr lang="en-US" altLang="ja-JP"/>
              <a:t>SBT Net-Zero</a:t>
            </a:r>
            <a:r>
              <a:rPr lang="ja-JP" altLang="en-US"/>
              <a:t>認定取得済の企業 </a:t>
            </a:r>
            <a:r>
              <a:rPr lang="en-US" altLang="ja-JP"/>
              <a:t>6/10</a:t>
            </a:r>
            <a:endParaRPr kumimoji="1" lang="ja-JP" altLang="en-US"/>
          </a:p>
        </p:txBody>
      </p:sp>
      <p:sp>
        <p:nvSpPr>
          <p:cNvPr id="3" name="コンテンツ プレースホルダー 2">
            <a:extLst>
              <a:ext uri="{FF2B5EF4-FFF2-40B4-BE49-F238E27FC236}">
                <a16:creationId xmlns:a16="http://schemas.microsoft.com/office/drawing/2014/main" id="{3EE53505-7CCD-6492-D6B2-B9D09D53396C}"/>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D34E2B23-2754-4609-FD5F-F88E202F6501}"/>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1D238E6-91F4-3431-166F-455ABBE6F410}"/>
              </a:ext>
            </a:extLst>
          </p:cNvPr>
          <p:cNvSpPr/>
          <p:nvPr/>
        </p:nvSpPr>
        <p:spPr>
          <a:xfrm>
            <a:off x="161925" y="1760419"/>
            <a:ext cx="9499204"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6/10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02B70A08-F118-9FBC-7679-F06A36A33B59}"/>
              </a:ext>
            </a:extLst>
          </p:cNvPr>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Byggmax</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Dunelm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Etsy,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Hauser &amp; Wirth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Howdens Joinery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J</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．フロント リテイリング</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Lewis Partnership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Kid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丸井グループ</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MEC Mountain Equipment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Pets at Home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Recreational Equipment,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REMA 1000 NORGE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River Island Clothing Co.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Salling</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Starboard,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Airush</a:t>
            </a:r>
            <a:r>
              <a:rPr lang="en-US" altLang="ja-JP" sz="1400">
                <a:latin typeface="Meiryo UI" panose="020B0604030504040204" pitchFamily="50" charset="-128"/>
                <a:ea typeface="Meiryo UI" panose="020B0604030504040204" pitchFamily="50" charset="-128"/>
                <a:cs typeface="Meiryo UI" panose="020B0604030504040204" pitchFamily="50" charset="-128"/>
              </a:rPr>
              <a:t> &amp; SOMWR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Royal Mint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Very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THG PLC</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Acturis</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Alfa Financial Software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Alten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アスエネ</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Auction Technology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Auto Trader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AVEVA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Bloomberg 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b="1" err="1">
                <a:solidFill>
                  <a:srgbClr val="FF0000"/>
                </a:solidFill>
                <a:latin typeface="Meiryo UI" panose="020B0604030504040204" pitchFamily="50" charset="-128"/>
                <a:ea typeface="Meiryo UI" panose="020B0604030504040204" pitchFamily="50" charset="-128"/>
                <a:cs typeface="Meiryo UI" panose="020B0604030504040204" pitchFamily="50" charset="-128"/>
              </a:rPr>
              <a:t>booost</a:t>
            </a:r>
            <a:r>
              <a:rPr lang="en-US" altLang="ja-JP"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Cabify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Capgemini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carwow</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Cognizant Technology Solutions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Collaboration Betters The World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Computacenter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Datatec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Earnix</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Earthly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b="1" err="1">
                <a:solidFill>
                  <a:srgbClr val="FF0000"/>
                </a:solidFill>
                <a:latin typeface="Meiryo UI" panose="020B0604030504040204" pitchFamily="50" charset="-128"/>
                <a:ea typeface="Meiryo UI" panose="020B0604030504040204" pitchFamily="50" charset="-128"/>
                <a:cs typeface="Meiryo UI" panose="020B0604030504040204" pitchFamily="50" charset="-128"/>
              </a:rPr>
              <a:t>eftax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Ekimetrics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FLOTILLA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富士通</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Futureproof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Genexis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GoTo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Hemnet</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HubSpot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Innov</a:t>
            </a:r>
            <a:r>
              <a:rPr lang="en-US" altLang="ja-JP" sz="1400">
                <a:latin typeface="Meiryo UI" panose="020B0604030504040204" pitchFamily="50" charset="-128"/>
                <a:ea typeface="Meiryo UI" panose="020B0604030504040204" pitchFamily="50" charset="-128"/>
                <a:cs typeface="Meiryo UI" panose="020B0604030504040204" pitchFamily="50" charset="-128"/>
              </a:rPr>
              <a:t> and co social consulting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Intuit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Jaggaer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Kaluza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MedPro</a:t>
            </a:r>
            <a:r>
              <a:rPr lang="en-US" altLang="ja-JP" sz="1400">
                <a:latin typeface="Meiryo UI" panose="020B0604030504040204" pitchFamily="50" charset="-128"/>
                <a:ea typeface="Meiryo UI" panose="020B0604030504040204" pitchFamily="50" charset="-128"/>
                <a:cs typeface="Meiryo UI" panose="020B0604030504040204" pitchFamily="50" charset="-128"/>
              </a:rPr>
              <a:t> Systems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Mentimeter</a:t>
            </a:r>
            <a:r>
              <a:rPr lang="en-US" altLang="ja-JP" sz="140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Mercator IT Solutions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Nexi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NTT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Nutritics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o9 Solutions,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Office Management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Opencast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OpenX Technologies Inc. (and its operating affiliates)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Pantas</a:t>
            </a:r>
            <a:r>
              <a:rPr lang="en-US" altLang="ja-JP" sz="1400">
                <a:latin typeface="Meiryo UI" panose="020B0604030504040204" pitchFamily="50" charset="-128"/>
                <a:ea typeface="Meiryo UI" panose="020B0604030504040204" pitchFamily="50" charset="-128"/>
                <a:cs typeface="Meiryo UI" panose="020B0604030504040204" pitchFamily="50" charset="-128"/>
              </a:rPr>
              <a:t> Software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a:latin typeface="Meiryo UI" panose="020B0604030504040204" pitchFamily="50" charset="-128"/>
                <a:ea typeface="Meiryo UI" panose="020B0604030504040204" pitchFamily="50" charset="-128"/>
                <a:cs typeface="Meiryo UI" panose="020B0604030504040204" pitchFamily="50" charset="-128"/>
              </a:rPr>
              <a:t>. Bhd.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pintarus</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Resonate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Rightmove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SAS Institute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Scott Logic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senken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Shanghai Listen Consulting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SITA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Softcat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Sopra Steria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Sylvera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TeamViewer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Thrust Carbon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TIS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Trainline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Uber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ウフル</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Valtech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Wipro</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Belron</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CONCEPT IMPRINT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Formosa Climate Smart Service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TLT LLP</a:t>
            </a: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7B5DC3CB-5F31-9E15-1459-81E4882FFF4E}"/>
              </a:ext>
            </a:extLst>
          </p:cNvPr>
          <p:cNvSpPr>
            <a:spLocks noChangeArrowheads="1"/>
          </p:cNvSpPr>
          <p:nvPr/>
        </p:nvSpPr>
        <p:spPr bwMode="auto">
          <a:xfrm>
            <a:off x="216603" y="2149831"/>
            <a:ext cx="303678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特殊消費者サービス：</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997DCAF-C263-B10E-A04B-D4381675D85D}"/>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05351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06389-1BF2-BD8C-98B4-6C3966CD1E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5804EE-99BE-8A50-A05D-B1C7846D3205}"/>
              </a:ext>
            </a:extLst>
          </p:cNvPr>
          <p:cNvSpPr>
            <a:spLocks noGrp="1"/>
          </p:cNvSpPr>
          <p:nvPr>
            <p:ph type="title"/>
          </p:nvPr>
        </p:nvSpPr>
        <p:spPr/>
        <p:txBody>
          <a:bodyPr/>
          <a:lstStyle/>
          <a:p>
            <a:r>
              <a:rPr lang="en-US" altLang="ja-JP"/>
              <a:t>SBT Net-Zero</a:t>
            </a:r>
            <a:r>
              <a:rPr lang="ja-JP" altLang="en-US"/>
              <a:t>認定取得済の企業 </a:t>
            </a:r>
            <a:r>
              <a:rPr lang="en-US" altLang="ja-JP"/>
              <a:t>7/10</a:t>
            </a:r>
            <a:endParaRPr kumimoji="1" lang="ja-JP" altLang="en-US"/>
          </a:p>
        </p:txBody>
      </p:sp>
      <p:sp>
        <p:nvSpPr>
          <p:cNvPr id="3" name="コンテンツ プレースホルダー 2">
            <a:extLst>
              <a:ext uri="{FF2B5EF4-FFF2-40B4-BE49-F238E27FC236}">
                <a16:creationId xmlns:a16="http://schemas.microsoft.com/office/drawing/2014/main" id="{D4503921-24B5-43A7-EE00-3EBFC62CED04}"/>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E6B3E792-5CD8-B344-B541-291BB18370AC}"/>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3181794C-3BB6-DD18-D830-8C9C58AA0271}"/>
              </a:ext>
            </a:extLst>
          </p:cNvPr>
          <p:cNvSpPr/>
          <p:nvPr/>
        </p:nvSpPr>
        <p:spPr>
          <a:xfrm>
            <a:off x="161925" y="1760419"/>
            <a:ext cx="9499204"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7/10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BBC5CD73-3BA2-8FB2-FD36-30DEFAF13BD8}"/>
              </a:ext>
            </a:extLst>
          </p:cNvPr>
          <p:cNvSpPr>
            <a:spLocks noChangeArrowheads="1"/>
          </p:cNvSpPr>
          <p:nvPr/>
        </p:nvSpPr>
        <p:spPr bwMode="auto">
          <a:xfrm>
            <a:off x="3094051" y="2149831"/>
            <a:ext cx="752351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ASM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Bates IT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Cisco Systems,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Delta Electronics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 Ink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Ericsson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FairPhone</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HERE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Hewlett Packard Enterprise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Innopia</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INTEGRA Biosciences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Inventec</a:t>
            </a:r>
            <a:r>
              <a:rPr lang="en-US" altLang="ja-JP" sz="1400">
                <a:latin typeface="Meiryo UI" panose="020B0604030504040204" pitchFamily="50" charset="-128"/>
                <a:ea typeface="Meiryo UI" panose="020B0604030504040204" pitchFamily="50" charset="-128"/>
                <a:cs typeface="Meiryo UI" panose="020B0604030504040204" pitchFamily="50" charset="-128"/>
              </a:rPr>
              <a:t> (Chongqing)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Jigsaw Systems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Landis+Gyr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Lenovo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Logitech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Mettler-Toledo International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MINDSNOB CONSULTING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RN2 TECHNOLOGIES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Spectrum Technologies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Splice Group Europe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Thermoplan</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Westcon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Zhuhai Pilot Technology Co.,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Philip Morris International</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Hankook Tire &amp;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Ralf Bohle GmbH | SCHWALBE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Goodyear Tire &amp; Rubber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Vaculug</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Vestfrost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Beautycounter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Beiersdorf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Bollé</a:t>
            </a:r>
            <a:r>
              <a:rPr lang="en-US" altLang="ja-JP" sz="1400">
                <a:latin typeface="Meiryo UI" panose="020B0604030504040204" pitchFamily="50" charset="-128"/>
                <a:ea typeface="Meiryo UI" panose="020B0604030504040204" pitchFamily="50" charset="-128"/>
                <a:cs typeface="Meiryo UI" panose="020B0604030504040204" pitchFamily="50" charset="-128"/>
              </a:rPr>
              <a:t> Brands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Canyon Bicycles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Colgate Palmolive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Contract Candles &amp; Diffusers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Electrolux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Fater</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FIRMENICH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Flair Rugs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Hasbro,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Haworth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Jay-Be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L‘OCCITANE INTERNATIONAL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Naked Sprout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Norcros</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ナンバースリー</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O’right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Oxwash</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Ritual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資生堂</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ソニーグループ</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SproutWorld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Thule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Zound</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Industries International AB</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Biofuel Express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CEZ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Cloudberry Clean Energy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EDP -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Energias</a:t>
            </a:r>
            <a:r>
              <a:rPr lang="en-US" altLang="ja-JP" sz="1400">
                <a:latin typeface="Meiryo UI" panose="020B0604030504040204" pitchFamily="50" charset="-128"/>
                <a:ea typeface="Meiryo UI" panose="020B0604030504040204" pitchFamily="50" charset="-128"/>
                <a:cs typeface="Meiryo UI" panose="020B0604030504040204" pitchFamily="50" charset="-128"/>
              </a:rPr>
              <a:t> de Portugal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Elenia</a:t>
            </a:r>
            <a:r>
              <a:rPr lang="en-US" altLang="ja-JP" sz="1400">
                <a:latin typeface="Meiryo UI" panose="020B0604030504040204" pitchFamily="50" charset="-128"/>
                <a:ea typeface="Meiryo UI" panose="020B0604030504040204" pitchFamily="50" charset="-128"/>
                <a:cs typeface="Meiryo UI" panose="020B0604030504040204" pitchFamily="50" charset="-128"/>
              </a:rPr>
              <a:t> Oy and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Elenia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Verkko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Oyj</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Encavis</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Enel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ERG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Grenergy</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Renovables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Iberdrola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MVV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Energie</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 V.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Electrica</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a:latin typeface="Meiryo UI" panose="020B0604030504040204" pitchFamily="50" charset="-128"/>
                <a:ea typeface="Meiryo UI" panose="020B0604030504040204" pitchFamily="50" charset="-128"/>
                <a:cs typeface="Meiryo UI" panose="020B0604030504040204" pitchFamily="50" charset="-128"/>
              </a:rPr>
              <a:t> (Grupo Red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Eléctrica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redeia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ReNew</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Energy Global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Scatec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SOLARIA ENERGIA Y MEDIO AMBIENTE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Gallisch-Appenzellische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Kraftwerke</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Vattenfall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Ørsted</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B9162C9B-8846-ED62-1CA0-94CA866390E7}"/>
              </a:ext>
            </a:extLst>
          </p:cNvPr>
          <p:cNvSpPr>
            <a:spLocks noChangeArrowheads="1"/>
          </p:cNvSpPr>
          <p:nvPr/>
        </p:nvSpPr>
        <p:spPr bwMode="auto">
          <a:xfrm>
            <a:off x="216603" y="2149831"/>
            <a:ext cx="30367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ハードウェア・機器：</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タバコ：</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タイヤ：</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耐久消費財・雑貨（家庭・個人用）：</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1F7714E-213F-68F0-7CF3-E2A25427D1C6}"/>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a:extLst>
              <a:ext uri="{FF2B5EF4-FFF2-40B4-BE49-F238E27FC236}">
                <a16:creationId xmlns:a16="http://schemas.microsoft.com/office/drawing/2014/main" id="{DCC17965-A0B2-7BDB-7745-8A5024274E6D}"/>
              </a:ext>
            </a:extLst>
          </p:cNvPr>
          <p:cNvSpPr/>
          <p:nvPr/>
        </p:nvSpPr>
        <p:spPr>
          <a:xfrm>
            <a:off x="216603" y="6070471"/>
            <a:ext cx="3001699" cy="246221"/>
          </a:xfrm>
          <a:prstGeom prst="rect">
            <a:avLst/>
          </a:prstGeom>
        </p:spPr>
        <p:txBody>
          <a:bodyPr wrap="square">
            <a:spAutoFit/>
          </a:bodyPr>
          <a:lstStyle/>
          <a:p>
            <a:pPr algn="r"/>
            <a:r>
              <a:rPr lang="ja-JP" altLang="en-US" sz="1000">
                <a:latin typeface="Meiryo UI" panose="020B0604030504040204" pitchFamily="50" charset="-128"/>
                <a:ea typeface="Meiryo UI" panose="020B0604030504040204" pitchFamily="50" charset="-128"/>
                <a:cs typeface="Meiryo UI" panose="020B0604030504040204" pitchFamily="50" charset="-128"/>
              </a:rPr>
              <a:t>（化石燃料、代替エネルギー、原子力エネルギー含）</a:t>
            </a:r>
            <a:endParaRPr lang="ja-JP" altLang="en-US" sz="1000"/>
          </a:p>
        </p:txBody>
      </p:sp>
    </p:spTree>
    <p:extLst>
      <p:ext uri="{BB962C8B-B14F-4D97-AF65-F5344CB8AC3E}">
        <p14:creationId xmlns:p14="http://schemas.microsoft.com/office/powerpoint/2010/main" val="10666516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認定取得済の企業 </a:t>
            </a:r>
            <a:r>
              <a:rPr lang="en-US" altLang="ja-JP"/>
              <a:t>8/10</a:t>
            </a:r>
            <a:endParaRPr kumimoji="1" lang="ja-JP" altLang="en-US"/>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1925" y="1760419"/>
            <a:ext cx="9494843"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8/10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Alpha Trains (Luxembourg) Holdings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S.à</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DSB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Ferrovie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dello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Stato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Italiane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Railpool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West Coast Partnership</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Demant</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Echosens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Ypsomed</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AT&amp;F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City Digital Limited (cdl)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Clays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Clearview Communications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Coor</a:t>
            </a:r>
            <a:r>
              <a:rPr lang="en-US" altLang="ja-JP" sz="1400">
                <a:latin typeface="Meiryo UI" panose="020B0604030504040204" pitchFamily="50" charset="-128"/>
                <a:ea typeface="Meiryo UI" panose="020B0604030504040204" pitchFamily="50" charset="-128"/>
                <a:cs typeface="Meiryo UI" panose="020B0604030504040204" pitchFamily="50" charset="-128"/>
              </a:rPr>
              <a:t> Service Management Holding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Datagraphic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Denmaur</a:t>
            </a:r>
            <a:r>
              <a:rPr lang="en-US" altLang="ja-JP" sz="1400">
                <a:latin typeface="Meiryo UI" panose="020B0604030504040204" pitchFamily="50" charset="-128"/>
                <a:ea typeface="Meiryo UI" panose="020B0604030504040204" pitchFamily="50" charset="-128"/>
                <a:cs typeface="Meiryo UI" panose="020B0604030504040204" pitchFamily="50" charset="-128"/>
              </a:rPr>
              <a:t> Independent Papers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Diploma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Godsinlösen</a:t>
            </a:r>
            <a:r>
              <a:rPr lang="en-US" altLang="ja-JP" sz="1400">
                <a:latin typeface="Meiryo UI" panose="020B0604030504040204" pitchFamily="50" charset="-128"/>
                <a:ea typeface="Meiryo UI" panose="020B0604030504040204" pitchFamily="50" charset="-128"/>
                <a:cs typeface="Meiryo UI" panose="020B0604030504040204" pitchFamily="50" charset="-128"/>
              </a:rPr>
              <a:t> Nordic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Hobbs the Printers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HOLMRIS B8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INTERFER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Edelstahl</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Handelsgesellschaft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Kid-A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Loxam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Mail Solutions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MCC Label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Paragon Transaction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Protinus</a:t>
            </a:r>
            <a:r>
              <a:rPr lang="en-US" altLang="ja-JP" sz="1400">
                <a:latin typeface="Meiryo UI" panose="020B0604030504040204" pitchFamily="50" charset="-128"/>
                <a:ea typeface="Meiryo UI" panose="020B0604030504040204" pitchFamily="50" charset="-128"/>
                <a:cs typeface="Meiryo UI" panose="020B0604030504040204" pitchFamily="50" charset="-128"/>
              </a:rPr>
              <a:t> IT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Pureprint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Red-Inc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SK Networks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Speedy Hire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Steffco</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 t/a Resource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Furniture Practice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Tipografic</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TRAC International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Vonmählen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Vp</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Gränges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Hindustan Zinc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Höganäs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HOSEA PRECISION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JKE PRECISION INDUSTRY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Klöckner</a:t>
            </a:r>
            <a:r>
              <a:rPr lang="en-US" altLang="ja-JP" sz="1400">
                <a:latin typeface="Meiryo UI" panose="020B0604030504040204" pitchFamily="50" charset="-128"/>
                <a:ea typeface="Meiryo UI" panose="020B0604030504040204" pitchFamily="50" charset="-128"/>
                <a:cs typeface="Meiryo UI" panose="020B0604030504040204" pitchFamily="50" charset="-128"/>
              </a:rPr>
              <a:t> &amp;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SERC Industrial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WENZHOU KAICHENG MACHINERY CO.,LTD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ALMIRALL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AstraZeneca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Biogen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Consilient Health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Expanscience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GSK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Illumina,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IQVIA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Navamedic</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Optimum Patient Care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Pharma Mar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QIAGEN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Glead</a:t>
            </a:r>
            <a:r>
              <a:rPr lang="en-US" altLang="ja-JP" sz="1400">
                <a:latin typeface="Meiryo UI" panose="020B0604030504040204" pitchFamily="50" charset="-128"/>
                <a:ea typeface="Meiryo UI" panose="020B0604030504040204" pitchFamily="50" charset="-128"/>
                <a:cs typeface="Meiryo UI" panose="020B0604030504040204" pitchFamily="50" charset="-128"/>
              </a:rPr>
              <a:t> Discovery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SANOFI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Stratech</a:t>
            </a:r>
            <a:r>
              <a:rPr lang="en-US" altLang="ja-JP" sz="1400">
                <a:latin typeface="Meiryo UI" panose="020B0604030504040204" pitchFamily="50" charset="-128"/>
                <a:ea typeface="Meiryo UI" panose="020B0604030504040204" pitchFamily="50" charset="-128"/>
                <a:cs typeface="Meiryo UI" panose="020B0604030504040204" pitchFamily="50" charset="-128"/>
              </a:rPr>
              <a:t> Scientific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Tecan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Thermo</a:t>
            </a:r>
            <a:r>
              <a:rPr lang="en-US" altLang="ja-JP" sz="1400">
                <a:latin typeface="Meiryo UI" panose="020B0604030504040204" pitchFamily="50" charset="-128"/>
                <a:ea typeface="Meiryo UI" panose="020B0604030504040204" pitchFamily="50" charset="-128"/>
                <a:cs typeface="Meiryo UI" panose="020B0604030504040204" pitchFamily="50" charset="-128"/>
              </a:rPr>
              <a:t> Fisher Scientific Inc.</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Anderson and DuBose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Armada Supply Chain Solutions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AutoCorp</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Earp Distribution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Edgescope</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LeasePlan Corporation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Lime (Neutron Holdings dba Lime)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Mile Hi Foods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Ryde Technology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STERNE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Topspeed</a:t>
            </a:r>
            <a:r>
              <a:rPr lang="en-US" altLang="ja-JP" sz="1400">
                <a:latin typeface="Meiryo UI" panose="020B0604030504040204" pitchFamily="50" charset="-128"/>
                <a:ea typeface="Meiryo UI" panose="020B0604030504040204" pitchFamily="50" charset="-128"/>
                <a:cs typeface="Meiryo UI" panose="020B0604030504040204" pitchFamily="50" charset="-128"/>
              </a:rPr>
              <a:t> Couriers Limited</a:t>
            </a: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216603" y="2149831"/>
            <a:ext cx="30367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zh-TW"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陸上輸送（鉄道輸送）：</a:t>
            </a:r>
            <a:endParaRPr lang="en-US" altLang="zh-TW"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zh-TW"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鉱業（鉄・アルミ・その他金属）：</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167161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AC0A-4B4F-18BE-5228-79374A57A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203EBF-AEF5-5A55-15E6-6CCFB0A1D54E}"/>
              </a:ext>
            </a:extLst>
          </p:cNvPr>
          <p:cNvSpPr>
            <a:spLocks noGrp="1"/>
          </p:cNvSpPr>
          <p:nvPr>
            <p:ph type="title"/>
          </p:nvPr>
        </p:nvSpPr>
        <p:spPr/>
        <p:txBody>
          <a:bodyPr/>
          <a:lstStyle/>
          <a:p>
            <a:r>
              <a:rPr lang="en-US" altLang="ja-JP"/>
              <a:t>SBT Net-Zero</a:t>
            </a:r>
            <a:r>
              <a:rPr lang="ja-JP" altLang="en-US"/>
              <a:t>認定取得済の企業 </a:t>
            </a:r>
            <a:r>
              <a:rPr lang="en-US" altLang="ja-JP"/>
              <a:t>9/10</a:t>
            </a:r>
            <a:endParaRPr kumimoji="1" lang="ja-JP" altLang="en-US"/>
          </a:p>
        </p:txBody>
      </p:sp>
      <p:sp>
        <p:nvSpPr>
          <p:cNvPr id="3" name="コンテンツ プレースホルダー 2">
            <a:extLst>
              <a:ext uri="{FF2B5EF4-FFF2-40B4-BE49-F238E27FC236}">
                <a16:creationId xmlns:a16="http://schemas.microsoft.com/office/drawing/2014/main" id="{8D58939E-85ED-FD47-94FB-E9F7C315F692}"/>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2" name="正方形/長方形 11">
            <a:extLst>
              <a:ext uri="{FF2B5EF4-FFF2-40B4-BE49-F238E27FC236}">
                <a16:creationId xmlns:a16="http://schemas.microsoft.com/office/drawing/2014/main" id="{C1FAB593-113D-CFA0-2991-3E9968432C3D}"/>
              </a:ext>
            </a:extLst>
          </p:cNvPr>
          <p:cNvSpPr/>
          <p:nvPr/>
        </p:nvSpPr>
        <p:spPr>
          <a:xfrm>
            <a:off x="161925" y="1760419"/>
            <a:ext cx="9494843"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9/10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F908CB6A-D523-44B0-DC75-E9FF8275E750}"/>
              </a:ext>
            </a:extLst>
          </p:cNvPr>
          <p:cNvSpPr>
            <a:spLocks noChangeArrowheads="1"/>
          </p:cNvSpPr>
          <p:nvPr/>
        </p:nvSpPr>
        <p:spPr bwMode="auto">
          <a:xfrm>
            <a:off x="3094051" y="2149831"/>
            <a:ext cx="752351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ベルシステム</a:t>
            </a:r>
            <a:r>
              <a:rPr lang="en-US" altLang="ja-JP"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Colt Group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Cornerstone Infrastructure  Telecommunications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Deutsche Telekom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dst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telecomunicações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Elisa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INWIT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Infrastrutture</a:t>
            </a:r>
            <a:r>
              <a:rPr lang="en-US" altLang="ja-JP" sz="1400">
                <a:latin typeface="Meiryo UI" panose="020B0604030504040204" pitchFamily="50" charset="-128"/>
                <a:ea typeface="Meiryo UI" panose="020B0604030504040204" pitchFamily="50" charset="-128"/>
                <a:cs typeface="Meiryo UI" panose="020B0604030504040204" pitchFamily="50" charset="-128"/>
              </a:rPr>
              <a:t> Wireless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Italiane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Odido</a:t>
            </a:r>
            <a:r>
              <a:rPr lang="en-US" altLang="ja-JP" sz="1400">
                <a:latin typeface="Meiryo UI" panose="020B0604030504040204" pitchFamily="50" charset="-128"/>
                <a:ea typeface="Meiryo UI" panose="020B0604030504040204" pitchFamily="50" charset="-128"/>
                <a:cs typeface="Meiryo UI" panose="020B0604030504040204" pitchFamily="50" charset="-128"/>
              </a:rPr>
              <a:t> Netherlands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Proximus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Saudi Telecom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Singapore Telecommunications Limited (Singtel)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Sitecom</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StarHub</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Swisscom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T-Mobile USA,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Taiwan Mobile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TDC NET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Tele2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TELEFÓNICA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Telia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TPG Telecom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Virgin Media O2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Vodafone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Wireless Logic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Zen Internet Ltd</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Duni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Mondi plc</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Rubel &amp;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Ménasché</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Aramark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Big Red Group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CH&amp;CO CATERING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Domino's Pizza Enterprises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Domino's Pizza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Heart with Smart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HotelshopUK</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ILUNION Hotels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International Game Technology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 D Wetherspoon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McDonald's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Mitchells &amp; Butlers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Pura Aventura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Radisson Hotel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Revolution Bars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Sodexo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Sodexo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SSP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Gym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Travel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TourCompass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WATERBOM BALI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Whitbread PLC</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Hutchison Port Holdings Limited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Active Brands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Breitling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Brooks Running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Brunello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Cucinelli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Burberry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Camper S.L.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Coyuchi</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Dr.Martens</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ECOALF RECYCLED FABRICS S.L.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Ermenegildo Zegna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Everlane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FOND OF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GripGrab</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H&amp;M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Halti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HAVEP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Hydrowear</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 Barbour &amp; Sons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Hsin</a:t>
            </a:r>
            <a:r>
              <a:rPr lang="en-US" altLang="ja-JP" sz="140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Priebs</a:t>
            </a:r>
            <a:r>
              <a:rPr lang="en-US" altLang="ja-JP" sz="140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LEGERO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Schuhfabrik</a:t>
            </a:r>
            <a:r>
              <a:rPr lang="en-US" altLang="ja-JP" sz="1400">
                <a:latin typeface="Meiryo UI" panose="020B0604030504040204" pitchFamily="50" charset="-128"/>
                <a:ea typeface="Meiryo UI" panose="020B0604030504040204" pitchFamily="50" charset="-128"/>
                <a:cs typeface="Meiryo UI" panose="020B0604030504040204" pitchFamily="50" charset="-128"/>
              </a:rPr>
              <a:t> Gesellschaft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m.b.H</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Lenzing</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53E90377-0892-B23E-C265-7C733E04F1DB}"/>
              </a:ext>
            </a:extLst>
          </p:cNvPr>
          <p:cNvSpPr>
            <a:spLocks noChangeArrowheads="1"/>
          </p:cNvSpPr>
          <p:nvPr/>
        </p:nvSpPr>
        <p:spPr bwMode="auto">
          <a:xfrm>
            <a:off x="216603" y="2149831"/>
            <a:ext cx="30367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情報・通信業：</a:t>
            </a: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林産品（林業、木材、紙パルプ、ゴム）</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その他鉱業（希土類鉱物・貴金属・宝石）</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ホテル・レストラン・レジャー・観光業：</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海運業：</a:t>
            </a: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2EB559FE-CB6D-2D06-73FA-BB2E07910BF5}"/>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385681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EDF2-CD9C-7ED7-E234-3BD51DFED8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7B6EC27-25D4-6BE6-5C78-B21CE136F038}"/>
              </a:ext>
            </a:extLst>
          </p:cNvPr>
          <p:cNvSpPr>
            <a:spLocks noGrp="1"/>
          </p:cNvSpPr>
          <p:nvPr>
            <p:ph type="title"/>
          </p:nvPr>
        </p:nvSpPr>
        <p:spPr/>
        <p:txBody>
          <a:bodyPr/>
          <a:lstStyle/>
          <a:p>
            <a:r>
              <a:rPr lang="en-US" altLang="ja-JP"/>
              <a:t>SBT Net-Zero</a:t>
            </a:r>
            <a:r>
              <a:rPr lang="ja-JP" altLang="en-US"/>
              <a:t>認定取得済の企業 </a:t>
            </a:r>
            <a:r>
              <a:rPr lang="en-US" altLang="ja-JP"/>
              <a:t>10/10</a:t>
            </a:r>
            <a:endParaRPr kumimoji="1" lang="ja-JP" altLang="en-US"/>
          </a:p>
        </p:txBody>
      </p:sp>
      <p:sp>
        <p:nvSpPr>
          <p:cNvPr id="3" name="コンテンツ プレースホルダー 2">
            <a:extLst>
              <a:ext uri="{FF2B5EF4-FFF2-40B4-BE49-F238E27FC236}">
                <a16:creationId xmlns:a16="http://schemas.microsoft.com/office/drawing/2014/main" id="{60E0476B-6D1E-27F5-4141-E6BA447A6088}"/>
              </a:ext>
            </a:extLst>
          </p:cNvPr>
          <p:cNvSpPr>
            <a:spLocks noGrp="1"/>
          </p:cNvSpPr>
          <p:nvPr>
            <p:ph sz="quarter" idx="12"/>
          </p:nvPr>
        </p:nvSpPr>
        <p:spPr>
          <a:xfrm>
            <a:off x="161925" y="1110920"/>
            <a:ext cx="10367963" cy="604163"/>
          </a:xfrm>
        </p:spPr>
        <p:txBody>
          <a:bodyPr/>
          <a:lstStyle/>
          <a:p>
            <a:r>
              <a:rPr lang="en-US" altLang="ja-JP"/>
              <a:t>SBT Net-Zero</a:t>
            </a:r>
            <a:r>
              <a:rPr lang="ja-JP" altLang="en-US"/>
              <a:t>認定取得済の企業は世界で</a:t>
            </a:r>
            <a:r>
              <a:rPr lang="en-US" altLang="ja-JP"/>
              <a:t>720</a:t>
            </a:r>
            <a:r>
              <a:rPr lang="ja-JP" altLang="en-US"/>
              <a:t>社（うち日本企業は</a:t>
            </a:r>
            <a:r>
              <a:rPr lang="en-US" altLang="ja-JP"/>
              <a:t>30</a:t>
            </a:r>
            <a:r>
              <a:rPr lang="ja-JP" altLang="en-US"/>
              <a:t>社）</a:t>
            </a:r>
            <a:endParaRPr lang="en-US" altLang="ja-JP"/>
          </a:p>
        </p:txBody>
      </p:sp>
      <p:sp>
        <p:nvSpPr>
          <p:cNvPr id="17" name="テキスト ボックス 16">
            <a:extLst>
              <a:ext uri="{FF2B5EF4-FFF2-40B4-BE49-F238E27FC236}">
                <a16:creationId xmlns:a16="http://schemas.microsoft.com/office/drawing/2014/main" id="{E6457348-4EB4-BA6B-6943-8557400D9602}"/>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A9A34F70-182D-D43F-7279-7E59A9A6A127}"/>
              </a:ext>
            </a:extLst>
          </p:cNvPr>
          <p:cNvSpPr/>
          <p:nvPr/>
        </p:nvSpPr>
        <p:spPr>
          <a:xfrm>
            <a:off x="161925" y="1760419"/>
            <a:ext cx="9911624" cy="461665"/>
          </a:xfrm>
          <a:prstGeom prst="rect">
            <a:avLst/>
          </a:prstGeom>
        </p:spPr>
        <p:txBody>
          <a:bodyPr wrap="none">
            <a:spAutoFit/>
          </a:bodyPr>
          <a:lstStyle/>
          <a:p>
            <a:r>
              <a:rPr lang="ja-JP" altLang="en-US" sz="2400" b="1">
                <a:latin typeface="Meiryo UI" panose="020B0604030504040204" pitchFamily="50" charset="-128"/>
                <a:ea typeface="Meiryo UI" panose="020B0604030504040204" pitchFamily="50" charset="-128"/>
                <a:cs typeface="Meiryo UI" panose="020B0604030504040204" pitchFamily="50" charset="-128"/>
              </a:rPr>
              <a:t>すでに</a:t>
            </a:r>
            <a:r>
              <a:rPr lang="en-US" altLang="ja-JP" sz="24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400" b="1">
                <a:latin typeface="Meiryo UI" panose="020B0604030504040204" pitchFamily="50" charset="-128"/>
                <a:ea typeface="Meiryo UI" panose="020B0604030504040204" pitchFamily="50" charset="-128"/>
                <a:cs typeface="Meiryo UI" panose="020B0604030504040204" pitchFamily="50" charset="-128"/>
              </a:rPr>
              <a:t>の認定を受けている企業</a:t>
            </a:r>
            <a:r>
              <a:rPr lang="en-US" altLang="ja-JP" sz="2400" b="1">
                <a:latin typeface="Meiryo UI" panose="020B0604030504040204" pitchFamily="50" charset="-128"/>
                <a:ea typeface="Meiryo UI" panose="020B0604030504040204" pitchFamily="50" charset="-128"/>
                <a:cs typeface="Meiryo UI" panose="020B0604030504040204" pitchFamily="50" charset="-128"/>
              </a:rPr>
              <a:t>720</a:t>
            </a:r>
            <a:r>
              <a:rPr lang="ja-JP" altLang="en-US" sz="2400" b="1">
                <a:latin typeface="Meiryo UI" panose="020B0604030504040204" pitchFamily="50" charset="-128"/>
                <a:ea typeface="Meiryo UI" panose="020B0604030504040204" pitchFamily="50" charset="-128"/>
                <a:cs typeface="Meiryo UI" panose="020B0604030504040204" pitchFamily="50" charset="-128"/>
              </a:rPr>
              <a:t>社の一覧（</a:t>
            </a:r>
            <a:r>
              <a:rPr lang="en-US" altLang="ja-JP" sz="2400" b="1">
                <a:latin typeface="Meiryo UI" panose="020B0604030504040204" pitchFamily="50" charset="-128"/>
                <a:ea typeface="Meiryo UI" panose="020B0604030504040204" pitchFamily="50" charset="-128"/>
                <a:cs typeface="Meiryo UI" panose="020B0604030504040204" pitchFamily="50" charset="-128"/>
              </a:rPr>
              <a:t>10/10</a:t>
            </a:r>
            <a:r>
              <a:rPr lang="ja-JP" altLang="en-US" sz="2400" b="1">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a:p>
        </p:txBody>
      </p:sp>
      <p:sp>
        <p:nvSpPr>
          <p:cNvPr id="19" name="正方形/長方形 18">
            <a:extLst>
              <a:ext uri="{FF2B5EF4-FFF2-40B4-BE49-F238E27FC236}">
                <a16:creationId xmlns:a16="http://schemas.microsoft.com/office/drawing/2014/main" id="{C30C6D16-05F4-E1C1-073E-30E65AB3A015}"/>
              </a:ext>
            </a:extLst>
          </p:cNvPr>
          <p:cNvSpPr>
            <a:spLocks noChangeArrowheads="1"/>
          </p:cNvSpPr>
          <p:nvPr/>
        </p:nvSpPr>
        <p:spPr bwMode="auto">
          <a:xfrm>
            <a:off x="3094051" y="2149831"/>
            <a:ext cx="75235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Lindström</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Milliken &amp;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Moncler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NEW WIDE (VIETNAM) ENTERPRISE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Pangaia</a:t>
            </a:r>
            <a:r>
              <a:rPr lang="en-US" altLang="ja-JP" sz="1400">
                <a:latin typeface="Meiryo UI" panose="020B0604030504040204" pitchFamily="50" charset="-128"/>
                <a:ea typeface="Meiryo UI" panose="020B0604030504040204" pitchFamily="50" charset="-128"/>
                <a:cs typeface="Meiryo UI" panose="020B0604030504040204" pitchFamily="50" charset="-128"/>
              </a:rPr>
              <a:t> Materials Science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Patagonia Works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Princess Polly Online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Sukkha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Citta</a:t>
            </a:r>
            <a:r>
              <a:rPr lang="en-US" altLang="ja-JP" sz="1400">
                <a:latin typeface="Meiryo UI" panose="020B0604030504040204" pitchFamily="50" charset="-128"/>
                <a:ea typeface="Meiryo UI" panose="020B0604030504040204" pitchFamily="50" charset="-128"/>
                <a:cs typeface="Meiryo UI" panose="020B0604030504040204" pitchFamily="50" charset="-128"/>
              </a:rPr>
              <a:t> Indonesia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Rapha Racing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Snocks</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Stella McCartney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Superdry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Sympatex</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Ten Tree International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Tiffany &amp; Co.</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GoCardless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GoCardless</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Euroclear SA/NV</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Triciclos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ROADIS Transportation Holding, SL</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ACCA (Association of Chartered Certified Accountants)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Edwin Group</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ASM International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JinkoSolar</a:t>
            </a:r>
            <a:r>
              <a:rPr lang="en-US" altLang="ja-JP" sz="140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Qualcomm Incorporated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Kerry Airport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Schiphol Group</a:t>
            </a:r>
          </a:p>
        </p:txBody>
      </p:sp>
      <p:sp>
        <p:nvSpPr>
          <p:cNvPr id="20" name="正方形/長方形 19">
            <a:extLst>
              <a:ext uri="{FF2B5EF4-FFF2-40B4-BE49-F238E27FC236}">
                <a16:creationId xmlns:a16="http://schemas.microsoft.com/office/drawing/2014/main" id="{2930A764-EED2-B161-035F-72DB9D2CA415}"/>
              </a:ext>
            </a:extLst>
          </p:cNvPr>
          <p:cNvSpPr>
            <a:spLocks noChangeArrowheads="1"/>
          </p:cNvSpPr>
          <p:nvPr/>
        </p:nvSpPr>
        <p:spPr bwMode="auto">
          <a:xfrm>
            <a:off x="216603" y="2149831"/>
            <a:ext cx="30367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専門金融サービス・消費者金融・保険証券会社</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廃棄物処理：</a:t>
            </a: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道路・線路</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教育サービス：</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半導体：</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航空輸送・空港サービス：</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406C8D1-236A-2AFC-7F9C-330BA9546DE4}"/>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117737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a:spLocks noChangeArrowheads="1"/>
          </p:cNvSpPr>
          <p:nvPr/>
        </p:nvSpPr>
        <p:spPr bwMode="auto">
          <a:xfrm>
            <a:off x="2115196" y="2812895"/>
            <a:ext cx="822663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三機工業／住友林業／積水ハウス／日本国土開発／日本道路</a:t>
            </a: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アサヒグループホールディングス／味の素／サントリー食品インターナショナル／サントリーホールディングス</a:t>
            </a: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花王／トクヤマ</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小野薬品工業／武田薬品工業／第一三共</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ニチリン</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日本ガイシ</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不二サッシ／</a:t>
            </a:r>
            <a:r>
              <a:rPr lang="en-US" altLang="ja-JP" sz="1400">
                <a:latin typeface="Meiryo UI" panose="020B0604030504040204" pitchFamily="50" charset="-128"/>
                <a:ea typeface="Meiryo UI" panose="020B0604030504040204" pitchFamily="50" charset="-128"/>
                <a:cs typeface="Meiryo UI" panose="020B0604030504040204" pitchFamily="50" charset="-128"/>
              </a:rPr>
              <a:t>YKKAP</a:t>
            </a:r>
          </a:p>
          <a:p>
            <a:pP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アズビル／岩崎通信機／</a:t>
            </a:r>
            <a:r>
              <a:rPr lang="en-US" altLang="ja-JP" sz="1400">
                <a:latin typeface="Meiryo UI" panose="020B0604030504040204" pitchFamily="50" charset="-128"/>
                <a:ea typeface="Meiryo UI" panose="020B0604030504040204" pitchFamily="50" charset="-128"/>
                <a:cs typeface="Meiryo UI" panose="020B0604030504040204" pitchFamily="50" charset="-128"/>
              </a:rPr>
              <a:t>EIZO</a:t>
            </a:r>
            <a:r>
              <a:rPr lang="ja-JP" altLang="en-US" sz="1400">
                <a:latin typeface="Meiryo UI" panose="020B0604030504040204" pitchFamily="50" charset="-128"/>
                <a:ea typeface="Meiryo UI" panose="020B0604030504040204" pitchFamily="50" charset="-128"/>
                <a:cs typeface="Meiryo UI" panose="020B0604030504040204" pitchFamily="50" charset="-128"/>
              </a:rPr>
              <a:t>／沖電気工業／コニカミノルタ／</a:t>
            </a:r>
            <a:r>
              <a:rPr lang="en-US" altLang="ja-JP" sz="1400">
                <a:latin typeface="Meiryo UI" panose="020B0604030504040204" pitchFamily="50" charset="-128"/>
                <a:ea typeface="Meiryo UI" panose="020B0604030504040204" pitchFamily="50" charset="-128"/>
                <a:cs typeface="Meiryo UI" panose="020B0604030504040204" pitchFamily="50" charset="-128"/>
              </a:rPr>
              <a:t>TDK</a:t>
            </a:r>
            <a:r>
              <a:rPr lang="ja-JP" altLang="en-US" sz="1400">
                <a:latin typeface="Meiryo UI" panose="020B0604030504040204" pitchFamily="50" charset="-128"/>
                <a:ea typeface="Meiryo UI" panose="020B0604030504040204" pitchFamily="50" charset="-128"/>
                <a:cs typeface="Meiryo UI" panose="020B0604030504040204" pitchFamily="50" charset="-128"/>
              </a:rPr>
              <a:t>／日本電気／東芝／パナソニックホールディングス／日立製作所／リコー</a:t>
            </a:r>
          </a:p>
          <a:p>
            <a:pP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川崎重工／日産自動車／マレリホールディングス</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ニコン</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アシックス／オカムラ／ケイミュー</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近鉄エクスプレス／国際航業／日本航空</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伊藤忠テクノソリューションズ／エヌ・ティ・ティ・データ／大塚商会／</a:t>
            </a:r>
            <a:r>
              <a:rPr lang="en-US" altLang="ja-JP" sz="1400">
                <a:latin typeface="Meiryo UI" panose="020B0604030504040204" pitchFamily="50" charset="-128"/>
                <a:ea typeface="Meiryo UI" panose="020B0604030504040204" pitchFamily="50" charset="-128"/>
                <a:cs typeface="Meiryo UI" panose="020B0604030504040204" pitchFamily="50" charset="-128"/>
              </a:rPr>
              <a:t>KDDI</a:t>
            </a:r>
            <a:r>
              <a:rPr lang="ja-JP" altLang="en-US" sz="1400">
                <a:latin typeface="Meiryo UI" panose="020B0604030504040204" pitchFamily="50" charset="-128"/>
                <a:ea typeface="Meiryo UI" panose="020B0604030504040204" pitchFamily="50" charset="-128"/>
                <a:cs typeface="Meiryo UI" panose="020B0604030504040204" pitchFamily="50" charset="-128"/>
              </a:rPr>
              <a:t>／ソフトバンク／</a:t>
            </a:r>
            <a:r>
              <a:rPr lang="en-US" altLang="ja-JP" sz="1400">
                <a:latin typeface="Meiryo UI" panose="020B0604030504040204" pitchFamily="50" charset="-128"/>
                <a:ea typeface="Meiryo UI" panose="020B0604030504040204" pitchFamily="50" charset="-128"/>
                <a:cs typeface="Meiryo UI" panose="020B0604030504040204" pitchFamily="50" charset="-128"/>
              </a:rPr>
              <a:t>DTS</a:t>
            </a:r>
            <a:r>
              <a:rPr lang="ja-JP" altLang="en-US" sz="1400">
                <a:latin typeface="Meiryo UI" panose="020B0604030504040204" pitchFamily="50" charset="-128"/>
                <a:ea typeface="Meiryo UI" panose="020B0604030504040204" pitchFamily="50" charset="-128"/>
                <a:cs typeface="Meiryo UI" panose="020B0604030504040204" pitchFamily="50" charset="-128"/>
              </a:rPr>
              <a:t>／野村総合研究所</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400">
                <a:latin typeface="Meiryo UI" panose="020B0604030504040204" pitchFamily="50" charset="-128"/>
                <a:ea typeface="Meiryo UI" panose="020B0604030504040204" pitchFamily="50" charset="-128"/>
                <a:cs typeface="Meiryo UI" panose="020B0604030504040204" pitchFamily="50" charset="-128"/>
              </a:rPr>
              <a:t>ZOZO</a:t>
            </a:r>
          </a:p>
          <a:p>
            <a:pPr lvl="0"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飯田グループホールディングス／東急不動産ホールディングス</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H.U.</a:t>
            </a:r>
            <a:r>
              <a:rPr lang="ja-JP" altLang="en-US" sz="1400">
                <a:latin typeface="Meiryo UI" panose="020B0604030504040204" pitchFamily="50" charset="-128"/>
                <a:ea typeface="Meiryo UI" panose="020B0604030504040204" pitchFamily="50" charset="-128"/>
                <a:cs typeface="Meiryo UI" panose="020B0604030504040204" pitchFamily="50" charset="-128"/>
              </a:rPr>
              <a:t>グループホールディングス／共同印刷／ジャパンエレベーターサービスホールディングス／セコム／電通／</a:t>
            </a:r>
            <a:br>
              <a:rPr lang="en-US" altLang="ja-JP" sz="1400">
                <a:latin typeface="Meiryo UI" panose="020B0604030504040204" pitchFamily="50" charset="-128"/>
                <a:ea typeface="Meiryo UI" panose="020B0604030504040204" pitchFamily="50" charset="-128"/>
                <a:cs typeface="Meiryo UI" panose="020B0604030504040204" pitchFamily="50" charset="-128"/>
              </a:rPr>
            </a:br>
            <a:r>
              <a:rPr lang="ja-JP" altLang="en-US" sz="1400">
                <a:latin typeface="Meiryo UI" panose="020B0604030504040204" pitchFamily="50" charset="-128"/>
                <a:ea typeface="Meiryo UI" panose="020B0604030504040204" pitchFamily="50" charset="-128"/>
                <a:cs typeface="Meiryo UI" panose="020B0604030504040204" pitchFamily="50" charset="-128"/>
              </a:rPr>
              <a:t>ベイカレント・コンサルティング</a:t>
            </a:r>
          </a:p>
          <a:p>
            <a:pPr lvl="0"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加山興業／新和建設／</a:t>
            </a:r>
            <a:r>
              <a:rPr lang="zh-TW" altLang="en-US" sz="1400">
                <a:latin typeface="Meiryo UI" panose="020B0604030504040204" pitchFamily="50" charset="-128"/>
                <a:ea typeface="Meiryo UI" panose="020B0604030504040204" pitchFamily="50" charset="-128"/>
                <a:cs typeface="Meiryo UI" panose="020B0604030504040204" pitchFamily="50" charset="-128"/>
              </a:rPr>
              <a:t>山田鍍金工業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a:t>SBT Net-Zero</a:t>
            </a:r>
            <a:r>
              <a:rPr lang="ja-JP" altLang="en-US"/>
              <a:t>コミットメント中の日本企業</a:t>
            </a:r>
            <a:endParaRPr kumimoji="1" lang="ja-JP" altLang="en-US"/>
          </a:p>
        </p:txBody>
      </p:sp>
      <p:sp>
        <p:nvSpPr>
          <p:cNvPr id="3" name="コンテンツ プレースホルダー 2"/>
          <p:cNvSpPr>
            <a:spLocks noGrp="1"/>
          </p:cNvSpPr>
          <p:nvPr>
            <p:ph sz="quarter" idx="12"/>
          </p:nvPr>
        </p:nvSpPr>
        <p:spPr>
          <a:xfrm>
            <a:off x="161925" y="1110920"/>
            <a:ext cx="10367963" cy="958106"/>
          </a:xfrm>
        </p:spPr>
        <p:txBody>
          <a:bodyPr/>
          <a:lstStyle/>
          <a:p>
            <a:r>
              <a:rPr lang="en-US" altLang="ja-JP"/>
              <a:t>SBT Net-Zero</a:t>
            </a:r>
            <a:r>
              <a:rPr lang="ja-JP" altLang="en-US"/>
              <a:t>認定コミットメントの企業は世界で</a:t>
            </a:r>
            <a:r>
              <a:rPr lang="en-US" altLang="ja-JP"/>
              <a:t>2,111</a:t>
            </a:r>
            <a:r>
              <a:rPr lang="ja-JP" altLang="en-US"/>
              <a:t>社（うち日本企業は</a:t>
            </a:r>
            <a:r>
              <a:rPr lang="en-US" altLang="ja-JP"/>
              <a:t>63</a:t>
            </a:r>
            <a:r>
              <a:rPr lang="ja-JP" altLang="en-US"/>
              <a:t>社）</a:t>
            </a:r>
            <a:endParaRPr lang="en-US" altLang="ja-JP"/>
          </a:p>
          <a:p>
            <a:r>
              <a:rPr lang="ja-JP" altLang="en-US"/>
              <a:t>世界的には建設業、専門サービス、金融・保険業が、日本では食料品、電気機器が多い</a:t>
            </a:r>
            <a:endParaRPr lang="en-US" altLang="ja-JP"/>
          </a:p>
        </p:txBody>
      </p:sp>
      <p:sp>
        <p:nvSpPr>
          <p:cNvPr id="17" name="テキスト ボックス 1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49980" y="2212171"/>
            <a:ext cx="8951168" cy="400110"/>
          </a:xfrm>
          <a:prstGeom prst="rect">
            <a:avLst/>
          </a:prstGeom>
        </p:spPr>
        <p:txBody>
          <a:bodyPr wrap="none">
            <a:spAutoFit/>
          </a:body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認定取得をコミットメントしている日本企業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63</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a:t>
            </a:r>
            <a:endParaRPr lang="ja-JP" altLang="en-US" sz="2000" b="1"/>
          </a:p>
        </p:txBody>
      </p:sp>
      <p:sp>
        <p:nvSpPr>
          <p:cNvPr id="22" name="テキスト ボックス 11"/>
          <p:cNvSpPr txBox="1">
            <a:spLocks noChangeArrowheads="1"/>
          </p:cNvSpPr>
          <p:nvPr/>
        </p:nvSpPr>
        <p:spPr bwMode="auto">
          <a:xfrm>
            <a:off x="818901" y="7187413"/>
            <a:ext cx="974533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r>
              <a:rPr lang="en-US" altLang="ja-JP" sz="850" b="0">
                <a:solidFill>
                  <a:srgbClr val="000000"/>
                </a:solidFill>
                <a:latin typeface="Meiryo UI" pitchFamily="50" charset="-128"/>
                <a:ea typeface="Meiryo UI" pitchFamily="50" charset="-128"/>
                <a:cs typeface="Meiryo UI" pitchFamily="50" charset="-128"/>
              </a:rPr>
              <a:t>[</a:t>
            </a:r>
            <a:r>
              <a:rPr lang="ja-JP" altLang="en-US" sz="850" b="0">
                <a:solidFill>
                  <a:srgbClr val="000000"/>
                </a:solidFill>
                <a:latin typeface="Meiryo UI" pitchFamily="50" charset="-128"/>
                <a:ea typeface="Meiryo UI" pitchFamily="50" charset="-128"/>
                <a:cs typeface="Meiryo UI" pitchFamily="50" charset="-128"/>
              </a:rPr>
              <a:t>出所</a:t>
            </a:r>
            <a:r>
              <a:rPr lang="en-US" altLang="ja-JP" sz="850" b="0">
                <a:solidFill>
                  <a:srgbClr val="000000"/>
                </a:solidFill>
                <a:latin typeface="Meiryo UI" pitchFamily="50" charset="-128"/>
                <a:ea typeface="Meiryo UI" pitchFamily="50" charset="-128"/>
                <a:cs typeface="Meiryo UI" pitchFamily="50" charset="-128"/>
              </a:rPr>
              <a:t>]</a:t>
            </a:r>
            <a:r>
              <a:rPr kumimoji="1" lang="en-US" altLang="ja-JP" sz="8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Science Based Targets</a:t>
            </a:r>
            <a:r>
              <a:rPr kumimoji="1" lang="ja-JP" altLang="en-US" sz="8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ホームページ</a:t>
            </a:r>
            <a:r>
              <a:rPr lang="ja-JP" altLang="en-US" sz="850" b="0">
                <a:solidFill>
                  <a:srgbClr val="000000"/>
                </a:solidFill>
                <a:latin typeface="Meiryo UI" pitchFamily="50" charset="-128"/>
                <a:ea typeface="Meiryo UI" pitchFamily="50" charset="-128"/>
                <a:cs typeface="Meiryo UI" pitchFamily="50" charset="-128"/>
              </a:rPr>
              <a:t>　</a:t>
            </a:r>
            <a:r>
              <a:rPr lang="en-US" altLang="ja-JP" sz="850" b="0">
                <a:solidFill>
                  <a:srgbClr val="000000"/>
                </a:solidFill>
                <a:latin typeface="Meiryo UI" pitchFamily="50" charset="-128"/>
                <a:ea typeface="Meiryo UI" pitchFamily="50" charset="-128"/>
                <a:cs typeface="Meiryo UI" pitchFamily="50" charset="-128"/>
              </a:rPr>
              <a:t>Companies</a:t>
            </a:r>
            <a:r>
              <a:rPr lang="ja-JP" altLang="en-US" sz="850" b="0">
                <a:solidFill>
                  <a:srgbClr val="000000"/>
                </a:solidFill>
                <a:latin typeface="Meiryo UI" pitchFamily="50" charset="-128"/>
                <a:ea typeface="Meiryo UI" pitchFamily="50" charset="-128"/>
                <a:cs typeface="Meiryo UI" pitchFamily="50" charset="-128"/>
              </a:rPr>
              <a:t> </a:t>
            </a:r>
            <a:r>
              <a:rPr lang="en-US" altLang="ja-JP" sz="850" b="0">
                <a:latin typeface="Meiryo UI" pitchFamily="50" charset="-128"/>
                <a:ea typeface="Meiryo UI" pitchFamily="50" charset="-128"/>
                <a:cs typeface="Meiryo UI" pitchFamily="50" charset="-128"/>
              </a:rPr>
              <a:t>Take</a:t>
            </a:r>
            <a:r>
              <a:rPr lang="ja-JP" altLang="en-US" sz="850" b="0">
                <a:latin typeface="Meiryo UI" pitchFamily="50" charset="-128"/>
                <a:ea typeface="Meiryo UI" pitchFamily="50" charset="-128"/>
                <a:cs typeface="Meiryo UI" pitchFamily="50" charset="-128"/>
              </a:rPr>
              <a:t> </a:t>
            </a:r>
            <a:r>
              <a:rPr lang="en-US" altLang="ja-JP" sz="850" b="0">
                <a:latin typeface="Meiryo UI" pitchFamily="50" charset="-128"/>
                <a:ea typeface="Meiryo UI" pitchFamily="50" charset="-128"/>
                <a:cs typeface="Meiryo UI" pitchFamily="50" charset="-128"/>
              </a:rPr>
              <a:t>Action</a:t>
            </a:r>
            <a:r>
              <a:rPr lang="en-US" altLang="ja-JP" sz="850">
                <a:latin typeface="Meiryo UI" pitchFamily="50" charset="-128"/>
                <a:ea typeface="Meiryo UI" pitchFamily="50" charset="-128"/>
                <a:cs typeface="Meiryo UI" pitchFamily="50" charset="-128"/>
              </a:rPr>
              <a:t>(</a:t>
            </a:r>
            <a:r>
              <a:rPr kumimoji="1" lang="en-US" altLang="ja-JP" sz="850" b="0" i="0" strike="noStrike" kern="1200" cap="none" spc="0" normalizeH="0" baseline="0" noProof="0">
                <a:ln>
                  <a:noFill/>
                </a:ln>
                <a:effectLst/>
                <a:uLnTx/>
                <a:uFillTx/>
                <a:latin typeface="Meiryo UI" pitchFamily="50" charset="-128"/>
                <a:ea typeface="Meiryo UI" pitchFamily="50" charset="-128"/>
                <a:cs typeface="Meiryo UI" pitchFamily="50" charset="-128"/>
              </a:rPr>
              <a:t>http://sciencebasedtargets.org/companies-taking-action/</a:t>
            </a:r>
            <a:r>
              <a:rPr lang="en-US" altLang="ja-JP" sz="850">
                <a:latin typeface="Meiryo UI" pitchFamily="50" charset="-128"/>
                <a:ea typeface="Meiryo UI" pitchFamily="50" charset="-128"/>
                <a:cs typeface="Meiryo UI" pitchFamily="50" charset="-128"/>
              </a:rPr>
              <a:t>)</a:t>
            </a:r>
            <a:r>
              <a:rPr kumimoji="1" lang="ja-JP" altLang="en-US" sz="8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より作成。</a:t>
            </a:r>
            <a:endParaRPr kumimoji="1" lang="en-US" altLang="ja-JP" sz="85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50" b="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13" name="テキスト ボックス 12"/>
          <p:cNvSpPr txBox="1"/>
          <p:nvPr/>
        </p:nvSpPr>
        <p:spPr bwMode="auto">
          <a:xfrm>
            <a:off x="7659053" y="2551285"/>
            <a:ext cx="2870835" cy="261610"/>
          </a:xfrm>
          <a:prstGeom prst="rect">
            <a:avLst/>
          </a:prstGeom>
          <a:noFill/>
          <a:ln w="9525">
            <a:noFill/>
            <a:miter lim="800000"/>
            <a:headEnd/>
            <a:tailEnd/>
          </a:ln>
        </p:spPr>
        <p:txBody>
          <a:bodyPr wrap="square" rtlCol="0">
            <a:spAutoFit/>
          </a:bodyPr>
          <a:lstStyle/>
          <a:p>
            <a:pPr algn="r"/>
            <a:r>
              <a:rPr lang="ja-JP" altLang="ja-JP" sz="11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1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a:spLocks noChangeArrowheads="1"/>
          </p:cNvSpPr>
          <p:nvPr/>
        </p:nvSpPr>
        <p:spPr bwMode="auto">
          <a:xfrm>
            <a:off x="349980" y="2812895"/>
            <a:ext cx="197448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医薬品：</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ゴム製品：</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ガラス・土石製品：</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金属製品：</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輸送用機器</a:t>
            </a:r>
            <a:r>
              <a:rPr lang="ja-JP" altLang="en-US" sz="1400" b="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その他製品：</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空運業：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情報・通信業：</a:t>
            </a:r>
            <a:endParaRPr lang="en-US" altLang="ja-JP" sz="1400" b="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b="0">
                <a:latin typeface="Meiryo UI" panose="020B0604030504040204" pitchFamily="50" charset="-128"/>
                <a:ea typeface="Meiryo UI" panose="020B0604030504040204" pitchFamily="50" charset="-128"/>
                <a:cs typeface="Meiryo UI" panose="020B0604030504040204" pitchFamily="50" charset="-128"/>
              </a:rPr>
              <a:t>小売業：</a:t>
            </a:r>
          </a:p>
          <a:p>
            <a:pPr lvl="0" algn="r"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不動産業：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サービス業：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中小企業：</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447665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1/26</a:t>
            </a:r>
            <a:endParaRPr lang="ja-JP" altLang="en-US" sz="2000" b="1"/>
          </a:p>
        </p:txBody>
      </p:sp>
      <p:sp>
        <p:nvSpPr>
          <p:cNvPr id="15" name="正方形/長方形 14"/>
          <p:cNvSpPr>
            <a:spLocks noChangeArrowheads="1"/>
          </p:cNvSpPr>
          <p:nvPr/>
        </p:nvSpPr>
        <p:spPr bwMode="auto">
          <a:xfrm>
            <a:off x="128588" y="2120278"/>
            <a:ext cx="22429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spcAft>
                <a:spcPct val="0"/>
              </a:spcAft>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航空宇宙・防衛産業</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航空貨物輸送・物流</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航空輸送・航空会社</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航空輸送・空港サービス</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spcAft>
                <a:spcPct val="0"/>
              </a:spcAft>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自動車・部品</a:t>
            </a:r>
            <a:r>
              <a:rPr lang="en-US" altLang="ja-JP" sz="1100">
                <a:latin typeface="Meiryo UI" panose="020B0604030504040204" pitchFamily="50" charset="-128"/>
                <a:ea typeface="Meiryo UI" panose="020B0604030504040204" pitchFamily="50" charset="-128"/>
                <a:cs typeface="Meiryo UI" panose="020B0604030504040204" pitchFamily="50" charset="-128"/>
              </a:rPr>
              <a:t>(1/2)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14756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BAE Systems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GKN Aerospace Services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ITP Aero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Meggitt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Montana Aerospace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NAV CANADA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Parsons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Saab AB</a:t>
            </a: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An Post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Australia Post Global eCommerce Solutions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Austrian Post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Deutsche Post DHL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DSV A / 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FIEGE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Logistik</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Stiftung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FM Logistic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Forto</a:t>
            </a:r>
            <a:r>
              <a:rPr lang="en-US" altLang="ja-JP" sz="1400">
                <a:latin typeface="Meiryo UI" panose="020B0604030504040204" pitchFamily="50" charset="-128"/>
                <a:ea typeface="Meiryo UI" panose="020B0604030504040204" pitchFamily="50" charset="-128"/>
                <a:cs typeface="Meiryo UI" panose="020B0604030504040204" pitchFamily="50" charset="-128"/>
              </a:rPr>
              <a:t> Logistics SE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JAS Worldwide,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JD Logistics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Menzies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KERRY EAS LOGISTICS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 Poste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Maersk Contract Logistics Management (Asia)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Manuchar</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OIA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Pos Malaysia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Posten</a:t>
            </a:r>
            <a:r>
              <a:rPr lang="en-US" altLang="ja-JP" sz="1400">
                <a:latin typeface="Meiryo UI" panose="020B0604030504040204" pitchFamily="50" charset="-128"/>
                <a:ea typeface="Meiryo UI" panose="020B0604030504040204" pitchFamily="50" charset="-128"/>
                <a:cs typeface="Meiryo UI" panose="020B0604030504040204" pitchFamily="50" charset="-128"/>
              </a:rPr>
              <a:t> Norge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Purolator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S.F.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Scan Global Logistics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Stuart Delivery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Swissport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Whistl</a:t>
            </a:r>
            <a:r>
              <a:rPr lang="en-US" altLang="ja-JP" sz="1400">
                <a:latin typeface="Meiryo UI" panose="020B0604030504040204" pitchFamily="50" charset="-128"/>
                <a:ea typeface="Meiryo UI" panose="020B0604030504040204" pitchFamily="50" charset="-128"/>
                <a:cs typeface="Meiryo UI" panose="020B0604030504040204" pitchFamily="50" charset="-128"/>
              </a:rPr>
              <a:t> Consolidated Ltd</a:t>
            </a: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Azul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Braathens</a:t>
            </a:r>
            <a:r>
              <a:rPr lang="en-US" altLang="ja-JP" sz="1400">
                <a:latin typeface="Meiryo UI" panose="020B0604030504040204" pitchFamily="50" charset="-128"/>
                <a:ea typeface="Meiryo UI" panose="020B0604030504040204" pitchFamily="50" charset="-128"/>
                <a:cs typeface="Meiryo UI" panose="020B0604030504040204" pitchFamily="50" charset="-128"/>
              </a:rPr>
              <a:t> Regional Airlines (BRA)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Cargojet</a:t>
            </a:r>
            <a:r>
              <a:rPr lang="en-US" altLang="ja-JP" sz="1400">
                <a:latin typeface="Meiryo UI" panose="020B0604030504040204" pitchFamily="50" charset="-128"/>
                <a:ea typeface="Meiryo UI" panose="020B0604030504040204" pitchFamily="50" charset="-128"/>
                <a:cs typeface="Meiryo UI" panose="020B0604030504040204" pitchFamily="50" charset="-128"/>
              </a:rPr>
              <a:t> Airways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China Airlines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Delta Air Lines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easyJet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EVA AIRWAYS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IBERIA,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Líneas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Aéreas</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International Consolidated Airlines Group (IAG)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Lufthansa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Scandinavian Airlines System Denmark-Norway-Sweden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Airlines, Inc.</a:t>
            </a: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AENA S.M.E.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Aéroports</a:t>
            </a:r>
            <a:r>
              <a:rPr lang="en-US" altLang="ja-JP" sz="1400">
                <a:latin typeface="Meiryo UI" panose="020B0604030504040204" pitchFamily="50" charset="-128"/>
                <a:ea typeface="Meiryo UI" panose="020B0604030504040204" pitchFamily="50" charset="-128"/>
                <a:cs typeface="Meiryo UI" panose="020B0604030504040204" pitchFamily="50" charset="-128"/>
              </a:rPr>
              <a:t> de Paris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Avinor</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Aeroportuario</a:t>
            </a:r>
            <a:r>
              <a:rPr lang="en-US" altLang="ja-JP" sz="1400">
                <a:latin typeface="Meiryo UI" panose="020B0604030504040204" pitchFamily="50" charset="-128"/>
                <a:ea typeface="Meiryo UI" panose="020B0604030504040204" pitchFamily="50" charset="-128"/>
                <a:cs typeface="Meiryo UI" panose="020B0604030504040204" pitchFamily="50" charset="-128"/>
              </a:rPr>
              <a:t> del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Sureste</a:t>
            </a:r>
            <a:r>
              <a:rPr lang="en-US" altLang="ja-JP" sz="140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Heathrow Airport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NATS Holdings Limited</a:t>
            </a:r>
          </a:p>
          <a:p>
            <a:pPr lvl="0"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Akplas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AMES Group Sintering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Anhui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Zhongding</a:t>
            </a:r>
            <a:r>
              <a:rPr lang="en-US" altLang="ja-JP" sz="1400">
                <a:latin typeface="Meiryo UI" panose="020B0604030504040204" pitchFamily="50" charset="-128"/>
                <a:ea typeface="Meiryo UI" panose="020B0604030504040204" pitchFamily="50" charset="-128"/>
                <a:cs typeface="Meiryo UI" panose="020B0604030504040204" pitchFamily="50" charset="-128"/>
              </a:rPr>
              <a:t> Rubber-Plastic Products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Aston Martin Lagonda Global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Autoliv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AVOCarbon</a:t>
            </a:r>
            <a:r>
              <a:rPr lang="en-US" altLang="ja-JP" sz="1400">
                <a:latin typeface="Meiryo UI" panose="020B0604030504040204" pitchFamily="50" charset="-128"/>
                <a:ea typeface="Meiryo UI" panose="020B0604030504040204" pitchFamily="50" charset="-128"/>
                <a:cs typeface="Meiryo UI" panose="020B0604030504040204" pitchFamily="50" charset="-128"/>
              </a:rPr>
              <a:t> Kunshan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Bharat Forge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BMW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Burgmaier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BWI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CIE Automotive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Copart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Creative Foam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CWB Automotive Electronics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D'Ieteren</a:t>
            </a:r>
            <a:r>
              <a:rPr lang="en-US" altLang="ja-JP" sz="1400">
                <a:latin typeface="Meiryo UI" panose="020B0604030504040204" pitchFamily="50" charset="-128"/>
                <a:ea typeface="Meiryo UI" panose="020B0604030504040204" pitchFamily="50" charset="-128"/>
                <a:cs typeface="Meiryo UI" panose="020B0604030504040204" pitchFamily="50" charset="-128"/>
              </a:rPr>
              <a:t> Automotive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DELFINGEN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 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h.c.</a:t>
            </a:r>
            <a:r>
              <a:rPr lang="en-US" altLang="ja-JP" sz="1400">
                <a:latin typeface="Meiryo UI" panose="020B0604030504040204" pitchFamily="50" charset="-128"/>
                <a:ea typeface="Meiryo UI" panose="020B0604030504040204" pitchFamily="50" charset="-128"/>
                <a:cs typeface="Meiryo UI" panose="020B0604030504040204" pitchFamily="50" charset="-128"/>
              </a:rPr>
              <a:t> F. Porsche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Faurecia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Ford Motor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Otomotiv</a:t>
            </a:r>
            <a:r>
              <a:rPr lang="en-US" altLang="ja-JP" sz="1400">
                <a:latin typeface="Meiryo UI" panose="020B0604030504040204" pitchFamily="50" charset="-128"/>
                <a:ea typeface="Meiryo UI" panose="020B0604030504040204" pitchFamily="50" charset="-128"/>
                <a:cs typeface="Meiryo UI" panose="020B0604030504040204" pitchFamily="50" charset="-128"/>
              </a:rPr>
              <a:t> Sanayi A.S ( Ford Otosan)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Geely</a:t>
            </a:r>
            <a:r>
              <a:rPr lang="en-US" altLang="ja-JP" sz="1400">
                <a:latin typeface="Meiryo UI" panose="020B0604030504040204" pitchFamily="50" charset="-128"/>
                <a:ea typeface="Meiryo UI" panose="020B0604030504040204" pitchFamily="50" charset="-128"/>
                <a:cs typeface="Meiryo UI" panose="020B0604030504040204" pitchFamily="50" charset="-128"/>
              </a:rPr>
              <a:t> Automobile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General Motors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GKN Powder Metallurgy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Gonvarri</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Groupe FSD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Hanon Systems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Harley-Davidson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Präzisionsteile</a:t>
            </a:r>
            <a:r>
              <a:rPr lang="en-US" altLang="ja-JP" sz="1400">
                <a:latin typeface="Meiryo UI" panose="020B0604030504040204" pitchFamily="50" charset="-128"/>
                <a:ea typeface="Meiryo UI" panose="020B0604030504040204" pitchFamily="50" charset="-128"/>
                <a:cs typeface="Meiryo UI" panose="020B0604030504040204" pitchFamily="50" charset="-128"/>
              </a:rPr>
              <a:t> Hermann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Erkert</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HYUNDAI MOBIS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657232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A4B0E-3323-7AEC-6249-D301C4477D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82C9F9-E867-04A7-FF26-6F9D9A526D2C}"/>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2/26</a:t>
            </a:r>
            <a:endParaRPr kumimoji="1" lang="ja-JP" altLang="en-US"/>
          </a:p>
        </p:txBody>
      </p:sp>
      <p:sp>
        <p:nvSpPr>
          <p:cNvPr id="3" name="コンテンツ プレースホルダー 2">
            <a:extLst>
              <a:ext uri="{FF2B5EF4-FFF2-40B4-BE49-F238E27FC236}">
                <a16:creationId xmlns:a16="http://schemas.microsoft.com/office/drawing/2014/main" id="{C96FC8B9-12F7-E5BD-249C-786C3E0D6641}"/>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C28D3905-33A9-F895-63FB-CFC08DDDE8EE}"/>
              </a:ext>
            </a:extLst>
          </p:cNvPr>
          <p:cNvSpPr/>
          <p:nvPr/>
        </p:nvSpPr>
        <p:spPr>
          <a:xfrm>
            <a:off x="478568" y="1776650"/>
            <a:ext cx="10147458"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2/26</a:t>
            </a:r>
            <a:endParaRPr lang="ja-JP" altLang="en-US" sz="2000" b="1"/>
          </a:p>
        </p:txBody>
      </p:sp>
      <p:sp>
        <p:nvSpPr>
          <p:cNvPr id="15" name="正方形/長方形 14">
            <a:extLst>
              <a:ext uri="{FF2B5EF4-FFF2-40B4-BE49-F238E27FC236}">
                <a16:creationId xmlns:a16="http://schemas.microsoft.com/office/drawing/2014/main" id="{06355C80-CCF0-29EC-3F80-1ACED00A245E}"/>
              </a:ext>
            </a:extLst>
          </p:cNvPr>
          <p:cNvSpPr>
            <a:spLocks noChangeArrowheads="1"/>
          </p:cNvSpPr>
          <p:nvPr/>
        </p:nvSpPr>
        <p:spPr bwMode="auto">
          <a:xfrm>
            <a:off x="128588" y="2120278"/>
            <a:ext cx="2242979"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自動車・部品</a:t>
            </a:r>
            <a:r>
              <a:rPr lang="en-US" altLang="ja-JP" sz="1100">
                <a:latin typeface="Meiryo UI" panose="020B0604030504040204" pitchFamily="50" charset="-128"/>
                <a:ea typeface="Meiryo UI" panose="020B0604030504040204" pitchFamily="50" charset="-128"/>
                <a:cs typeface="Meiryo UI" panose="020B0604030504040204" pitchFamily="50" charset="-128"/>
              </a:rPr>
              <a:t>(2/2)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100">
                <a:latin typeface="Meiryo UI" panose="020B0604030504040204" pitchFamily="50" charset="-128"/>
                <a:ea typeface="Meiryo UI" panose="020B0604030504040204" pitchFamily="50" charset="-128"/>
                <a:cs typeface="Meiryo UI" panose="020B0604030504040204" pitchFamily="50" charset="-128"/>
              </a:rPr>
              <a:t>設備機器</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化学</a:t>
            </a:r>
            <a:r>
              <a:rPr lang="en-US" altLang="ja-JP" sz="1400">
                <a:latin typeface="Meiryo UI" panose="020B0604030504040204" pitchFamily="50" charset="-128"/>
                <a:ea typeface="Meiryo UI" panose="020B0604030504040204" pitchFamily="50" charset="-128"/>
                <a:cs typeface="Meiryo UI" panose="020B0604030504040204" pitchFamily="50" charset="-128"/>
              </a:rPr>
              <a:t>(1/2)</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D705EAB-6E00-FFA7-9973-0FDAB1B52327}"/>
              </a:ext>
            </a:extLst>
          </p:cNvPr>
          <p:cNvSpPr>
            <a:spLocks noChangeArrowheads="1"/>
          </p:cNvSpPr>
          <p:nvPr/>
        </p:nvSpPr>
        <p:spPr bwMode="auto">
          <a:xfrm>
            <a:off x="2225262" y="2120278"/>
            <a:ext cx="789892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ILJIN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ILJIN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Iochpe-Maxion</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Jaguar Land Rover Automotive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Johnson Electric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Kautex Textron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Leibold</a:t>
            </a:r>
            <a:r>
              <a:rPr lang="en-US" altLang="ja-JP" sz="1400">
                <a:latin typeface="Meiryo UI" panose="020B0604030504040204" pitchFamily="50" charset="-128"/>
                <a:ea typeface="Meiryo UI" panose="020B0604030504040204" pitchFamily="50" charset="-128"/>
                <a:cs typeface="Meiryo UI" panose="020B0604030504040204" pitchFamily="50" charset="-128"/>
              </a:rPr>
              <a:t> &amp; Amann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Mahindra &amp; Mahindra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Martur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Fompak</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METALIS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Metalsa</a:t>
            </a:r>
            <a:r>
              <a:rPr lang="en-US" altLang="ja-JP" sz="1400">
                <a:latin typeface="Meiryo UI" panose="020B0604030504040204" pitchFamily="50" charset="-128"/>
                <a:ea typeface="Meiryo UI" panose="020B0604030504040204" pitchFamily="50" charset="-128"/>
                <a:cs typeface="Meiryo UI" panose="020B0604030504040204" pitchFamily="50" charset="-128"/>
              </a:rPr>
              <a:t> S.A.P.I.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NASH INDUSTRIES (I)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National Windscreens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OTTO FUCHS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Plastic Omnium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Quanxing</a:t>
            </a:r>
            <a:r>
              <a:rPr lang="en-US" altLang="ja-JP" sz="1400">
                <a:latin typeface="Meiryo UI" panose="020B0604030504040204" pitchFamily="50" charset="-128"/>
                <a:ea typeface="Meiryo UI" panose="020B0604030504040204" pitchFamily="50" charset="-128"/>
                <a:cs typeface="Meiryo UI" panose="020B0604030504040204" pitchFamily="50" charset="-128"/>
              </a:rPr>
              <a:t> Machining Group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Renata Precision Components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SAKTHI AUTO COMPONENT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Silitech</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Technology Corporation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Bhd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Sunwoda</a:t>
            </a:r>
            <a:r>
              <a:rPr lang="en-US" altLang="ja-JP" sz="1400">
                <a:latin typeface="Meiryo UI" panose="020B0604030504040204" pitchFamily="50" charset="-128"/>
                <a:ea typeface="Meiryo UI" panose="020B0604030504040204" pitchFamily="50" charset="-128"/>
                <a:cs typeface="Meiryo UI" panose="020B0604030504040204" pitchFamily="50" charset="-128"/>
              </a:rPr>
              <a:t> Mobility Energy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Suzhou Bearing Factory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SBF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SYNETIQ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Temsa</a:t>
            </a:r>
            <a:r>
              <a:rPr lang="en-US" altLang="ja-JP" sz="1400">
                <a:latin typeface="Meiryo UI" panose="020B0604030504040204" pitchFamily="50" charset="-128"/>
                <a:ea typeface="Meiryo UI" panose="020B0604030504040204" pitchFamily="50" charset="-128"/>
                <a:cs typeface="Meiryo UI" panose="020B0604030504040204" pitchFamily="50" charset="-128"/>
              </a:rPr>
              <a:t> Skoda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Sabancı</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Ulaşım</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Araçları</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a:latin typeface="Meiryo UI" panose="020B0604030504040204" pitchFamily="50" charset="-128"/>
                <a:ea typeface="Meiryo UI" panose="020B0604030504040204" pitchFamily="50" charset="-128"/>
                <a:cs typeface="Meiryo UI" panose="020B0604030504040204" pitchFamily="50" charset="-128"/>
              </a:rPr>
              <a:t> Gerlach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TMG Automotive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Tofaş</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Valeo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WALON FRANCE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Werksta</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William King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Winnebago Industries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Witzenmann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Yutong Bus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ZF Friedrichshafen AG</a:t>
            </a:r>
          </a:p>
          <a:p>
            <a:pPr lvl="0"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Bemsiq</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DOVISTA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Genuit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Rotoplas</a:t>
            </a:r>
            <a:r>
              <a:rPr lang="en-US" altLang="ja-JP" sz="140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Hauff</a:t>
            </a:r>
            <a:r>
              <a:rPr lang="en-US" altLang="ja-JP" sz="1400">
                <a:latin typeface="Meiryo UI" panose="020B0604030504040204" pitchFamily="50" charset="-128"/>
                <a:ea typeface="Meiryo UI" panose="020B0604030504040204" pitchFamily="50" charset="-128"/>
                <a:cs typeface="Meiryo UI" panose="020B0604030504040204" pitchFamily="50" charset="-128"/>
              </a:rPr>
              <a:t>-Technik GmbH &amp; Co.KG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Inwido</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Kährs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Karndean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Lindab</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Nexii</a:t>
            </a:r>
            <a:r>
              <a:rPr lang="en-US" altLang="ja-JP" sz="1400">
                <a:latin typeface="Meiryo UI" panose="020B0604030504040204" pitchFamily="50" charset="-128"/>
                <a:ea typeface="Meiryo UI" panose="020B0604030504040204" pitchFamily="50" charset="-128"/>
                <a:cs typeface="Meiryo UI" panose="020B0604030504040204" pitchFamily="50" charset="-128"/>
              </a:rPr>
              <a:t> Building Solutions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Purmo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Radius Systems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RECTICEL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 IAMU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Schüco</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Supreme Industries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Viessmann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Volution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Zehnder Group International AG</a:t>
            </a:r>
          </a:p>
          <a:p>
            <a:pPr lvl="0"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Archroma</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Behn</a:t>
            </a:r>
            <a:r>
              <a:rPr lang="en-US" altLang="ja-JP" sz="1400">
                <a:latin typeface="Meiryo UI" panose="020B0604030504040204" pitchFamily="50" charset="-128"/>
                <a:ea typeface="Meiryo UI" panose="020B0604030504040204" pitchFamily="50" charset="-128"/>
                <a:cs typeface="Meiryo UI" panose="020B0604030504040204" pitchFamily="50" charset="-128"/>
              </a:rPr>
              <a:t> Meyer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CHT Group represented by CHT Germany GmbH as headquarters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Corbion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CRC Industries,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Croda</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deSter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Diversey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DRB Industrial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Ecolab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EMS-CHEMIE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Envu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Eternis</a:t>
            </a:r>
            <a:r>
              <a:rPr lang="en-US" altLang="ja-JP" sz="1400">
                <a:latin typeface="Meiryo UI" panose="020B0604030504040204" pitchFamily="50" charset="-128"/>
                <a:ea typeface="Meiryo UI" panose="020B0604030504040204" pitchFamily="50" charset="-128"/>
                <a:cs typeface="Meiryo UI" panose="020B0604030504040204" pitchFamily="50" charset="-128"/>
              </a:rPr>
              <a:t> Fine Chemicals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Evergreen Garden Care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Far Eastern New Century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Forace</a:t>
            </a:r>
            <a:r>
              <a:rPr lang="en-US" altLang="ja-JP" sz="1400">
                <a:latin typeface="Meiryo UI" panose="020B0604030504040204" pitchFamily="50" charset="-128"/>
                <a:ea typeface="Meiryo UI" panose="020B0604030504040204" pitchFamily="50" charset="-128"/>
                <a:cs typeface="Meiryo UI" panose="020B0604030504040204" pitchFamily="50" charset="-128"/>
              </a:rPr>
              <a:t> Polymers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Fertiberia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H&amp;R GmbH &amp; Co.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Heraeus Precious Metals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Heubach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INX International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Johnson Matthey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Kiilto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Kolon</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LG Chem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Lianhe</a:t>
            </a:r>
            <a:r>
              <a:rPr lang="en-US" altLang="ja-JP" sz="1400">
                <a:latin typeface="Meiryo UI" panose="020B0604030504040204" pitchFamily="50" charset="-128"/>
                <a:ea typeface="Meiryo UI" panose="020B0604030504040204" pitchFamily="50" charset="-128"/>
                <a:cs typeface="Meiryo UI" panose="020B0604030504040204" pitchFamily="50" charset="-128"/>
              </a:rPr>
              <a:t> Chemical Technology(Taizhou)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EA666097-8BD8-B958-EB75-63B3E93D2CA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1721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CDP</a:t>
            </a:r>
            <a:r>
              <a:rPr kumimoji="1" lang="ja-JP" altLang="en-US" err="1"/>
              <a:t>には</a:t>
            </a:r>
            <a:r>
              <a:rPr kumimoji="1" lang="ja-JP" altLang="en-US"/>
              <a:t>数多くの投資家が参加</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8106"/>
          </a:xfrm>
        </p:spPr>
        <p:txBody>
          <a:bodyPr/>
          <a:lstStyle/>
          <a:p>
            <a:r>
              <a:rPr lang="en-US" altLang="ja-JP" sz="1800"/>
              <a:t>CDP</a:t>
            </a:r>
            <a:r>
              <a:rPr lang="ja-JP" altLang="en-US" sz="1800"/>
              <a:t>に署名をする機関投資家の数は年々増加している</a:t>
            </a:r>
            <a:endParaRPr lang="en-US" altLang="ja-JP" sz="1800"/>
          </a:p>
          <a:p>
            <a:r>
              <a:rPr lang="en-US" altLang="ja-JP" sz="1800"/>
              <a:t>CDP</a:t>
            </a:r>
            <a:r>
              <a:rPr lang="ja-JP" altLang="en-US" sz="1800"/>
              <a:t>の点数を高めることは、多くの機関投資家に良いアピールができる</a:t>
            </a:r>
          </a:p>
        </p:txBody>
      </p:sp>
      <p:sp>
        <p:nvSpPr>
          <p:cNvPr id="15" name="正方形/長方形 14"/>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16" name="正方形/長方形 15"/>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a:ln>
                  <a:noFill/>
                </a:ln>
                <a:solidFill>
                  <a:prstClr val="black"/>
                </a:solidFill>
                <a:effectLst/>
                <a:uLnTx/>
                <a:uFillTx/>
                <a:latin typeface="Meiryo UI"/>
              </a:rPr>
              <a:t>2023</a:t>
            </a:r>
            <a:r>
              <a:rPr kumimoji="0" lang="ja-JP" altLang="en-US" sz="2000" b="0" i="0" u="sng" strike="noStrike" kern="0" cap="none" spc="0" normalizeH="0" baseline="0" noProof="0">
                <a:ln>
                  <a:noFill/>
                </a:ln>
                <a:solidFill>
                  <a:prstClr val="black"/>
                </a:solidFill>
                <a:effectLst/>
                <a:uLnTx/>
                <a:uFillTx/>
                <a:latin typeface="Meiryo UI"/>
              </a:rPr>
              <a:t>年度の各プログラムにおける署名機関数・運用資産総額・質問書回答企業数</a:t>
            </a:r>
          </a:p>
        </p:txBody>
      </p:sp>
      <p:graphicFrame>
        <p:nvGraphicFramePr>
          <p:cNvPr id="17" name="表 16"/>
          <p:cNvGraphicFramePr>
            <a:graphicFrameLocks noGrp="1"/>
          </p:cNvGraphicFramePr>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署名機関数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746</a:t>
                      </a: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運用資産総額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136</a:t>
                      </a:r>
                      <a:r>
                        <a:rPr kumimoji="1" lang="ja-JP" altLang="en-US" sz="2000" b="0">
                          <a:solidFill>
                            <a:schemeClr val="tx1"/>
                          </a:solidFill>
                        </a:rPr>
                        <a:t>兆＄以上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23,202</a:t>
                      </a:r>
                      <a:r>
                        <a:rPr kumimoji="1" lang="ja-JP" altLang="en-US" sz="2000" b="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4,815</a:t>
                      </a:r>
                      <a:r>
                        <a:rPr kumimoji="1" lang="ja-JP" altLang="en-US" sz="2000" b="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1,152</a:t>
                      </a:r>
                      <a:r>
                        <a:rPr kumimoji="1" lang="ja-JP" altLang="en-US" sz="2000" b="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0" name="テキスト ボックス 19"/>
          <p:cNvSpPr txBox="1">
            <a:spLocks noChangeArrowheads="1"/>
          </p:cNvSpPr>
          <p:nvPr/>
        </p:nvSpPr>
        <p:spPr bwMode="auto">
          <a:xfrm>
            <a:off x="593724" y="6890261"/>
            <a:ext cx="8856201" cy="646780"/>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indent="-365125" eaLnBrk="1" hangingPunct="1">
              <a:lnSpc>
                <a:spcPts val="1500"/>
              </a:lnSpc>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ホームページ：</a:t>
            </a:r>
            <a:r>
              <a:rPr lang="en-US" altLang="ja-JP" sz="1000" b="0" i="0">
                <a:solidFill>
                  <a:srgbClr val="000000"/>
                </a:solidFill>
                <a:effectLst/>
                <a:latin typeface="roboto-regular"/>
              </a:rPr>
              <a:t>Companies requested by CDP’s capital markets signatories</a:t>
            </a:r>
          </a:p>
          <a:p>
            <a:pPr marL="365125" lvl="0" indent="-365125" eaLnBrk="1" hangingPunct="1">
              <a:lnSpc>
                <a:spcPts val="1500"/>
              </a:lnSpc>
              <a:defRPr/>
            </a:pPr>
            <a:r>
              <a:rPr lang="ja-JP" altLang="en-US" sz="1000" b="0">
                <a:solidFill>
                  <a:srgbClr val="000000"/>
                </a:solidFill>
                <a:latin typeface="Meiryo UI" pitchFamily="50" charset="-128"/>
                <a:ea typeface="Meiryo UI" pitchFamily="50" charset="-128"/>
                <a:cs typeface="Meiryo UI" pitchFamily="50" charset="-128"/>
              </a:rPr>
              <a:t>（</a:t>
            </a:r>
            <a:r>
              <a:rPr lang="en-US" altLang="ja-JP" sz="1000" b="0">
                <a:solidFill>
                  <a:srgbClr val="000000"/>
                </a:solidFill>
                <a:latin typeface="Meiryo UI" pitchFamily="50" charset="-128"/>
                <a:ea typeface="Meiryo UI" pitchFamily="50" charset="-128"/>
                <a:cs typeface="Meiryo UI" pitchFamily="50" charset="-128"/>
              </a:rPr>
              <a:t>https://www.cdp.net/en/companies-discloser/how-to-disclose-as-a-company/investor-requested-companies</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The A List 2023</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https://www.cdp.net/en/companies/companies-scores</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Tree>
    <p:extLst>
      <p:ext uri="{BB962C8B-B14F-4D97-AF65-F5344CB8AC3E}">
        <p14:creationId xmlns:p14="http://schemas.microsoft.com/office/powerpoint/2010/main" val="771198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3/26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3/26</a:t>
            </a:r>
            <a:endParaRPr lang="ja-JP" altLang="en-US" sz="2000" b="1"/>
          </a:p>
        </p:txBody>
      </p:sp>
      <p:sp>
        <p:nvSpPr>
          <p:cNvPr id="15" name="正方形/長方形 14"/>
          <p:cNvSpPr>
            <a:spLocks noChangeArrowheads="1"/>
          </p:cNvSpPr>
          <p:nvPr/>
        </p:nvSpPr>
        <p:spPr bwMode="auto">
          <a:xfrm>
            <a:off x="128588" y="2120278"/>
            <a:ext cx="2242979"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化学</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zh-TW"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04364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Livent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Momentive Performance Materials Inc.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Nobian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Opal Cosmetics (Hong Kong)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Prefere</a:t>
            </a:r>
            <a:r>
              <a:rPr lang="en-US" altLang="ja-JP" sz="1400">
                <a:latin typeface="Meiryo UI" panose="020B0604030504040204" pitchFamily="50" charset="-128"/>
                <a:ea typeface="Meiryo UI" panose="020B0604030504040204" pitchFamily="50" charset="-128"/>
                <a:cs typeface="Meiryo UI" panose="020B0604030504040204" pitchFamily="50" charset="-128"/>
              </a:rPr>
              <a:t> Resins Holding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Privi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Speciality</a:t>
            </a:r>
            <a:r>
              <a:rPr lang="en-US" altLang="ja-JP" sz="1400">
                <a:latin typeface="Meiryo UI" panose="020B0604030504040204" pitchFamily="50" charset="-128"/>
                <a:ea typeface="Meiryo UI" panose="020B0604030504040204" pitchFamily="50" charset="-128"/>
                <a:cs typeface="Meiryo UI" panose="020B0604030504040204" pitchFamily="50" charset="-128"/>
              </a:rPr>
              <a:t> Chemicals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INDESSO AROMA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 Avenue New Materials Group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Rinchem</a:t>
            </a:r>
            <a:r>
              <a:rPr lang="en-US" altLang="ja-JP" sz="1400">
                <a:latin typeface="Meiryo UI" panose="020B0604030504040204" pitchFamily="50" charset="-128"/>
                <a:ea typeface="Meiryo UI" panose="020B0604030504040204" pitchFamily="50" charset="-128"/>
                <a:cs typeface="Meiryo UI" panose="020B0604030504040204" pitchFamily="50" charset="-128"/>
              </a:rPr>
              <a:t> Company,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Rovensa</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DSM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Shinkong</a:t>
            </a:r>
            <a:r>
              <a:rPr lang="en-US" altLang="ja-JP" sz="1400">
                <a:latin typeface="Meiryo UI" panose="020B0604030504040204" pitchFamily="50" charset="-128"/>
                <a:ea typeface="Meiryo UI" panose="020B0604030504040204" pitchFamily="50" charset="-128"/>
                <a:cs typeface="Meiryo UI" panose="020B0604030504040204" pitchFamily="50" charset="-128"/>
              </a:rPr>
              <a:t> Synthetic Fibers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Sika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SK CHEMICALS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Thrace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Victrex</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Vita Group Unlimited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Wankai</a:t>
            </a:r>
            <a:r>
              <a:rPr lang="en-US" altLang="ja-JP" sz="1400">
                <a:latin typeface="Meiryo UI" panose="020B0604030504040204" pitchFamily="50" charset="-128"/>
                <a:ea typeface="Meiryo UI" panose="020B0604030504040204" pitchFamily="50" charset="-128"/>
                <a:cs typeface="Meiryo UI" panose="020B0604030504040204" pitchFamily="50" charset="-128"/>
              </a:rPr>
              <a:t> New Materials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Zhejiang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Cenway</a:t>
            </a:r>
            <a:r>
              <a:rPr lang="en-US" altLang="ja-JP" sz="1400">
                <a:latin typeface="Meiryo UI" panose="020B0604030504040204" pitchFamily="50" charset="-128"/>
                <a:ea typeface="Meiryo UI" panose="020B0604030504040204" pitchFamily="50" charset="-128"/>
                <a:cs typeface="Meiryo UI" panose="020B0604030504040204" pitchFamily="50" charset="-128"/>
              </a:rPr>
              <a:t> Materials Co., Ltd.</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Actavo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Aibel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Airmaster Corporation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Aker Carbon Capture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Aker Solutions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Amey UK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Artelia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AtkinsRéalis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Avove</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Bachy</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Soletanche</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Balco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BES Engineering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BGEN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Bilfinger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Bird Construction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BOUYGUES CONSTRUCTION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Bravida</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Buckingham Group Contracting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Clarke Telecom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Clayco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Coffey Construction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Costain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Dalkia</a:t>
            </a:r>
            <a:r>
              <a:rPr lang="en-US" altLang="ja-JP" sz="1400">
                <a:latin typeface="Meiryo UI" panose="020B0604030504040204" pitchFamily="50" charset="-128"/>
                <a:ea typeface="Meiryo UI" panose="020B0604030504040204" pitchFamily="50" charset="-128"/>
                <a:cs typeface="Meiryo UI" panose="020B0604030504040204" pitchFamily="50" charset="-128"/>
              </a:rPr>
              <a:t>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Danny Sullivan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Destia</a:t>
            </a:r>
            <a:r>
              <a:rPr lang="en-US" altLang="ja-JP" sz="1400">
                <a:latin typeface="Meiryo UI" panose="020B0604030504040204" pitchFamily="50" charset="-128"/>
                <a:ea typeface="Meiryo UI" panose="020B0604030504040204" pitchFamily="50" charset="-128"/>
                <a:cs typeface="Meiryo UI" panose="020B0604030504040204" pitchFamily="50" charset="-128"/>
              </a:rPr>
              <a:t>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Dura Vermeer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Groep</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Dürr</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Earls Court Development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Eiffage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Elecon</a:t>
            </a:r>
            <a:r>
              <a:rPr lang="en-US" altLang="ja-JP" sz="1400">
                <a:latin typeface="Meiryo UI" panose="020B0604030504040204" pitchFamily="50" charset="-128"/>
                <a:ea typeface="Meiryo UI" panose="020B0604030504040204" pitchFamily="50" charset="-128"/>
                <a:cs typeface="Meiryo UI" panose="020B0604030504040204" pitchFamily="50" charset="-128"/>
              </a:rPr>
              <a:t> Engineering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Eltronic</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Enex</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EQUANS UK &amp; IRELAND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Erith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Esh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Eurovia</a:t>
            </a:r>
            <a:r>
              <a:rPr lang="en-US" altLang="ja-JP" sz="1400">
                <a:latin typeface="Meiryo UI" panose="020B0604030504040204" pitchFamily="50" charset="-128"/>
                <a:ea typeface="Meiryo UI" panose="020B0604030504040204" pitchFamily="50" charset="-128"/>
                <a:cs typeface="Meiryo UI" panose="020B0604030504040204" pitchFamily="50" charset="-128"/>
              </a:rPr>
              <a:t>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Fasadgruppen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Gamuda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Garic</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Give Steel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GRAHAM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Great British Communications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ELECNOR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Hitachi Energy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Icon Construction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IMI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IPS-Integrated Project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IRB Infrastructure Developers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 Murphy &amp; Sons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Jan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Nul</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JBA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F Hunt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Paul Construction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 Sisk &amp; Son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Heijmans</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Leviat</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Malaysian Resources Corporation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McGinley Support Services (Infrastructure)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Minconsult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a:latin typeface="Meiryo UI" panose="020B0604030504040204" pitchFamily="50" charset="-128"/>
                <a:ea typeface="Meiryo UI" panose="020B0604030504040204" pitchFamily="50" charset="-128"/>
                <a:cs typeface="Meiryo UI" panose="020B0604030504040204" pitchFamily="50" charset="-128"/>
              </a:rPr>
              <a:t>. Bhd.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Morrison Hershfield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Multiplex Construction Europe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NG Bailey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Osborne Infrastructure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PJ Hegarty &amp; Sons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QTS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Rejlers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RENK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BAM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HaskoningDHV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2884147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4/26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4/26</a:t>
            </a:r>
            <a:endParaRPr lang="ja-JP" altLang="en-US" sz="2000" b="1"/>
          </a:p>
        </p:txBody>
      </p:sp>
      <p:sp>
        <p:nvSpPr>
          <p:cNvPr id="16" name="正方形/長方形 15"/>
          <p:cNvSpPr>
            <a:spLocks noChangeArrowheads="1"/>
          </p:cNvSpPr>
          <p:nvPr/>
        </p:nvSpPr>
        <p:spPr bwMode="auto">
          <a:xfrm>
            <a:off x="2225263" y="2120278"/>
            <a:ext cx="84665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Saferoad</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SRV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SSOE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Structure Tone International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Structure Tone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Strukton</a:t>
            </a:r>
            <a:r>
              <a:rPr lang="en-US" altLang="ja-JP" sz="1400">
                <a:latin typeface="Meiryo UI" panose="020B0604030504040204" pitchFamily="50" charset="-128"/>
                <a:ea typeface="Meiryo UI" panose="020B0604030504040204" pitchFamily="50" charset="-128"/>
                <a:cs typeface="Meiryo UI" panose="020B0604030504040204" pitchFamily="50" charset="-128"/>
              </a:rPr>
              <a:t> Roads &amp; Concrete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Sunrun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SYSTRA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Carey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TRACTEBEL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Trelleborg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Valmont SM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Van Oord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Vestum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ViaCon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Vibro</a:t>
            </a:r>
            <a:r>
              <a:rPr lang="en-US" altLang="ja-JP" sz="1400">
                <a:latin typeface="Meiryo UI" panose="020B0604030504040204" pitchFamily="50" charset="-128"/>
                <a:ea typeface="Meiryo UI" panose="020B0604030504040204" pitchFamily="50" charset="-128"/>
                <a:cs typeface="Meiryo UI" panose="020B0604030504040204" pitchFamily="50" charset="-128"/>
              </a:rPr>
              <a:t> Menard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VINCI Construction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Vital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Energi</a:t>
            </a:r>
            <a:r>
              <a:rPr lang="en-US" altLang="ja-JP" sz="1400">
                <a:latin typeface="Meiryo UI" panose="020B0604030504040204" pitchFamily="50" charset="-128"/>
                <a:ea typeface="Meiryo UI" panose="020B0604030504040204" pitchFamily="50" charset="-128"/>
                <a:cs typeface="Meiryo UI" panose="020B0604030504040204" pitchFamily="50" charset="-128"/>
              </a:rPr>
              <a:t> Utilities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VolkerWessels</a:t>
            </a:r>
            <a:r>
              <a:rPr lang="en-US" altLang="ja-JP" sz="1400">
                <a:latin typeface="Meiryo UI" panose="020B0604030504040204" pitchFamily="50" charset="-128"/>
                <a:ea typeface="Meiryo UI" panose="020B0604030504040204" pitchFamily="50" charset="-128"/>
                <a:cs typeface="Meiryo UI" panose="020B0604030504040204" pitchFamily="50" charset="-128"/>
              </a:rPr>
              <a:t>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VTU Management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Ward &amp; Burke Construction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Willmott Dixon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WJ Group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Ambuja</a:t>
            </a:r>
            <a:r>
              <a:rPr lang="en-US" altLang="ja-JP" sz="1400">
                <a:latin typeface="Meiryo UI" panose="020B0604030504040204" pitchFamily="50" charset="-128"/>
                <a:ea typeface="Meiryo UI" panose="020B0604030504040204" pitchFamily="50" charset="-128"/>
                <a:cs typeface="Meiryo UI" panose="020B0604030504040204" pitchFamily="50" charset="-128"/>
              </a:rPr>
              <a:t> Cement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APERAM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Boral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BREEDON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Carlisle Companies Incorporated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Cement Australia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CIMPOR-</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Indústria</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Cimentos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Dalmia Bharat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Forterra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Garda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Sikring</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GCC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HATZEL &amp; BUEHLER,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Heidelberg Materials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JK Lakshmi Cement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JSW Cement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Marshalls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Martin Marietta Materials,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Optimas</a:t>
            </a:r>
            <a:r>
              <a:rPr lang="en-US" altLang="ja-JP" sz="1400">
                <a:latin typeface="Meiryo UI" panose="020B0604030504040204" pitchFamily="50" charset="-128"/>
                <a:ea typeface="Meiryo UI" panose="020B0604030504040204" pitchFamily="50" charset="-128"/>
                <a:cs typeface="Meiryo UI" panose="020B0604030504040204" pitchFamily="50" charset="-128"/>
              </a:rPr>
              <a:t> Solutions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Polpaico</a:t>
            </a:r>
            <a:r>
              <a:rPr lang="en-US" altLang="ja-JP" sz="1400">
                <a:latin typeface="Meiryo UI" panose="020B0604030504040204" pitchFamily="50" charset="-128"/>
                <a:ea typeface="Meiryo UI" panose="020B0604030504040204" pitchFamily="50" charset="-128"/>
                <a:cs typeface="Meiryo UI" panose="020B0604030504040204" pitchFamily="50" charset="-128"/>
              </a:rPr>
              <a:t> BSA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SAGAR CEMENTS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SigmaRoc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Keystone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THESIZE SURFACES S.L.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Tobermore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Udaipur Cement Works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Votorantim</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Cimentos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ZND UK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ALPLA Werke Alvin Lehner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Aluflexpack</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Amcor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Anchor Glass Container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August Faller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Axium Packaging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Berlin Packaging,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CHIANGPAO INDUSTRIAL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Colormasters</a:t>
            </a:r>
            <a:r>
              <a:rPr lang="en-US" altLang="ja-JP" sz="140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Constantia Flexibles International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Coveris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Cymmetrik</a:t>
            </a:r>
            <a:r>
              <a:rPr lang="en-US" altLang="ja-JP" sz="1400">
                <a:latin typeface="Meiryo UI" panose="020B0604030504040204" pitchFamily="50" charset="-128"/>
                <a:ea typeface="Meiryo UI" panose="020B0604030504040204" pitchFamily="50" charset="-128"/>
                <a:cs typeface="Meiryo UI" panose="020B0604030504040204" pitchFamily="50" charset="-128"/>
              </a:rPr>
              <a:t> (Shenzhen) Printing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Drug Plastics &amp; Glass Co.,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Engelhardt-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Druck</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Envases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Universales</a:t>
            </a:r>
            <a:r>
              <a:rPr lang="en-US" altLang="ja-JP" sz="1400">
                <a:latin typeface="Meiryo UI" panose="020B0604030504040204" pitchFamily="50" charset="-128"/>
                <a:ea typeface="Meiryo UI" panose="020B0604030504040204" pitchFamily="50" charset="-128"/>
                <a:cs typeface="Meiryo UI" panose="020B0604030504040204" pitchFamily="50" charset="-128"/>
              </a:rPr>
              <a:t> de México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Faerch</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FEVISA GLASS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HANACANS JOINT STOCK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Hinojosa Packaging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Labelmakers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Australia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Logoplaste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Manjushree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Technopack</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medmix</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Nampak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NAVAHITA KARANA, PT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NOSOPLAS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Pactiv Evergreen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PGP Glass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Pretium Packaging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Printpack,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Pro-Pac Packaging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Karya</a:t>
            </a:r>
            <a:r>
              <a:rPr lang="en-US" altLang="ja-JP" sz="1400">
                <a:latin typeface="Meiryo UI" panose="020B0604030504040204" pitchFamily="50" charset="-128"/>
                <a:ea typeface="Meiryo UI" panose="020B0604030504040204" pitchFamily="50" charset="-128"/>
                <a:cs typeface="Meiryo UI" panose="020B0604030504040204" pitchFamily="50" charset="-128"/>
              </a:rPr>
              <a:t> Indah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Multiguna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United Can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Scholle IPN Netherlands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Schreiner Group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p:cNvSpPr>
            <a:spLocks noChangeArrowheads="1"/>
          </p:cNvSpPr>
          <p:nvPr/>
        </p:nvSpPr>
        <p:spPr bwMode="auto">
          <a:xfrm>
            <a:off x="128588" y="2120278"/>
            <a:ext cx="22429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建築資材</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容器・包装</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7524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2276A-60AD-AF9B-F0DE-B1C89C456B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BC4932-252F-06B7-FF26-E00DF019488C}"/>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5/26</a:t>
            </a:r>
            <a:endParaRPr kumimoji="1" lang="ja-JP" altLang="en-US"/>
          </a:p>
        </p:txBody>
      </p:sp>
      <p:sp>
        <p:nvSpPr>
          <p:cNvPr id="3" name="コンテンツ プレースホルダー 2">
            <a:extLst>
              <a:ext uri="{FF2B5EF4-FFF2-40B4-BE49-F238E27FC236}">
                <a16:creationId xmlns:a16="http://schemas.microsoft.com/office/drawing/2014/main" id="{8E8693F9-881F-E642-BE40-98EFF97C6C6B}"/>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BDF38A53-A2F2-4900-BF44-46987865B8FD}"/>
              </a:ext>
            </a:extLst>
          </p:cNvPr>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5/26</a:t>
            </a:r>
            <a:endParaRPr lang="ja-JP" altLang="en-US" sz="2000" b="1"/>
          </a:p>
        </p:txBody>
      </p:sp>
      <p:sp>
        <p:nvSpPr>
          <p:cNvPr id="16" name="正方形/長方形 15">
            <a:extLst>
              <a:ext uri="{FF2B5EF4-FFF2-40B4-BE49-F238E27FC236}">
                <a16:creationId xmlns:a16="http://schemas.microsoft.com/office/drawing/2014/main" id="{2F5F7556-2E67-A66E-871A-64CC653FA661}"/>
              </a:ext>
            </a:extLst>
          </p:cNvPr>
          <p:cNvSpPr>
            <a:spLocks noChangeArrowheads="1"/>
          </p:cNvSpPr>
          <p:nvPr/>
        </p:nvSpPr>
        <p:spPr bwMode="auto">
          <a:xfrm>
            <a:off x="2225263" y="2120278"/>
            <a:ext cx="84665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Serioplast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Shanghai Zidan Packaging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Shenzhen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Bromake</a:t>
            </a:r>
            <a:r>
              <a:rPr lang="en-US" altLang="ja-JP" sz="1400">
                <a:latin typeface="Meiryo UI" panose="020B0604030504040204" pitchFamily="50" charset="-128"/>
                <a:ea typeface="Meiryo UI" panose="020B0604030504040204" pitchFamily="50" charset="-128"/>
                <a:cs typeface="Meiryo UI" panose="020B0604030504040204" pitchFamily="50" charset="-128"/>
              </a:rPr>
              <a:t> New Material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Silgan Closures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STI Group | STI - Gustav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Stabernack</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TEXEN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Trioworld</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Industrier</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CAPS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Vidroporto</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Weener</a:t>
            </a:r>
            <a:r>
              <a:rPr lang="en-US" altLang="ja-JP" sz="1400">
                <a:latin typeface="Meiryo UI" panose="020B0604030504040204" pitchFamily="50" charset="-128"/>
                <a:ea typeface="Meiryo UI" panose="020B0604030504040204" pitchFamily="50" charset="-128"/>
                <a:cs typeface="Meiryo UI" panose="020B0604030504040204" pitchFamily="50" charset="-128"/>
              </a:rPr>
              <a:t> Plastics Group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ZEUS PACKAGING GROUP LIMITED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Pearson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Supporting Education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TRAINING BUSINESS NETWORK, SL.</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AB Volvo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ABB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ACOME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Addtech</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Airspeed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Alfen</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Arburg GmbH +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Arteche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Ashok Leyland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Asian Power Devices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Batenburg</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Techniek</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Berggård</a:t>
            </a:r>
            <a:r>
              <a:rPr lang="en-US" altLang="ja-JP" sz="1400">
                <a:latin typeface="Meiryo UI" panose="020B0604030504040204" pitchFamily="50" charset="-128"/>
                <a:ea typeface="Meiryo UI" panose="020B0604030504040204" pitchFamily="50" charset="-128"/>
                <a:cs typeface="Meiryo UI" panose="020B0604030504040204" pitchFamily="50" charset="-128"/>
              </a:rPr>
              <a:t> Amundsen &amp;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BizLink</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Bourns,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CHINALCO-SWA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CMC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Coesia</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Coolfinity</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DEIF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DMG MORI AKTIENGESELLSCHAFT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Eaton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Endress+Hauser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Engel Holding Gesellschaft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m.b.H</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Envision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Ergonomic Solutions Manufacturing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Essex Furukawa Magnet Wire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EVBox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Flender</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FORSEE POWER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Foster Refrigerator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FW Thorpe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Geelen</a:t>
            </a:r>
            <a:r>
              <a:rPr lang="en-US" altLang="ja-JP" sz="1400">
                <a:latin typeface="Meiryo UI" panose="020B0604030504040204" pitchFamily="50" charset="-128"/>
                <a:ea typeface="Meiryo UI" panose="020B0604030504040204" pitchFamily="50" charset="-128"/>
                <a:cs typeface="Meiryo UI" panose="020B0604030504040204" pitchFamily="50" charset="-128"/>
              </a:rPr>
              <a:t> Counterflow</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Gelopar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Refrigeração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Paranaense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Ltda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Glamox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Gunnebo Holding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Hager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HAINAN JINPAN SMART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Harro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Höfliger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Verpackungsmaschinen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Hengdian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DMEGC Magnetics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Hengtong</a:t>
            </a:r>
            <a:r>
              <a:rPr lang="en-US" altLang="ja-JP" sz="1400">
                <a:latin typeface="Meiryo UI" panose="020B0604030504040204" pitchFamily="50" charset="-128"/>
                <a:ea typeface="Meiryo UI" panose="020B0604030504040204" pitchFamily="50" charset="-128"/>
                <a:cs typeface="Meiryo UI" panose="020B0604030504040204" pitchFamily="50" charset="-128"/>
              </a:rPr>
              <a:t> Submarine Power Cable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Hexagon Composites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HIWIN TECHNOLOGIES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HUBER+SUHNER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IMBERA S.A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Indutrade</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Itron</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 C Bamford Excavators Ltd (JCB)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Jackson Family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JDR Cable Systems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JIANGSU HENGTONG POWER CABLE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KION GROUP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Philips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Krones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Legrand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Linyi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Lingong</a:t>
            </a:r>
            <a:r>
              <a:rPr lang="en-US" altLang="ja-JP" sz="1400">
                <a:latin typeface="Meiryo UI" panose="020B0604030504040204" pitchFamily="50" charset="-128"/>
                <a:ea typeface="Meiryo UI" panose="020B0604030504040204" pitchFamily="50" charset="-128"/>
                <a:cs typeface="Meiryo UI" panose="020B0604030504040204" pitchFamily="50" charset="-128"/>
              </a:rPr>
              <a:t> Machinery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Luxshare</a:t>
            </a:r>
            <a:r>
              <a:rPr lang="en-US" altLang="ja-JP" sz="1400">
                <a:latin typeface="Meiryo UI" panose="020B0604030504040204" pitchFamily="50" charset="-128"/>
                <a:ea typeface="Meiryo UI" panose="020B0604030504040204" pitchFamily="50" charset="-128"/>
                <a:cs typeface="Meiryo UI" panose="020B0604030504040204" pitchFamily="50" charset="-128"/>
              </a:rPr>
              <a:t> Precision Industry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MAN Truck &amp; Bus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Multi-Wing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Neptuno Pumps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NEXANS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NIDEC ARISA S.L.U.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Ningbo Orient Wires &amp; Cables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NKT Cables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Nordex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Norican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Novenco</a:t>
            </a:r>
            <a:r>
              <a:rPr lang="en-US" altLang="ja-JP" sz="1400">
                <a:latin typeface="Meiryo UI" panose="020B0604030504040204" pitchFamily="50" charset="-128"/>
                <a:ea typeface="Meiryo UI" panose="020B0604030504040204" pitchFamily="50" charset="-128"/>
                <a:cs typeface="Meiryo UI" panose="020B0604030504040204" pitchFamily="50" charset="-128"/>
              </a:rPr>
              <a:t> Building &amp; Industry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Numatic</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OneCo</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OPTIMA packaging group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Oshkosh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PennEngineering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Pfeiffer Vacuum Technology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5965273A-ECBB-49E5-31E5-008A8FF6D312}"/>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a:extLst>
              <a:ext uri="{FF2B5EF4-FFF2-40B4-BE49-F238E27FC236}">
                <a16:creationId xmlns:a16="http://schemas.microsoft.com/office/drawing/2014/main" id="{DD453756-63E2-0889-3DD4-0742CD9EAD25}"/>
              </a:ext>
            </a:extLst>
          </p:cNvPr>
          <p:cNvSpPr>
            <a:spLocks noChangeArrowheads="1"/>
          </p:cNvSpPr>
          <p:nvPr/>
        </p:nvSpPr>
        <p:spPr bwMode="auto">
          <a:xfrm>
            <a:off x="128588" y="2120278"/>
            <a:ext cx="2242979"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容器・包装</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5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教育サービス</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1214108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6/26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6/26</a:t>
            </a:r>
            <a:endParaRPr lang="ja-JP" altLang="en-US" sz="2000" b="1"/>
          </a:p>
        </p:txBody>
      </p:sp>
      <p:sp>
        <p:nvSpPr>
          <p:cNvPr id="16" name="正方形/長方形 15"/>
          <p:cNvSpPr>
            <a:spLocks noChangeArrowheads="1"/>
          </p:cNvSpPr>
          <p:nvPr/>
        </p:nvSpPr>
        <p:spPr bwMode="auto">
          <a:xfrm>
            <a:off x="2225262" y="2120278"/>
            <a:ext cx="8083117"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Polarium</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Energy Solutions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Qingdao Haier Special Freezer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Qingdao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Hanhe</a:t>
            </a:r>
            <a:r>
              <a:rPr lang="en-US" altLang="ja-JP" sz="1400">
                <a:latin typeface="Meiryo UI" panose="020B0604030504040204" pitchFamily="50" charset="-128"/>
                <a:ea typeface="Meiryo UI" panose="020B0604030504040204" pitchFamily="50" charset="-128"/>
                <a:cs typeface="Meiryo UI" panose="020B0604030504040204" pitchFamily="50" charset="-128"/>
              </a:rPr>
              <a:t> Cable.,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Regal Rexnord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Reichle</a:t>
            </a:r>
            <a:r>
              <a:rPr lang="en-US" altLang="ja-JP" sz="1400">
                <a:latin typeface="Meiryo UI" panose="020B0604030504040204" pitchFamily="50" charset="-128"/>
                <a:ea typeface="Meiryo UI" panose="020B0604030504040204" pitchFamily="50" charset="-128"/>
                <a:cs typeface="Meiryo UI" panose="020B0604030504040204" pitchFamily="50" charset="-128"/>
              </a:rPr>
              <a:t> &amp; De-</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Massari</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Renishaw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Rockwell Automation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Rolls-Royce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Rosenberger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Hochfrequenztechnik</a:t>
            </a:r>
            <a:r>
              <a:rPr lang="en-US" altLang="ja-JP" sz="1400">
                <a:latin typeface="Meiryo UI" panose="020B0604030504040204" pitchFamily="50" charset="-128"/>
                <a:ea typeface="Meiryo UI" panose="020B0604030504040204" pitchFamily="50" charset="-128"/>
                <a:cs typeface="Meiryo UI" panose="020B0604030504040204" pitchFamily="50" charset="-128"/>
              </a:rPr>
              <a:t> GmbH &amp; CO.KG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SCANIA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SFS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Sichuan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Zhongguang</a:t>
            </a:r>
            <a:r>
              <a:rPr lang="en-US" altLang="ja-JP" sz="1400">
                <a:latin typeface="Meiryo UI" panose="020B0604030504040204" pitchFamily="50" charset="-128"/>
                <a:ea typeface="Meiryo UI" panose="020B0604030504040204" pitchFamily="50" charset="-128"/>
                <a:cs typeface="Meiryo UI" panose="020B0604030504040204" pitchFamily="50" charset="-128"/>
              </a:rPr>
              <a:t> Lightning Protection Technologies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Siemens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Signify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Smart Phases Inc. (DBA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Novacab</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Sunonwealth</a:t>
            </a:r>
            <a:r>
              <a:rPr lang="en-US" altLang="ja-JP" sz="1400">
                <a:latin typeface="Meiryo UI" panose="020B0604030504040204" pitchFamily="50" charset="-128"/>
                <a:ea typeface="Meiryo UI" panose="020B0604030504040204" pitchFamily="50" charset="-128"/>
                <a:cs typeface="Meiryo UI" panose="020B0604030504040204" pitchFamily="50" charset="-128"/>
              </a:rPr>
              <a:t> Electric Machine Industry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Sunstrong</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Industrial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Swegon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Systemair</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Tianjin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Guoan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Mengguli</a:t>
            </a:r>
            <a:r>
              <a:rPr lang="en-US" altLang="ja-JP" sz="1400">
                <a:latin typeface="Meiryo UI" panose="020B0604030504040204" pitchFamily="50" charset="-128"/>
                <a:ea typeface="Meiryo UI" panose="020B0604030504040204" pitchFamily="50" charset="-128"/>
                <a:cs typeface="Meiryo UI" panose="020B0604030504040204" pitchFamily="50" charset="-128"/>
              </a:rPr>
              <a:t> New Materials Science &amp;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TK Elevator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TKF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Toyota Material Handling Europe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Türk</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Traktör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Ziraat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Makineleri</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Vanderlande Industries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Vandewiele</a:t>
            </a:r>
            <a:r>
              <a:rPr lang="en-US" altLang="ja-JP" sz="1400">
                <a:latin typeface="Meiryo UI" panose="020B0604030504040204" pitchFamily="50" charset="-128"/>
                <a:ea typeface="Meiryo UI" panose="020B0604030504040204" pitchFamily="50" charset="-128"/>
                <a:cs typeface="Meiryo UI" panose="020B0604030504040204" pitchFamily="50" charset="-128"/>
              </a:rPr>
              <a:t> Sweden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Vestas Wind Systems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Vitalink</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Volex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Welbilt</a:t>
            </a:r>
            <a:r>
              <a:rPr lang="en-US" altLang="ja-JP" sz="1400">
                <a:latin typeface="Meiryo UI" panose="020B0604030504040204" pitchFamily="50" charset="-128"/>
                <a:ea typeface="Meiryo UI" panose="020B0604030504040204" pitchFamily="50" charset="-128"/>
                <a:cs typeface="Meiryo UI" panose="020B0604030504040204" pitchFamily="50" charset="-128"/>
              </a:rPr>
              <a:t> Halesowen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Western Refrigeration Pvt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Wilo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WINDAR RENOVABLES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Xylem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Zhongtian</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Technology Submarine Cable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Zhuhai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CosMX</a:t>
            </a:r>
            <a:r>
              <a:rPr lang="en-US" altLang="ja-JP" sz="1400">
                <a:latin typeface="Meiryo UI" panose="020B0604030504040204" pitchFamily="50" charset="-128"/>
                <a:ea typeface="Meiryo UI" panose="020B0604030504040204" pitchFamily="50" charset="-128"/>
                <a:cs typeface="Meiryo UI" panose="020B0604030504040204" pitchFamily="50" charset="-128"/>
              </a:rPr>
              <a:t> Battery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Zumtobel</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AG</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2 Sisters Food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AB InBev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Accolade Wines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Agropur Cooperative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ANDROS SNC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Anora</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apetito</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Asahi Europe &amp;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ASR Group International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Baker &amp; Baker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Bakkavor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Barfoots</a:t>
            </a:r>
            <a:r>
              <a:rPr lang="en-US" altLang="ja-JP" sz="1400">
                <a:latin typeface="Meiryo UI" panose="020B0604030504040204" pitchFamily="50" charset="-128"/>
                <a:ea typeface="Meiryo UI" panose="020B0604030504040204" pitchFamily="50" charset="-128"/>
                <a:cs typeface="Meiryo UI" panose="020B0604030504040204" pitchFamily="50" charset="-128"/>
              </a:rPr>
              <a:t> of Botley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Blue Skies Holdings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BRF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Bright Blue Foods (BBF)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Bundaberg Sugar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Burgess Farms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Caffè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Borbone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s.r.l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CAPITELLI F.LLI S.R.L.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Carlsberg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Charlie Bigham's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Charoen Pokphand Group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Clif Bar &amp;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Coca-Cola HBC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Continental Confectionery Company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Gıda</a:t>
            </a:r>
            <a:r>
              <a:rPr lang="en-US" altLang="ja-JP" sz="1400">
                <a:latin typeface="Meiryo UI" panose="020B0604030504040204" pitchFamily="50" charset="-128"/>
                <a:ea typeface="Meiryo UI" panose="020B0604030504040204" pitchFamily="50" charset="-128"/>
                <a:cs typeface="Meiryo UI" panose="020B0604030504040204" pitchFamily="50" charset="-128"/>
              </a:rPr>
              <a:t> San.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a:latin typeface="Meiryo UI" panose="020B0604030504040204" pitchFamily="50" charset="-128"/>
                <a:ea typeface="Meiryo UI" panose="020B0604030504040204" pitchFamily="50" charset="-128"/>
                <a:cs typeface="Meiryo UI" panose="020B0604030504040204" pitchFamily="50" charset="-128"/>
              </a:rPr>
              <a:t> Tic.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Country Style Foods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CPC Foods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Dawn Meats Group UC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Del Monte Foods,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Develey</a:t>
            </a:r>
            <a:r>
              <a:rPr lang="en-US" altLang="ja-JP" sz="1400">
                <a:latin typeface="Meiryo UI" panose="020B0604030504040204" pitchFamily="50" charset="-128"/>
                <a:ea typeface="Meiryo UI" panose="020B0604030504040204" pitchFamily="50" charset="-128"/>
                <a:cs typeface="Meiryo UI" panose="020B0604030504040204" pitchFamily="50" charset="-128"/>
              </a:rPr>
              <a:t> Polska Sp. z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Devro</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DH BROTHERS INDUSTRIES (PTY) LTD TRADING AS WILLOWTON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Diageo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Duvel</a:t>
            </a:r>
            <a:r>
              <a:rPr lang="en-US" altLang="ja-JP" sz="1400">
                <a:latin typeface="Meiryo UI" panose="020B0604030504040204" pitchFamily="50" charset="-128"/>
                <a:ea typeface="Meiryo UI" panose="020B0604030504040204" pitchFamily="50" charset="-128"/>
                <a:cs typeface="Meiryo UI" panose="020B0604030504040204" pitchFamily="50" charset="-128"/>
              </a:rPr>
              <a:t> Moortgat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ECOM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Agroindustrial</a:t>
            </a:r>
            <a:r>
              <a:rPr lang="en-US" altLang="ja-JP" sz="1400">
                <a:latin typeface="Meiryo UI" panose="020B0604030504040204" pitchFamily="50" charset="-128"/>
                <a:ea typeface="Meiryo UI" panose="020B0604030504040204" pitchFamily="50" charset="-128"/>
                <a:cs typeface="Meiryo UI" panose="020B0604030504040204" pitchFamily="50" charset="-128"/>
              </a:rPr>
              <a:t> Corp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Eldora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Emmi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Duerrs</a:t>
            </a:r>
            <a:r>
              <a:rPr lang="en-US" altLang="ja-JP" sz="1400">
                <a:latin typeface="Meiryo UI" panose="020B0604030504040204" pitchFamily="50" charset="-128"/>
                <a:ea typeface="Meiryo UI" panose="020B0604030504040204" pitchFamily="50" charset="-128"/>
                <a:cs typeface="Meiryo UI" panose="020B0604030504040204" pitchFamily="50" charset="-128"/>
              </a:rPr>
              <a:t> &amp; Sons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Familia Torres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Farm Dairy Holding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Finnebrogue</a:t>
            </a:r>
            <a:r>
              <a:rPr lang="en-US" altLang="ja-JP" sz="1400">
                <a:latin typeface="Meiryo UI" panose="020B0604030504040204" pitchFamily="50" charset="-128"/>
                <a:ea typeface="Meiryo UI" panose="020B0604030504040204" pitchFamily="50" charset="-128"/>
                <a:cs typeface="Meiryo UI" panose="020B0604030504040204" pitchFamily="50" charset="-128"/>
              </a:rPr>
              <a:t> (Lynn's Country Foods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Foodmark</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Foods And Inns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Limtied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Freixenet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Copestick</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p:cNvSpPr>
            <a:spLocks noChangeArrowheads="1"/>
          </p:cNvSpPr>
          <p:nvPr/>
        </p:nvSpPr>
        <p:spPr bwMode="auto">
          <a:xfrm>
            <a:off x="128588" y="2120278"/>
            <a:ext cx="22429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45336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7/26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3642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7/26</a:t>
            </a:r>
            <a:endParaRPr lang="ja-JP" altLang="en-US" sz="2000" b="1"/>
          </a:p>
        </p:txBody>
      </p:sp>
      <p:sp>
        <p:nvSpPr>
          <p:cNvPr id="15" name="正方形/長方形 14"/>
          <p:cNvSpPr>
            <a:spLocks noChangeArrowheads="1"/>
          </p:cNvSpPr>
          <p:nvPr/>
        </p:nvSpPr>
        <p:spPr bwMode="auto">
          <a:xfrm>
            <a:off x="128588" y="2120278"/>
            <a:ext cx="224297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30462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Fresh and honest cafe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G's Fresh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General Mills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Gilmer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Goedhart</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Gold Creek Foods, LLC / Gold Creek Processing,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Golden State Foods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Greene King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 of Butchers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AZUCARERO MEXICO GAM SAPI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Bimbo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Trimex</a:t>
            </a:r>
            <a:r>
              <a:rPr lang="en-US" altLang="ja-JP" sz="1400">
                <a:latin typeface="Meiryo UI" panose="020B0604030504040204" pitchFamily="50" charset="-128"/>
                <a:ea typeface="Meiryo UI" panose="020B0604030504040204" pitchFamily="50" charset="-128"/>
                <a:cs typeface="Meiryo UI" panose="020B0604030504040204" pitchFamily="50" charset="-128"/>
              </a:rPr>
              <a:t> S.A.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Guayaki</a:t>
            </a:r>
            <a:r>
              <a:rPr lang="en-US" altLang="ja-JP" sz="1400">
                <a:latin typeface="Meiryo UI" panose="020B0604030504040204" pitchFamily="50" charset="-128"/>
                <a:ea typeface="Meiryo UI" panose="020B0604030504040204" pitchFamily="50" charset="-128"/>
                <a:cs typeface="Meiryo UI" panose="020B0604030504040204" pitchFamily="50" charset="-128"/>
              </a:rPr>
              <a:t> Yerba Mate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Hilton Food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innocent drinks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JBS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Jordanes</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Kellogg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Kemin</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Kettle Produce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Kingsland Drinks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Kizilay</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İçecek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Vezet</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KSG Catering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 Doria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 Lorraine Bakery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Lactalis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Lakeland Dairies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Laurens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Spethmann</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Aktiengesellschaft</a:t>
            </a:r>
            <a:r>
              <a:rPr lang="en-US" altLang="ja-JP" sz="1400">
                <a:latin typeface="Meiryo UI" panose="020B0604030504040204" pitchFamily="50" charset="-128"/>
                <a:ea typeface="Meiryo UI" panose="020B0604030504040204" pitchFamily="50" charset="-128"/>
                <a:cs typeface="Meiryo UI" panose="020B0604030504040204" pitchFamily="50" charset="-128"/>
              </a:rPr>
              <a:t>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Lipton Teas and Infusions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LOTTE CHILSUNG BEVERAGE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Lotus Bakeries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Marfrig Global Foods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Marmon Foodservice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Midsona</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Milarex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Mills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Minor, Weir and Willis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Mondelez International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New England Seafood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Nomad Foods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Ltd.d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Nortura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NR Instant Produce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Kavli</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olam</a:t>
            </a:r>
            <a:r>
              <a:rPr lang="en-US" altLang="ja-JP" sz="1400">
                <a:latin typeface="Meiryo UI" panose="020B0604030504040204" pitchFamily="50" charset="-128"/>
                <a:ea typeface="Meiryo UI" panose="020B0604030504040204" pitchFamily="50" charset="-128"/>
                <a:cs typeface="Meiryo UI" panose="020B0604030504040204" pitchFamily="50" charset="-128"/>
              </a:rPr>
              <a:t> food ingredients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ofi</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ORIOR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PepsiCo,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Pernod Ricard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Pfeifer &amp;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Langen</a:t>
            </a:r>
            <a:r>
              <a:rPr lang="en-US" altLang="ja-JP" sz="140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PH-CH SAS : PIPER-HEIDSIECK, CHARLES HEIDSIECK, RARE CHAMPAGNE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pladis</a:t>
            </a:r>
            <a:r>
              <a:rPr lang="en-US" altLang="ja-JP" sz="1400">
                <a:latin typeface="Meiryo UI" panose="020B0604030504040204" pitchFamily="50" charset="-128"/>
                <a:ea typeface="Meiryo UI" panose="020B0604030504040204" pitchFamily="50" charset="-128"/>
                <a:cs typeface="Meiryo UI" panose="020B0604030504040204" pitchFamily="50" charset="-128"/>
              </a:rPr>
              <a:t> Foods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Plenish Drinks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Polarica</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Premier Foods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Primafruit</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Princes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Sugar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Labinta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Puratos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Quik</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Rodekohr</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A-ware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Swinkels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Unibrew</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Salumificio</a:t>
            </a:r>
            <a:r>
              <a:rPr lang="en-US" altLang="ja-JP" sz="1400">
                <a:latin typeface="Meiryo UI" panose="020B0604030504040204" pitchFamily="50" charset="-128"/>
                <a:ea typeface="Meiryo UI" panose="020B0604030504040204" pitchFamily="50" charset="-128"/>
                <a:cs typeface="Meiryo UI" panose="020B0604030504040204" pitchFamily="50" charset="-128"/>
              </a:rPr>
              <a:t> Fratelli Beretta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Sichuan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Swellfun</a:t>
            </a:r>
            <a:r>
              <a:rPr lang="en-US" altLang="ja-JP" sz="140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Sipsmith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Stryhns</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SunRice</a:t>
            </a:r>
            <a:r>
              <a:rPr lang="en-US" altLang="ja-JP" sz="1400">
                <a:latin typeface="Meiryo UI" panose="020B0604030504040204" pitchFamily="50" charset="-128"/>
                <a:ea typeface="Meiryo UI" panose="020B0604030504040204" pitchFamily="50" charset="-128"/>
                <a:cs typeface="Meiryo UI" panose="020B0604030504040204" pitchFamily="50" charset="-128"/>
              </a:rPr>
              <a:t> (listed as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RiceGrowers</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Sweet Products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Taylors Wines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TAZO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TEREOS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Thai Beverage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Arnotts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Fresh Produce Centre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nature network / MB-Holding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MartinBauer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Finzelberg</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PhytoLab</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Europlant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Tirlan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Ülker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Bisküvi</a:t>
            </a:r>
            <a:r>
              <a:rPr lang="en-US" altLang="ja-JP" sz="1400">
                <a:latin typeface="Meiryo UI" panose="020B0604030504040204" pitchFamily="50" charset="-128"/>
                <a:ea typeface="Meiryo UI" panose="020B0604030504040204" pitchFamily="50" charset="-128"/>
                <a:cs typeface="Meiryo UI" panose="020B0604030504040204" pitchFamily="50" charset="-128"/>
              </a:rPr>
              <a:t> Sanayi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Unternehmensgruppe</a:t>
            </a:r>
            <a:r>
              <a:rPr lang="en-US" altLang="ja-JP" sz="1400">
                <a:latin typeface="Meiryo UI" panose="020B0604030504040204" pitchFamily="50" charset="-128"/>
                <a:ea typeface="Meiryo UI" panose="020B0604030504040204" pitchFamily="50" charset="-128"/>
                <a:cs typeface="Meiryo UI" panose="020B0604030504040204" pitchFamily="50" charset="-128"/>
              </a:rPr>
              <a:t> Theo Müller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S.e.c.s</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Upfield</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Valeo</a:t>
            </a:r>
            <a:r>
              <a:rPr lang="en-US" altLang="ja-JP" sz="1400">
                <a:latin typeface="Meiryo UI" panose="020B0604030504040204" pitchFamily="50" charset="-128"/>
                <a:ea typeface="Meiryo UI" panose="020B0604030504040204" pitchFamily="50" charset="-128"/>
                <a:cs typeface="Meiryo UI" panose="020B0604030504040204" pitchFamily="50" charset="-128"/>
              </a:rPr>
              <a:t> Foods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Verstegen</a:t>
            </a:r>
            <a:r>
              <a:rPr lang="en-US" altLang="ja-JP" sz="1400">
                <a:latin typeface="Meiryo UI" panose="020B0604030504040204" pitchFamily="50" charset="-128"/>
                <a:ea typeface="Meiryo UI" panose="020B0604030504040204" pitchFamily="50" charset="-128"/>
                <a:cs typeface="Meiryo UI" panose="020B0604030504040204" pitchFamily="50" charset="-128"/>
              </a:rPr>
              <a:t> Spices &amp; Sauces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Viña</a:t>
            </a:r>
            <a:r>
              <a:rPr lang="en-US" altLang="ja-JP" sz="1400">
                <a:latin typeface="Meiryo UI" panose="020B0604030504040204" pitchFamily="50" charset="-128"/>
                <a:ea typeface="Meiryo UI" panose="020B0604030504040204" pitchFamily="50" charset="-128"/>
                <a:cs typeface="Meiryo UI" panose="020B0604030504040204" pitchFamily="50" charset="-128"/>
              </a:rPr>
              <a:t> Casa Silva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VIÑA CONCHA Y TORO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Vina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Polkura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Vitacress</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Wells &amp;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Wilmar International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Yeo Valley Production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Zott</a:t>
            </a:r>
            <a:r>
              <a:rPr lang="en-US" altLang="ja-JP" sz="1400">
                <a:latin typeface="Meiryo UI" panose="020B0604030504040204" pitchFamily="50" charset="-128"/>
                <a:ea typeface="Meiryo UI" panose="020B0604030504040204" pitchFamily="50" charset="-128"/>
                <a:cs typeface="Meiryo UI" panose="020B0604030504040204" pitchFamily="50" charset="-128"/>
              </a:rPr>
              <a:t> SE &amp; Co. KG</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1320486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8/26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8/26</a:t>
            </a:r>
            <a:endParaRPr lang="ja-JP" altLang="en-US" sz="2000" b="1"/>
          </a:p>
        </p:txBody>
      </p:sp>
      <p:sp>
        <p:nvSpPr>
          <p:cNvPr id="15" name="正方形/長方形 14"/>
          <p:cNvSpPr>
            <a:spLocks noChangeArrowheads="1"/>
          </p:cNvSpPr>
          <p:nvPr/>
        </p:nvSpPr>
        <p:spPr bwMode="auto">
          <a:xfrm>
            <a:off x="128588" y="2120278"/>
            <a:ext cx="2242979"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食料品小売</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食料品・農産品</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食料品・畜産品</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08969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Allmanhall</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Atlante</a:t>
            </a:r>
            <a:r>
              <a:rPr lang="en-US" altLang="ja-JP" sz="1400">
                <a:latin typeface="Meiryo UI" panose="020B0604030504040204" pitchFamily="50" charset="-128"/>
                <a:ea typeface="Meiryo UI" panose="020B0604030504040204" pitchFamily="50" charset="-128"/>
                <a:cs typeface="Meiryo UI" panose="020B0604030504040204" pitchFamily="50" charset="-128"/>
              </a:rPr>
              <a:t> Sri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Blue Apron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Carrefour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CP ALL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Domino's Pizza,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Empire Company Limited and Sobeys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Fruktbudet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a:t>
            </a:r>
            <a:r>
              <a:rPr lang="en-US" altLang="ja-JP" sz="1400">
                <a:latin typeface="Meiryo UI" panose="020B0604030504040204" pitchFamily="50" charset="-128"/>
                <a:ea typeface="Meiryo UI" panose="020B0604030504040204" pitchFamily="50" charset="-128"/>
                <a:cs typeface="Meiryo UI" panose="020B0604030504040204" pitchFamily="50" charset="-128"/>
              </a:rPr>
              <a:t> Norden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ICA Gruppen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INDUSTRIALIZADORA OLEOFINOS S.A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Kesko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Ahold Delhaize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Mercadona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MSM MALAYSIA HOLDINGS 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Musgrave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PENNY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Markt</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REWE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Markt</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SCA Investments LTD T/A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Gousto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Southern Co-operative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Walmart Inc.</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AMAGGI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Carbery</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Emsland-Stärke</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 W MANSFIELD &amp; SON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FGV Holdings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GrainCorp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Greenvale AP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Huntapac</a:t>
            </a:r>
            <a:r>
              <a:rPr lang="en-US" altLang="ja-JP" sz="1400">
                <a:latin typeface="Meiryo UI" panose="020B0604030504040204" pitchFamily="50" charset="-128"/>
                <a:ea typeface="Meiryo UI" panose="020B0604030504040204" pitchFamily="50" charset="-128"/>
                <a:cs typeface="Meiryo UI" panose="020B0604030504040204" pitchFamily="50" charset="-128"/>
              </a:rPr>
              <a:t> Produce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Infarm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IOI Corporation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Kalsec</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Liffey Meats Cavan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Mitr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Phol</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Monaghan Mushrooms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Musim</a:t>
            </a:r>
            <a:r>
              <a:rPr lang="en-US" altLang="ja-JP" sz="1400">
                <a:latin typeface="Meiryo UI" panose="020B0604030504040204" pitchFamily="50" charset="-128"/>
                <a:ea typeface="Meiryo UI" panose="020B0604030504040204" pitchFamily="50" charset="-128"/>
                <a:cs typeface="Meiryo UI" panose="020B0604030504040204" pitchFamily="50" charset="-128"/>
              </a:rPr>
              <a:t> Mas Holdings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Noble Group Finance Guernsey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Austindo</a:t>
            </a:r>
            <a:r>
              <a:rPr lang="en-US" altLang="ja-JP" sz="1400">
                <a:latin typeface="Meiryo UI" panose="020B0604030504040204" pitchFamily="50" charset="-128"/>
                <a:ea typeface="Meiryo UI" panose="020B0604030504040204" pitchFamily="50" charset="-128"/>
                <a:cs typeface="Meiryo UI" panose="020B0604030504040204" pitchFamily="50" charset="-128"/>
              </a:rPr>
              <a:t> Nusantara Jaya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Tbk</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Samora</a:t>
            </a:r>
            <a:r>
              <a:rPr lang="en-US" altLang="ja-JP" sz="1400">
                <a:latin typeface="Meiryo UI" panose="020B0604030504040204" pitchFamily="50" charset="-128"/>
                <a:ea typeface="Meiryo UI" panose="020B0604030504040204" pitchFamily="50" charset="-128"/>
                <a:cs typeface="Meiryo UI" panose="020B0604030504040204" pitchFamily="50" charset="-128"/>
              </a:rPr>
              <a:t> Usaha Makmur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R.E.A.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Tunas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Sawa</a:t>
            </a:r>
            <a:r>
              <a:rPr lang="en-US" altLang="ja-JP" sz="1400">
                <a:latin typeface="Meiryo UI" panose="020B0604030504040204" pitchFamily="50" charset="-128"/>
                <a:ea typeface="Meiryo UI" panose="020B0604030504040204" pitchFamily="50" charset="-128"/>
                <a:cs typeface="Meiryo UI" panose="020B0604030504040204" pitchFamily="50" charset="-128"/>
              </a:rPr>
              <a:t> Erma (TSE)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Walsh Mushrooms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Wealmoor</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Weetabix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Wernsing</a:t>
            </a:r>
            <a:r>
              <a:rPr lang="en-US" altLang="ja-JP" sz="1400">
                <a:latin typeface="Meiryo UI" panose="020B0604030504040204" pitchFamily="50" charset="-128"/>
                <a:ea typeface="Meiryo UI" panose="020B0604030504040204" pitchFamily="50" charset="-128"/>
                <a:cs typeface="Meiryo UI" panose="020B0604030504040204" pitchFamily="50" charset="-128"/>
              </a:rPr>
              <a:t> Food Family GmbH &amp; Co. KG</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Avícola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Coliumo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BHJ</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BioMar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Browns Food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China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Shengmu</a:t>
            </a:r>
            <a:r>
              <a:rPr lang="en-US" altLang="ja-JP" sz="1400">
                <a:latin typeface="Meiryo UI" panose="020B0604030504040204" pitchFamily="50" charset="-128"/>
                <a:ea typeface="Meiryo UI" panose="020B0604030504040204" pitchFamily="50" charset="-128"/>
                <a:cs typeface="Meiryo UI" panose="020B0604030504040204" pitchFamily="50" charset="-128"/>
              </a:rPr>
              <a:t> Organic Milk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Darling Ingredients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DAVA Foods Denmark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Ernst Sutter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 Label Foods (Gressingham Foods)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 IMV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heristo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aktiengesellschaft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Inner Mongolia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Yili</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Industrial Group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Kekén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Leo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Midfield Meat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Sofina</a:t>
            </a:r>
            <a:r>
              <a:rPr lang="en-US" altLang="ja-JP" sz="1400">
                <a:latin typeface="Meiryo UI" panose="020B0604030504040204" pitchFamily="50" charset="-128"/>
                <a:ea typeface="Meiryo UI" panose="020B0604030504040204" pitchFamily="50" charset="-128"/>
                <a:cs typeface="Meiryo UI" panose="020B0604030504040204" pitchFamily="50" charset="-128"/>
              </a:rPr>
              <a:t> Foods Europe</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Ace &amp; Tate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Dycem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 Healthcare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H&amp;T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Presspart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Jiangsu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Zhongjin</a:t>
            </a:r>
            <a:r>
              <a:rPr lang="en-US" altLang="ja-JP" sz="1400">
                <a:latin typeface="Meiryo UI" panose="020B0604030504040204" pitchFamily="50" charset="-128"/>
                <a:ea typeface="Meiryo UI" panose="020B0604030504040204" pitchFamily="50" charset="-128"/>
                <a:cs typeface="Meiryo UI" panose="020B0604030504040204" pitchFamily="50" charset="-128"/>
              </a:rPr>
              <a:t> Matai Medicinal Packaging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Lansinoh</a:t>
            </a:r>
            <a:r>
              <a:rPr lang="en-US" altLang="ja-JP" sz="1400">
                <a:latin typeface="Meiryo UI" panose="020B0604030504040204" pitchFamily="50" charset="-128"/>
                <a:ea typeface="Meiryo UI" panose="020B0604030504040204" pitchFamily="50" charset="-128"/>
                <a:cs typeface="Meiryo UI" panose="020B0604030504040204" pitchFamily="50" charset="-128"/>
              </a:rPr>
              <a:t> Laboratories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Medtronic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Medux</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Mölnlycke</a:t>
            </a:r>
            <a:r>
              <a:rPr lang="en-US" altLang="ja-JP" sz="1400">
                <a:latin typeface="Meiryo UI" panose="020B0604030504040204" pitchFamily="50" charset="-128"/>
                <a:ea typeface="Meiryo UI" panose="020B0604030504040204" pitchFamily="50" charset="-128"/>
                <a:cs typeface="Meiryo UI" panose="020B0604030504040204" pitchFamily="50" charset="-128"/>
              </a:rPr>
              <a:t> Health Care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NEMERA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Owen Mumford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ResMed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Siemens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Healthineers</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STRATEC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Wellspect</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WS Audiology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Zimmer Biomet</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963426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1404-46D9-16E7-9D9C-FC4FAC22CF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D26943-21CC-268F-6011-2F4DB348BB1A}"/>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9/26</a:t>
            </a:r>
            <a:endParaRPr kumimoji="1" lang="ja-JP" altLang="en-US"/>
          </a:p>
        </p:txBody>
      </p:sp>
      <p:sp>
        <p:nvSpPr>
          <p:cNvPr id="3" name="コンテンツ プレースホルダー 2">
            <a:extLst>
              <a:ext uri="{FF2B5EF4-FFF2-40B4-BE49-F238E27FC236}">
                <a16:creationId xmlns:a16="http://schemas.microsoft.com/office/drawing/2014/main" id="{16B26C9C-3AD7-5B8E-1F7F-3C18F8F43638}"/>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221FD904-8701-6F06-3EE6-4671DBFCBDEE}"/>
              </a:ext>
            </a:extLst>
          </p:cNvPr>
          <p:cNvSpPr/>
          <p:nvPr/>
        </p:nvSpPr>
        <p:spPr>
          <a:xfrm>
            <a:off x="478568" y="1776650"/>
            <a:ext cx="1014380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9/26</a:t>
            </a:r>
            <a:endParaRPr lang="ja-JP" altLang="en-US" sz="2000" b="1"/>
          </a:p>
        </p:txBody>
      </p:sp>
      <p:sp>
        <p:nvSpPr>
          <p:cNvPr id="15" name="正方形/長方形 14">
            <a:extLst>
              <a:ext uri="{FF2B5EF4-FFF2-40B4-BE49-F238E27FC236}">
                <a16:creationId xmlns:a16="http://schemas.microsoft.com/office/drawing/2014/main" id="{8E9AF217-F353-1C57-2C20-99D2A43A1782}"/>
              </a:ext>
            </a:extLst>
          </p:cNvPr>
          <p:cNvSpPr>
            <a:spLocks noChangeArrowheads="1"/>
          </p:cNvSpPr>
          <p:nvPr/>
        </p:nvSpPr>
        <p:spPr bwMode="auto">
          <a:xfrm>
            <a:off x="128588" y="2120278"/>
            <a:ext cx="22429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住宅建設</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メディア</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専門サービス（</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A37AB5C3-2443-E94E-A201-FA370C77D73F}"/>
              </a:ext>
            </a:extLst>
          </p:cNvPr>
          <p:cNvSpPr>
            <a:spLocks noChangeArrowheads="1"/>
          </p:cNvSpPr>
          <p:nvPr/>
        </p:nvSpPr>
        <p:spPr bwMode="auto">
          <a:xfrm>
            <a:off x="2225262" y="2120278"/>
            <a:ext cx="808969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Balwin Properties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Cairn Homes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MJ Gleeson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OMDUS Groep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Redrow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Wijnen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Groep B.V.</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Alma 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APG|SGA Allgemeine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Plakatgesellschaft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Axel Springer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Bonnier News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British Broadcasting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Chime Communications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 Channel International Holdings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Immediate Media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Inside Ideas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Inspired Thinking Group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Teamitg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JCDecaux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Jellyfish Digital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Labelium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Macmillan Publishers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Mediahuis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Mercedes-Benz Grand Prix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Netflix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Paramount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PROMOTORA DE INFORMACIONES,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S4 Capital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Sky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Storytel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Tag Worldwide Holdings Ltd (UK)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Telenet Group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Financial Times Limited</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AAF LA PROVIDENCE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Accenture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Acuity Knowledge Services (India) Private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Addleshaw</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Goddard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Adecco Group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ADEN SERVICES CHINA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AFRY (ÅF Pöyry)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Agendi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Akind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Venture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Alight Solutions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AlixPartners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Allied Sustainability and Environmental Consultants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AMBIPAR PARTICIPAÇÕES E EMPREENDIMENTOS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APTIM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Aquent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Arbo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Unie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Arcadis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Arthur Cox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Arup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Ashurst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Astrix Technology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Avieco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Bain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Baringa Partners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France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Holding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Norway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BDO USA,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BES Group (British Engineering Services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Bestudy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(Shanghai) Medical Technology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Bird &amp; Bird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Boma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Boston Consulting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Business Integration Partners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Cactus Communications Pvt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Carne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Carpenters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Cartus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Chemonics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Citation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Clarivate,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Clarke Willmott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Cleary Gottlieb Steen &amp; Hamilton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Clifford Chance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Clyde &amp; Co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Commisioning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Agents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Community Services.net Pty Ltd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CSnet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Cooper Parry Group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Corps Security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Danish Technological Institute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Davidson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Davies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Deloitte (Deloitte Global and Deloitte member firms)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C1411DA0-CC78-9F39-BDA3-020A2AB22CFC}"/>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16666135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10/26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10/26</a:t>
            </a:r>
            <a:endParaRPr lang="ja-JP" altLang="en-US" sz="2000" b="1"/>
          </a:p>
        </p:txBody>
      </p:sp>
      <p:sp>
        <p:nvSpPr>
          <p:cNvPr id="15" name="正方形/長方形 14"/>
          <p:cNvSpPr>
            <a:spLocks noChangeArrowheads="1"/>
          </p:cNvSpPr>
          <p:nvPr/>
        </p:nvSpPr>
        <p:spPr bwMode="auto">
          <a:xfrm>
            <a:off x="128588" y="2120278"/>
            <a:ext cx="22429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1"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Delta Capita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Dentons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Dentons UK and Middle East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DNV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Dun &amp; Bradstreet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DWF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Edge Environment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Element Materials Technology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Eversheds Sutherland (US)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Finnegan, Henderson,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Farabow</a:t>
            </a:r>
            <a:r>
              <a:rPr lang="en-US" altLang="ja-JP" sz="1400">
                <a:latin typeface="Meiryo UI" panose="020B0604030504040204" pitchFamily="50" charset="-128"/>
                <a:ea typeface="Meiryo UI" panose="020B0604030504040204" pitchFamily="50" charset="-128"/>
                <a:cs typeface="Meiryo UI" panose="020B0604030504040204" pitchFamily="50" charset="-128"/>
              </a:rPr>
              <a:t>, Garrett &amp; Dunner,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Finsbury Glover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Hering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FirstMeridian</a:t>
            </a:r>
            <a:r>
              <a:rPr lang="en-US" altLang="ja-JP" sz="1400">
                <a:latin typeface="Meiryo UI" panose="020B0604030504040204" pitchFamily="50" charset="-128"/>
                <a:ea typeface="Meiryo UI" panose="020B0604030504040204" pitchFamily="50" charset="-128"/>
                <a:cs typeface="Meiryo UI" panose="020B0604030504040204" pitchFamily="50" charset="-128"/>
              </a:rPr>
              <a:t> Business Services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Frank Recruitment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GHD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Gowling</a:t>
            </a:r>
            <a:r>
              <a:rPr lang="en-US" altLang="ja-JP" sz="1400">
                <a:latin typeface="Meiryo UI" panose="020B0604030504040204" pitchFamily="50" charset="-128"/>
                <a:ea typeface="Meiryo UI" panose="020B0604030504040204" pitchFamily="50" charset="-128"/>
                <a:cs typeface="Meiryo UI" panose="020B0604030504040204" pitchFamily="50" charset="-128"/>
              </a:rPr>
              <a:t> WLG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Grant Thornton Ireland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Grant Thornton Specialist Advisory Services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Grayce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 Element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green4T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Greenfish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Grimshaw</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Hatch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HELP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Forsikring</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Hill Dickinson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HireRight Holdings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HKS,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Horwich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Farrelly</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Hudson RPO (Aust)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Hydrock</a:t>
            </a:r>
            <a:r>
              <a:rPr lang="en-US" altLang="ja-JP" sz="1400">
                <a:latin typeface="Meiryo UI" panose="020B0604030504040204" pitchFamily="50" charset="-128"/>
                <a:ea typeface="Meiryo UI" panose="020B0604030504040204" pitchFamily="50" charset="-128"/>
                <a:cs typeface="Meiryo UI" panose="020B0604030504040204" pitchFamily="50" charset="-128"/>
              </a:rPr>
              <a:t> Consultants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IA Interior Architects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Implement Consulting Group 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Impressions Services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Inspired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Institutional Shareholder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International Data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Ipsos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IQ-EQ Group Holdings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S.à</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Julius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Rutherfoord</a:t>
            </a:r>
            <a:r>
              <a:rPr lang="en-US" altLang="ja-JP" sz="1400">
                <a:latin typeface="Meiryo UI" panose="020B0604030504040204" pitchFamily="50" charset="-128"/>
                <a:ea typeface="Meiryo UI" panose="020B0604030504040204" pitchFamily="50" charset="-128"/>
                <a:cs typeface="Meiryo UI" panose="020B0604030504040204" pitchFamily="50" charset="-128"/>
              </a:rPr>
              <a:t> &amp;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KBR,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King &amp; Wood Mallesons, Australia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Klüh</a:t>
            </a:r>
            <a:r>
              <a:rPr lang="en-US" altLang="ja-JP" sz="1400">
                <a:latin typeface="Meiryo UI" panose="020B0604030504040204" pitchFamily="50" charset="-128"/>
                <a:ea typeface="Meiryo UI" panose="020B0604030504040204" pitchFamily="50" charset="-128"/>
                <a:cs typeface="Meiryo UI" panose="020B0604030504040204" pitchFamily="50" charset="-128"/>
              </a:rPr>
              <a:t> Security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KÖTTER SE &amp; Co.KG Security, München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KPMG Holding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KPMG Ireland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KPMG UK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Lander &amp; Rogers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Landmark Information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Lewis Silkin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MAAL Associates,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MacArthur Green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ManpowerGroup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Maritz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Marsh McLennan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Mattos Filho,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Veiga</a:t>
            </a:r>
            <a:r>
              <a:rPr lang="en-US" altLang="ja-JP" sz="1400">
                <a:latin typeface="Meiryo UI" panose="020B0604030504040204" pitchFamily="50" charset="-128"/>
                <a:ea typeface="Meiryo UI" panose="020B0604030504040204" pitchFamily="50" charset="-128"/>
                <a:cs typeface="Meiryo UI" panose="020B0604030504040204" pitchFamily="50" charset="-128"/>
              </a:rPr>
              <a:t> Filho,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Marrey</a:t>
            </a:r>
            <a:r>
              <a:rPr lang="en-US" altLang="ja-JP" sz="1400">
                <a:latin typeface="Meiryo UI" panose="020B0604030504040204" pitchFamily="50" charset="-128"/>
                <a:ea typeface="Meiryo UI" panose="020B0604030504040204" pitchFamily="50" charset="-128"/>
                <a:cs typeface="Meiryo UI" panose="020B0604030504040204" pitchFamily="50" charset="-128"/>
              </a:rPr>
              <a:t> Jr and Quiroga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Advogados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Mazars SC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McKinsey &amp; Company,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Meinhardt Group International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Merchants Building Maintenance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Mewburn</a:t>
            </a:r>
            <a:r>
              <a:rPr lang="en-US" altLang="ja-JP" sz="1400">
                <a:latin typeface="Meiryo UI" panose="020B0604030504040204" pitchFamily="50" charset="-128"/>
                <a:ea typeface="Meiryo UI" panose="020B0604030504040204" pitchFamily="50" charset="-128"/>
                <a:cs typeface="Meiryo UI" panose="020B0604030504040204" pitchFamily="50" charset="-128"/>
              </a:rPr>
              <a:t> Ellis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Milestone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MiljöMatematik</a:t>
            </a:r>
            <a:r>
              <a:rPr lang="en-US" altLang="ja-JP" sz="1400">
                <a:latin typeface="Meiryo UI" panose="020B0604030504040204" pitchFamily="50" charset="-128"/>
                <a:ea typeface="Meiryo UI" panose="020B0604030504040204" pitchFamily="50" charset="-128"/>
                <a:cs typeface="Meiryo UI" panose="020B0604030504040204" pitchFamily="50" charset="-128"/>
              </a:rPr>
              <a:t> Malmö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Mishcon de Reya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Modulaire</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Montrose Environmental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Moore Kingston Smith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Multiconsult</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Ndevr</a:t>
            </a:r>
            <a:r>
              <a:rPr lang="en-US" altLang="ja-JP" sz="1400">
                <a:latin typeface="Meiryo UI" panose="020B0604030504040204" pitchFamily="50" charset="-128"/>
                <a:ea typeface="Meiryo UI" panose="020B0604030504040204" pitchFamily="50" charset="-128"/>
                <a:cs typeface="Meiryo UI" panose="020B0604030504040204" pitchFamily="50" charset="-128"/>
              </a:rPr>
              <a:t> Environmental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NetConnect</a:t>
            </a:r>
            <a:r>
              <a:rPr lang="en-US" altLang="ja-JP" sz="1400">
                <a:latin typeface="Meiryo UI" panose="020B0604030504040204" pitchFamily="50" charset="-128"/>
                <a:ea typeface="Meiryo UI" panose="020B0604030504040204" pitchFamily="50" charset="-128"/>
                <a:cs typeface="Meiryo UI" panose="020B0604030504040204" pitchFamily="50" charset="-128"/>
              </a:rPr>
              <a:t>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Next 15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Noblis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Normec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Norton Rose Fulbright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Nurture Landscapes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OC&amp;C Strategy Consultants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Odgers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Berndtson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OPEN Health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PageGroup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Palladium Group Holdings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Partners in Performance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337833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11/26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11/26</a:t>
            </a:r>
          </a:p>
        </p:txBody>
      </p:sp>
      <p:sp>
        <p:nvSpPr>
          <p:cNvPr id="15" name="正方形/長方形 14"/>
          <p:cNvSpPr>
            <a:spLocks noChangeArrowheads="1"/>
          </p:cNvSpPr>
          <p:nvPr/>
        </p:nvSpPr>
        <p:spPr bwMode="auto">
          <a:xfrm>
            <a:off x="128588" y="2120278"/>
            <a:ext cx="224297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専門サービス（</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Penningtons</a:t>
            </a:r>
            <a:r>
              <a:rPr lang="en-US" altLang="ja-JP" sz="1400">
                <a:latin typeface="Meiryo UI" panose="020B0604030504040204" pitchFamily="50" charset="-128"/>
                <a:ea typeface="Meiryo UI" panose="020B0604030504040204" pitchFamily="50" charset="-128"/>
                <a:cs typeface="Meiryo UI" panose="020B0604030504040204" pitchFamily="50" charset="-128"/>
              </a:rPr>
              <a:t> Manches Cooper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Perkins &amp; Will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Point 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Porsche Consulting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Preqin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PricewaterhouseCoopers International Limited (PwC IL)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Projective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ProPharma</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R&amp;G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PharmaStudies</a:t>
            </a:r>
            <a:r>
              <a:rPr lang="en-US" altLang="ja-JP" sz="1400">
                <a:latin typeface="Meiryo UI" panose="020B0604030504040204" pitchFamily="50" charset="-128"/>
                <a:ea typeface="Meiryo UI" panose="020B0604030504040204" pitchFamily="50" charset="-128"/>
                <a:cs typeface="Meiryo UI" panose="020B0604030504040204" pitchFamily="50" charset="-128"/>
              </a:rPr>
              <a:t>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Ramboll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Randstad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Ricardo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RINA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Roland Berger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RWS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S&amp;P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Scientific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Serveo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Sharpe Pritchard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Sia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SLR Consulting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Sparta Global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Spiro Part of the GES Collective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SPS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Stantec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SUCHEME Groupe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TAUW Group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British Standards Institution (BSI)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Financial Conduct Authority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Lockwood Group,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MISSION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North Highland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Total Care (CSU,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Tzorg</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Zizo</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TPXimpact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TransPerfect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Turner &amp; Townsend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TÜV SÜD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Vanasse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Hangen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Brustlin</a:t>
            </a:r>
            <a:r>
              <a:rPr lang="en-US" altLang="ja-JP" sz="1400">
                <a:latin typeface="Meiryo UI" panose="020B0604030504040204" pitchFamily="50" charset="-128"/>
                <a:ea typeface="Meiryo UI" panose="020B0604030504040204" pitchFamily="50" charset="-128"/>
                <a:cs typeface="Meiryo UI" panose="020B0604030504040204" pitchFamily="50" charset="-128"/>
              </a:rPr>
              <a:t>, Inc. (VHB)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Virgin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Vital Human Resources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Walker Morris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Waterman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WCG Clinical,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Weichert Workforce Mobility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Wilmington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Work &amp;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WTW</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YouGov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Zenergi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ZS Associates</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ACRE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Adapteo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Aldar Properties PJSC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Atrium Ljungberg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Avison Young (UK)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B2R Local No.1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Big Yellow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BRIGADE ENTERPRISES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Brookfield India Real Estate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Brookfield Properties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BXP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CBRE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CK Asset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Delete Group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Oyj</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Dexus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Emirates Strategic Investment Company (ESIC)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Equinix,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Fastighets</a:t>
            </a:r>
            <a:r>
              <a:rPr lang="en-US" altLang="ja-JP" sz="1400">
                <a:latin typeface="Meiryo UI" panose="020B0604030504040204" pitchFamily="50" charset="-128"/>
                <a:ea typeface="Meiryo UI" panose="020B0604030504040204" pitchFamily="50" charset="-128"/>
                <a:cs typeface="Meiryo UI" panose="020B0604030504040204" pitchFamily="50" charset="-128"/>
              </a:rPr>
              <a:t> AB Balder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Fibra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Mty</a:t>
            </a:r>
            <a:r>
              <a:rPr lang="en-US" altLang="ja-JP" sz="1400">
                <a:latin typeface="Meiryo UI" panose="020B0604030504040204" pitchFamily="50" charset="-128"/>
                <a:ea typeface="Meiryo UI" panose="020B0604030504040204" pitchFamily="50" charset="-128"/>
                <a:cs typeface="Meiryo UI" panose="020B0604030504040204" pitchFamily="50" charset="-128"/>
              </a:rPr>
              <a:t> F/2157</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Centrepoint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Logistics and Commercial Trust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Property Commercial Management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Property Industrial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Property Retail Management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Property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Genesta</a:t>
            </a:r>
            <a:r>
              <a:rPr lang="en-US" altLang="ja-JP" sz="1400">
                <a:latin typeface="Meiryo UI" panose="020B0604030504040204" pitchFamily="50" charset="-128"/>
                <a:ea typeface="Meiryo UI" panose="020B0604030504040204" pitchFamily="50" charset="-128"/>
                <a:cs typeface="Meiryo UI" panose="020B0604030504040204" pitchFamily="50" charset="-128"/>
              </a:rPr>
              <a:t> Property Nordics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Goodman 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Goodman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Gopalan Enterprises (India)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Hong Kong Science &amp; Technology Parks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Hysan Development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Investa</a:t>
            </a:r>
            <a:r>
              <a:rPr lang="en-US" altLang="ja-JP" sz="1400">
                <a:latin typeface="Meiryo UI" panose="020B0604030504040204" pitchFamily="50" charset="-128"/>
                <a:ea typeface="Meiryo UI" panose="020B0604030504040204" pitchFamily="50" charset="-128"/>
                <a:cs typeface="Meiryo UI" panose="020B0604030504040204" pitchFamily="50" charset="-128"/>
              </a:rPr>
              <a:t> Office Management Pty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Ivanhoé</a:t>
            </a:r>
            <a:r>
              <a:rPr lang="en-US" altLang="ja-JP" sz="1400">
                <a:latin typeface="Meiryo UI" panose="020B0604030504040204" pitchFamily="50" charset="-128"/>
                <a:ea typeface="Meiryo UI" panose="020B0604030504040204" pitchFamily="50" charset="-128"/>
                <a:cs typeface="Meiryo UI" panose="020B0604030504040204" pitchFamily="50" charset="-128"/>
              </a:rPr>
              <a:t> Cambridge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Kerry Properties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507794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12/26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2058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12/26</a:t>
            </a:r>
          </a:p>
        </p:txBody>
      </p:sp>
      <p:sp>
        <p:nvSpPr>
          <p:cNvPr id="15" name="正方形/長方形 14"/>
          <p:cNvSpPr>
            <a:spLocks noChangeArrowheads="1"/>
          </p:cNvSpPr>
          <p:nvPr/>
        </p:nvSpPr>
        <p:spPr bwMode="auto">
          <a:xfrm>
            <a:off x="0" y="2102573"/>
            <a:ext cx="224297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105342" y="2120278"/>
            <a:ext cx="842454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KingSett</a:t>
            </a:r>
            <a:r>
              <a:rPr lang="en-US" altLang="ja-JP" sz="1400">
                <a:latin typeface="Meiryo UI" panose="020B0604030504040204" pitchFamily="50" charset="-128"/>
                <a:ea typeface="Meiryo UI" panose="020B0604030504040204" pitchFamily="50" charset="-128"/>
                <a:cs typeface="Meiryo UI" panose="020B0604030504040204" pitchFamily="50" charset="-128"/>
              </a:rPr>
              <a:t> Capital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 Poste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Immobilier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Meridia</a:t>
            </a:r>
            <a:r>
              <a:rPr lang="en-US" altLang="ja-JP" sz="1400">
                <a:latin typeface="Meiryo UI" panose="020B0604030504040204" pitchFamily="50" charset="-128"/>
                <a:ea typeface="Meiryo UI" panose="020B0604030504040204" pitchFamily="50" charset="-128"/>
                <a:cs typeface="Meiryo UI" panose="020B0604030504040204" pitchFamily="50" charset="-128"/>
              </a:rPr>
              <a:t> Capital Partners SGEIC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Mileway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Nan Fung Development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Nan Fung Development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Nan Fung Property Management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New World Development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NREP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Olav Thon Gruppen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Phoenix Property Investors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Primonial</a:t>
            </a:r>
            <a:r>
              <a:rPr lang="en-US" altLang="ja-JP" sz="1400">
                <a:latin typeface="Meiryo UI" panose="020B0604030504040204" pitchFamily="50" charset="-128"/>
                <a:ea typeface="Meiryo UI" panose="020B0604030504040204" pitchFamily="50" charset="-128"/>
                <a:cs typeface="Meiryo UI" panose="020B0604030504040204" pitchFamily="50" charset="-128"/>
              </a:rPr>
              <a:t> REIM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Prologis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Quintain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REDEVCO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Savills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Sino Land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Slättö</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SOHO China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Stockland Corporation Limited and Stockland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Sunway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Sunway REIT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Swire Properties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Berkeley Group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RMR Group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States Cold Storage,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Vicinity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Centres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WeWork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Weyerhaeuser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Workspace Group PLC</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Ahlsell</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Alibaba Group Holding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Alko</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Alligo</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Americanas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Asda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B&amp;S Group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Zhuanzhuan</a:t>
            </a:r>
            <a:r>
              <a:rPr lang="en-US" altLang="ja-JP" sz="1400">
                <a:latin typeface="Meiryo UI" panose="020B0604030504040204" pitchFamily="50" charset="-128"/>
                <a:ea typeface="Meiryo UI" panose="020B0604030504040204" pitchFamily="50" charset="-128"/>
                <a:cs typeface="Meiryo UI" panose="020B0604030504040204" pitchFamily="50" charset="-128"/>
              </a:rPr>
              <a:t> Spirit Technology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Bloom &amp; Wild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Boozt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Brødrene</a:t>
            </a:r>
            <a:r>
              <a:rPr lang="en-US" altLang="ja-JP" sz="1400">
                <a:latin typeface="Meiryo UI" panose="020B0604030504040204" pitchFamily="50" charset="-128"/>
                <a:ea typeface="Meiryo UI" panose="020B0604030504040204" pitchFamily="50" charset="-128"/>
                <a:cs typeface="Meiryo UI" panose="020B0604030504040204" pitchFamily="50" charset="-128"/>
              </a:rPr>
              <a:t> A&amp;O Johansen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Callmewine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s.r.l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Cancer Research UK Trading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Chalhoub</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Coop-Gruppe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Genossenschaft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Currys</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Decathlon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DeFacto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Perakende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Denner</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Direct Wines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Dutch Flower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Europris</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Foot Locker,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Frasers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Gebr</a:t>
            </a:r>
            <a:r>
              <a:rPr lang="en-US" altLang="ja-JP" sz="1400">
                <a:latin typeface="Meiryo UI" panose="020B0604030504040204" pitchFamily="50" charset="-128"/>
                <a:ea typeface="Meiryo UI" panose="020B0604030504040204" pitchFamily="50" charset="-128"/>
                <a:cs typeface="Meiryo UI" panose="020B0604030504040204" pitchFamily="50" charset="-128"/>
              </a:rPr>
              <a:t>. Heinemann SE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Groupe RG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SOMA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Halfords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HEMA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HOME PRODUCT CENTER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IKEA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Inditex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Intergamma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Internet Fusion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Jardine Motors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Jumbo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Leroy Merlin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Companhia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Brasileira</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Bricolagem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Lincolnshire Co-operative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LKQ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LOTTE SHOPPING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Lowe's Companies,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Lyreco UK and Ireland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Marks &amp; Spencer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Maxeda</a:t>
            </a:r>
            <a:r>
              <a:rPr lang="en-US" altLang="ja-JP" sz="1400">
                <a:latin typeface="Meiryo UI" panose="020B0604030504040204" pitchFamily="50" charset="-128"/>
                <a:ea typeface="Meiryo UI" panose="020B0604030504040204" pitchFamily="50" charset="-128"/>
                <a:cs typeface="Meiryo UI" panose="020B0604030504040204" pitchFamily="50" charset="-128"/>
              </a:rPr>
              <a:t> DIY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MEKO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Migros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Migros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Mobsta</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Österbergs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Industrihandel</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Pick n Pay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Plantasjen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Polarn</a:t>
            </a:r>
            <a:r>
              <a:rPr lang="en-US" altLang="ja-JP" sz="1400">
                <a:latin typeface="Meiryo UI" panose="020B0604030504040204" pitchFamily="50" charset="-128"/>
                <a:ea typeface="Meiryo UI" panose="020B0604030504040204" pitchFamily="50" charset="-128"/>
                <a:cs typeface="Meiryo UI" panose="020B0604030504040204" pitchFamily="50" charset="-128"/>
              </a:rPr>
              <a:t> 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Pyret</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Reitan</a:t>
            </a:r>
            <a:r>
              <a:rPr lang="en-US" altLang="ja-JP" sz="1400">
                <a:latin typeface="Meiryo UI" panose="020B0604030504040204" pitchFamily="50" charset="-128"/>
                <a:ea typeface="Meiryo UI" panose="020B0604030504040204" pitchFamily="50" charset="-128"/>
                <a:cs typeface="Meiryo UI" panose="020B0604030504040204" pitchFamily="50" charset="-128"/>
              </a:rPr>
              <a:t> Convenience Sweden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Ring Automotive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Sofaco</a:t>
            </a:r>
            <a:r>
              <a:rPr lang="en-US" altLang="ja-JP" sz="1400">
                <a:latin typeface="Meiryo UI" panose="020B0604030504040204" pitchFamily="50" charset="-128"/>
                <a:ea typeface="Meiryo UI" panose="020B0604030504040204" pitchFamily="50" charset="-128"/>
                <a:cs typeface="Meiryo UI" panose="020B0604030504040204" pitchFamily="50" charset="-128"/>
              </a:rPr>
              <a:t> Design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ApS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SOK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Sportler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STARK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Systembolaget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Target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Tchibo</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Midcounties</a:t>
            </a:r>
            <a:r>
              <a:rPr lang="en-US" altLang="ja-JP" sz="1400">
                <a:latin typeface="Meiryo UI" panose="020B0604030504040204" pitchFamily="50" charset="-128"/>
                <a:ea typeface="Meiryo UI" panose="020B0604030504040204" pitchFamily="50" charset="-128"/>
                <a:cs typeface="Meiryo UI" panose="020B0604030504040204" pitchFamily="50" charset="-128"/>
              </a:rPr>
              <a:t> Co-operative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UK Greetings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XD Connects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Yotrio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Co., Ltd.</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0924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kumimoji="1" lang="en-US" altLang="ja-JP"/>
              <a:t>1/3</a:t>
            </a:r>
            <a:endParaRPr kumimoji="1" lang="ja-JP" altLang="en-US"/>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extLst>
              <p:ext uri="{D42A27DB-BD31-4B8C-83A1-F6EECF244321}">
                <p14:modId xmlns:p14="http://schemas.microsoft.com/office/powerpoint/2010/main" val="500821386"/>
              </p:ext>
            </p:extLst>
          </p:nvPr>
        </p:nvGraphicFramePr>
        <p:xfrm>
          <a:off x="485905" y="2401060"/>
          <a:ext cx="9668748" cy="4796980"/>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0436">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1/2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53872">
                <a:tc>
                  <a:txBody>
                    <a:bodyPr/>
                    <a:lstStyle/>
                    <a:p>
                      <a:pPr algn="ctr" fontAlgn="ctr"/>
                      <a:r>
                        <a:rPr lang="ja-JP" altLang="en-US" sz="1200" b="0" i="0" u="none" strike="noStrike">
                          <a:solidFill>
                            <a:srgbClr val="FF0000"/>
                          </a:solidFill>
                          <a:effectLst/>
                          <a:latin typeface="+mn-ea"/>
                          <a:ea typeface="+mn-ea"/>
                        </a:rPr>
                        <a:t>花王</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積水ハウス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アイシン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味の素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ANA</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1200">
                <a:tc>
                  <a:txBody>
                    <a:bodyPr/>
                    <a:lstStyle/>
                    <a:p>
                      <a:pPr algn="ctr" fontAlgn="ctr"/>
                      <a:r>
                        <a:rPr lang="ja-JP" altLang="en-US" sz="1200" b="0" i="0" u="none" strike="noStrike">
                          <a:solidFill>
                            <a:srgbClr val="FF0000"/>
                          </a:solidFill>
                          <a:effectLst/>
                          <a:latin typeface="+mn-ea"/>
                          <a:ea typeface="+mn-ea"/>
                        </a:rPr>
                        <a:t>アサヒグループ</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アスクル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アステラス製薬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アズビル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ベネッセコーポレーション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ブリヂストン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395288">
                <a:tc>
                  <a:txBody>
                    <a:bodyPr/>
                    <a:lstStyle/>
                    <a:p>
                      <a:pPr algn="ctr" fontAlgn="ctr"/>
                      <a:r>
                        <a:rPr lang="ja-JP" altLang="en-US" sz="1200" b="0" i="0" u="none" strike="noStrike">
                          <a:solidFill>
                            <a:srgbClr val="FF0000"/>
                          </a:solidFill>
                          <a:effectLst/>
                          <a:latin typeface="+mn-ea"/>
                          <a:ea typeface="+mn-ea"/>
                        </a:rPr>
                        <a:t>キヤノン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中外製薬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コカ・コーラボトラーズジャパン</a:t>
                      </a:r>
                      <a:r>
                        <a:rPr lang="en-US" altLang="ja-JP"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コンコルディア・フィナンシャルグループ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大日本印刷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第一三共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68528">
                <a:tc>
                  <a:txBody>
                    <a:bodyPr/>
                    <a:lstStyle/>
                    <a:p>
                      <a:pPr algn="ctr" fontAlgn="ctr"/>
                      <a:r>
                        <a:rPr lang="ja-JP" altLang="en-US" sz="1200" b="0" i="0" u="none" strike="noStrike">
                          <a:solidFill>
                            <a:srgbClr val="FF0000"/>
                          </a:solidFill>
                          <a:effectLst/>
                          <a:latin typeface="+mn-ea"/>
                          <a:ea typeface="+mn-ea"/>
                        </a:rPr>
                        <a:t>ダイセキ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大東建託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デンソー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EIZO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68528">
                <a:tc>
                  <a:txBody>
                    <a:bodyPr/>
                    <a:lstStyle/>
                    <a:p>
                      <a:pPr algn="ctr" fontAlgn="ctr"/>
                      <a:r>
                        <a:rPr lang="ja-JP" altLang="en-US" sz="1200" b="0" i="0" u="none" strike="noStrike">
                          <a:solidFill>
                            <a:srgbClr val="FF0000"/>
                          </a:solidFill>
                          <a:effectLst/>
                          <a:latin typeface="+mn-ea"/>
                          <a:ea typeface="+mn-ea"/>
                        </a:rPr>
                        <a:t>ファナック</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ファーストリテイリング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エフピコ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富士フイルム</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フジタ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528">
                <a:tc>
                  <a:txBody>
                    <a:bodyPr/>
                    <a:lstStyle/>
                    <a:p>
                      <a:pPr algn="ctr" fontAlgn="ctr"/>
                      <a:r>
                        <a:rPr lang="ja-JP" altLang="en-US" sz="1200" b="0" i="0" u="none" strike="noStrike">
                          <a:solidFill>
                            <a:srgbClr val="FF0000"/>
                          </a:solidFill>
                          <a:effectLst/>
                          <a:latin typeface="+mn-ea"/>
                          <a:ea typeface="+mn-ea"/>
                        </a:rPr>
                        <a:t>富士通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芙蓉総合リース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博報堂</a:t>
                      </a:r>
                      <a:r>
                        <a:rPr lang="en-US" altLang="ja-JP" sz="1200" b="0" i="0" u="none" strike="noStrike">
                          <a:solidFill>
                            <a:srgbClr val="0070C0"/>
                          </a:solidFill>
                          <a:effectLst/>
                          <a:latin typeface="+mn-ea"/>
                          <a:ea typeface="+mn-ea"/>
                        </a:rPr>
                        <a:t>DY</a:t>
                      </a:r>
                      <a:r>
                        <a:rPr lang="ja-JP" altLang="en-US" sz="1200" b="0" i="0" u="none" strike="noStrike">
                          <a:solidFill>
                            <a:srgbClr val="0070C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日立建機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日立製作所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本田技研工業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288">
                <a:tc>
                  <a:txBody>
                    <a:bodyPr/>
                    <a:lstStyle/>
                    <a:p>
                      <a:pPr algn="ctr" fontAlgn="ctr"/>
                      <a:r>
                        <a:rPr lang="ja-JP" altLang="en-US" sz="1200" b="0" i="0" u="none" strike="noStrike">
                          <a:solidFill>
                            <a:srgbClr val="000000"/>
                          </a:solidFill>
                          <a:effectLst/>
                          <a:latin typeface="+mn-ea"/>
                          <a:ea typeface="+mn-ea"/>
                        </a:rPr>
                        <a:t>いちご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IIF</a:t>
                      </a:r>
                      <a:r>
                        <a:rPr lang="ja-JP" altLang="en-US" sz="1200" b="0" i="0" u="none" strike="noStrike">
                          <a:solidFill>
                            <a:srgbClr val="FF0000"/>
                          </a:solidFill>
                          <a:effectLst/>
                          <a:latin typeface="+mn-ea"/>
                          <a:ea typeface="+mn-ea"/>
                        </a:rPr>
                        <a:t>産業ファンド投資法人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三越伊勢丹</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J.</a:t>
                      </a:r>
                      <a:r>
                        <a:rPr lang="ja-JP" altLang="en-US" sz="1200" b="0" i="0" u="none" strike="noStrike">
                          <a:solidFill>
                            <a:srgbClr val="FF0000"/>
                          </a:solidFill>
                          <a:effectLst/>
                          <a:latin typeface="+mn-ea"/>
                          <a:ea typeface="+mn-ea"/>
                        </a:rPr>
                        <a:t>フロントリテイリング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日本プライムリアルティ投資法人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日本たばこ産業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8528">
                <a:tc>
                  <a:txBody>
                    <a:bodyPr/>
                    <a:lstStyle/>
                    <a:p>
                      <a:pPr algn="ctr" fontAlgn="ctr"/>
                      <a:r>
                        <a:rPr lang="ja-JP" altLang="en-US" sz="1200" b="0" i="0" u="none" strike="noStrike">
                          <a:solidFill>
                            <a:srgbClr val="FF0000"/>
                          </a:solidFill>
                          <a:effectLst/>
                          <a:latin typeface="+mn-ea"/>
                          <a:ea typeface="+mn-ea"/>
                        </a:rPr>
                        <a:t>上新電機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ジェイテクト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カゴメ</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鹿島建設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川崎重工業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川崎汽船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8528">
                <a:tc>
                  <a:txBody>
                    <a:bodyPr/>
                    <a:lstStyle/>
                    <a:p>
                      <a:pPr algn="ctr" fontAlgn="ctr"/>
                      <a:r>
                        <a:rPr lang="en-US" sz="1200" b="0" i="0" u="none" strike="noStrike">
                          <a:solidFill>
                            <a:srgbClr val="FF0000"/>
                          </a:solidFill>
                          <a:effectLst/>
                          <a:latin typeface="+mn-ea"/>
                          <a:ea typeface="+mn-ea"/>
                        </a:rPr>
                        <a:t>KDDI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キッコーマン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キリン</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小松製作所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コーセー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クボタ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8528">
                <a:tc>
                  <a:txBody>
                    <a:bodyPr/>
                    <a:lstStyle/>
                    <a:p>
                      <a:pPr algn="ctr" fontAlgn="ctr"/>
                      <a:r>
                        <a:rPr lang="ja-JP" altLang="en-US" sz="1200" b="0" i="0" u="none" strike="noStrike">
                          <a:solidFill>
                            <a:srgbClr val="FF0000"/>
                          </a:solidFill>
                          <a:effectLst/>
                          <a:latin typeface="+mn-ea"/>
                          <a:ea typeface="+mn-ea"/>
                        </a:rPr>
                        <a:t>熊谷組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京セラ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ライオン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LIXIL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丸紅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丸井グループ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200">
                <a:tc>
                  <a:txBody>
                    <a:bodyPr/>
                    <a:lstStyle/>
                    <a:p>
                      <a:pPr algn="ctr" fontAlgn="ctr"/>
                      <a:r>
                        <a:rPr lang="ja-JP" altLang="en-US" sz="1200" b="0" i="0" u="none" strike="noStrike">
                          <a:solidFill>
                            <a:srgbClr val="FF0000"/>
                          </a:solidFill>
                          <a:effectLst/>
                          <a:latin typeface="+mn-ea"/>
                          <a:ea typeface="+mn-ea"/>
                        </a:rPr>
                        <a:t>明治</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明治安田生命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ミネベアミツミ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三菱地所物流リート投資法人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8528">
                <a:tc>
                  <a:txBody>
                    <a:bodyPr/>
                    <a:lstStyle/>
                    <a:p>
                      <a:pPr algn="ctr" fontAlgn="ctr"/>
                      <a:r>
                        <a:rPr lang="ja-JP" altLang="en-US" sz="1200" b="0" i="0" u="none" strike="noStrike">
                          <a:solidFill>
                            <a:srgbClr val="FF0000"/>
                          </a:solidFill>
                          <a:effectLst/>
                          <a:latin typeface="+mn-ea"/>
                          <a:ea typeface="+mn-ea"/>
                        </a:rPr>
                        <a:t>三井不動産</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商船三井</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森ビル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村田製作所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ナブテスコ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長瀬産業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8DE68C76-CFF4-4307-86EF-C76661560ABD}"/>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ホームページ：</a:t>
            </a:r>
            <a:r>
              <a:rPr lang="en-US" altLang="ja-JP" sz="1000" b="0">
                <a:solidFill>
                  <a:srgbClr val="000000"/>
                </a:solidFill>
                <a:latin typeface="Meiryo UI" pitchFamily="50" charset="-128"/>
                <a:ea typeface="Meiryo UI" pitchFamily="50" charset="-128"/>
                <a:cs typeface="Meiryo UI" pitchFamily="50" charset="-128"/>
              </a:rPr>
              <a:t>The A List 2023</a:t>
            </a:r>
            <a:r>
              <a:rPr lang="ja-JP" altLang="en-US" sz="1000" b="0">
                <a:solidFill>
                  <a:srgbClr val="000000"/>
                </a:solidFill>
                <a:latin typeface="Meiryo UI" pitchFamily="50" charset="-128"/>
                <a:ea typeface="Meiryo UI" pitchFamily="50" charset="-128"/>
                <a:cs typeface="Meiryo UI" pitchFamily="50" charset="-128"/>
              </a:rPr>
              <a:t>（</a:t>
            </a:r>
            <a:r>
              <a:rPr lang="en-US" altLang="ja-JP" sz="1000" b="0">
                <a:solidFill>
                  <a:srgbClr val="000000"/>
                </a:solidFill>
                <a:latin typeface="Meiryo UI" pitchFamily="50" charset="-128"/>
                <a:ea typeface="Meiryo UI" pitchFamily="50" charset="-128"/>
                <a:cs typeface="Meiryo UI" pitchFamily="50" charset="-128"/>
              </a:rPr>
              <a:t>https://www.cdp.net/en/companies/companies-scores</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84103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8E36-68B4-B3DE-BF89-1A8AA3F17F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3931A1-33F1-EAA2-9CF0-62955F536B22}"/>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13/26</a:t>
            </a:r>
            <a:endParaRPr kumimoji="1" lang="ja-JP" altLang="en-US"/>
          </a:p>
        </p:txBody>
      </p:sp>
      <p:sp>
        <p:nvSpPr>
          <p:cNvPr id="3" name="コンテンツ プレースホルダー 2">
            <a:extLst>
              <a:ext uri="{FF2B5EF4-FFF2-40B4-BE49-F238E27FC236}">
                <a16:creationId xmlns:a16="http://schemas.microsoft.com/office/drawing/2014/main" id="{CD5AE5B0-1C1A-0B19-3A5F-A77916E6AF45}"/>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F984275C-54A2-6A0B-BB2A-D6B1026BBBF1}"/>
              </a:ext>
            </a:extLst>
          </p:cNvPr>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13/26</a:t>
            </a:r>
          </a:p>
        </p:txBody>
      </p:sp>
      <p:sp>
        <p:nvSpPr>
          <p:cNvPr id="15" name="正方形/長方形 14">
            <a:extLst>
              <a:ext uri="{FF2B5EF4-FFF2-40B4-BE49-F238E27FC236}">
                <a16:creationId xmlns:a16="http://schemas.microsoft.com/office/drawing/2014/main" id="{954D1F4F-1E02-23C0-FCF3-9E2466667F39}"/>
              </a:ext>
            </a:extLst>
          </p:cNvPr>
          <p:cNvSpPr>
            <a:spLocks noChangeArrowheads="1"/>
          </p:cNvSpPr>
          <p:nvPr/>
        </p:nvSpPr>
        <p:spPr bwMode="auto">
          <a:xfrm>
            <a:off x="128588" y="2120278"/>
            <a:ext cx="224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半導体</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5E5A410-3858-43A0-7D52-C4819D95C7D1}"/>
              </a:ext>
            </a:extLst>
          </p:cNvPr>
          <p:cNvSpPr>
            <a:spLocks noChangeArrowheads="1"/>
          </p:cNvSpPr>
          <p:nvPr/>
        </p:nvSpPr>
        <p:spPr bwMode="auto">
          <a:xfrm>
            <a:off x="2225263" y="2120278"/>
            <a:ext cx="81179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Amkor Technology,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Analog Devices,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ASE Technology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Axcelis</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Canadian Solar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Global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Unichip</a:t>
            </a:r>
            <a:r>
              <a:rPr lang="en-US" altLang="ja-JP" sz="140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Imagination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IQE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Marvell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NF Smith &amp; Associates 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Nordic Semiconductor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Omnivision</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Semtech</a:t>
            </a:r>
            <a:r>
              <a:rPr lang="en-US" altLang="ja-JP" sz="140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Teradyne,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Tongwei</a:t>
            </a:r>
            <a:r>
              <a:rPr lang="en-US" altLang="ja-JP" sz="1400">
                <a:latin typeface="Meiryo UI" panose="020B0604030504040204" pitchFamily="50" charset="-128"/>
                <a:ea typeface="Meiryo UI" panose="020B0604030504040204" pitchFamily="50" charset="-128"/>
                <a:cs typeface="Meiryo UI" panose="020B0604030504040204" pitchFamily="50" charset="-128"/>
              </a:rPr>
              <a:t> Solar (Hefei)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Microelectronics Corporation</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360 DEGREE CLOUD TECHNOLOGIES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ACCEDO BROADBAND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Acensi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Activision Blizzard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Adobe,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Advania</a:t>
            </a:r>
            <a:r>
              <a:rPr lang="en-US" altLang="ja-JP" sz="1400">
                <a:latin typeface="Meiryo UI" panose="020B0604030504040204" pitchFamily="50" charset="-128"/>
                <a:ea typeface="Meiryo UI" panose="020B0604030504040204" pitchFamily="50" charset="-128"/>
                <a:cs typeface="Meiryo UI" panose="020B0604030504040204" pitchFamily="50" charset="-128"/>
              </a:rPr>
              <a:t> Sverige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Akamai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Akila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All for One Group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Amadeus IT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Appen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Aspen Technology,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Atea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Atlassian Corporation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Atos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Betterfly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BJSS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BMC Software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Brillio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Broadridge Financial Solutions,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Bytes Technology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Calyx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Cegal</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Celonis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CEMAsys.com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Clearvision</a:t>
            </a:r>
            <a:r>
              <a:rPr lang="en-US" altLang="ja-JP" sz="1400">
                <a:latin typeface="Meiryo UI" panose="020B0604030504040204" pitchFamily="50" charset="-128"/>
                <a:ea typeface="Meiryo UI" panose="020B0604030504040204" pitchFamily="50" charset="-128"/>
                <a:cs typeface="Meiryo UI" panose="020B0604030504040204" pitchFamily="50" charset="-128"/>
              </a:rPr>
              <a:t> (CM) 2005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Concentrix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Consid</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CoStar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Coupa Software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Crayon Group Holding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CrowdStrike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Darktrace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DataArt</a:t>
            </a:r>
            <a:r>
              <a:rPr lang="en-US" altLang="ja-JP" sz="1400">
                <a:latin typeface="Meiryo UI" panose="020B0604030504040204" pitchFamily="50" charset="-128"/>
                <a:ea typeface="Meiryo UI" panose="020B0604030504040204" pitchFamily="50" charset="-128"/>
                <a:cs typeface="Meiryo UI" panose="020B0604030504040204" pitchFamily="50" charset="-128"/>
              </a:rPr>
              <a:t> Solutions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Devoteam</a:t>
            </a:r>
            <a:r>
              <a:rPr lang="en-US" altLang="ja-JP" sz="1400">
                <a:latin typeface="Meiryo UI" panose="020B0604030504040204" pitchFamily="50" charset="-128"/>
                <a:ea typeface="Meiryo UI" panose="020B0604030504040204" pitchFamily="50" charset="-128"/>
                <a:cs typeface="Meiryo UI" panose="020B0604030504040204" pitchFamily="50" charset="-128"/>
              </a:rPr>
              <a:t> SAS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DKV MOBILITY GROUP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DocuSign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Econocom</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Edenred</a:t>
            </a:r>
            <a:r>
              <a:rPr lang="en-US" altLang="ja-JP" sz="1400">
                <a:latin typeface="Meiryo UI" panose="020B0604030504040204" pitchFamily="50" charset="-128"/>
                <a:ea typeface="Meiryo UI" panose="020B0604030504040204" pitchFamily="50" charset="-128"/>
                <a:cs typeface="Meiryo UI" panose="020B0604030504040204" pitchFamily="50" charset="-128"/>
              </a:rPr>
              <a:t>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Endava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Envision Digital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everis</a:t>
            </a:r>
            <a:r>
              <a:rPr lang="en-US" altLang="ja-JP" sz="1400">
                <a:latin typeface="Meiryo UI" panose="020B0604030504040204" pitchFamily="50" charset="-128"/>
                <a:ea typeface="Meiryo UI" panose="020B0604030504040204" pitchFamily="50" charset="-128"/>
                <a:cs typeface="Meiryo UI" panose="020B0604030504040204" pitchFamily="50" charset="-128"/>
              </a:rPr>
              <a:t> Portugal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Exabeam</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Exclusive Networks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ExlService</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EXPLEO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Fenergo</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Finastra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Flexera Software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Flexport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Fortinet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Fractal Analytics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Futurice</a:t>
            </a:r>
            <a:r>
              <a:rPr lang="en-US" altLang="ja-JP" sz="1400">
                <a:latin typeface="Meiryo UI" panose="020B0604030504040204" pitchFamily="50" charset="-128"/>
                <a:ea typeface="Meiryo UI" panose="020B0604030504040204" pitchFamily="50" charset="-128"/>
                <a:cs typeface="Meiryo UI" panose="020B0604030504040204" pitchFamily="50" charset="-128"/>
              </a:rPr>
              <a:t>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GlobalData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Globant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España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Gofore</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GROUPE ARTEMYS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Astek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Guidewire Software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Haufe</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Hemmersbach</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Hexagon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HEXAWARE TECHNOLOGIES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I-TRACING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IDEALISTA S.A.U.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ilionx</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Indra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InfoBeans</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Technologies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InMobi</a:t>
            </a:r>
            <a:r>
              <a:rPr lang="en-US" altLang="ja-JP" sz="1400">
                <a:latin typeface="Meiryo UI" panose="020B0604030504040204" pitchFamily="50" charset="-128"/>
                <a:ea typeface="Meiryo UI" panose="020B0604030504040204" pitchFamily="50" charset="-128"/>
                <a:cs typeface="Meiryo UI" panose="020B0604030504040204" pitchFamily="50" charset="-128"/>
              </a:rPr>
              <a:t>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Irdeto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Iron Mountain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Itransition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Kainos</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Kin and Carta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Kinly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Knowit</a:t>
            </a:r>
            <a:r>
              <a:rPr lang="en-US" altLang="ja-JP" sz="1400">
                <a:latin typeface="Meiryo UI" panose="020B0604030504040204" pitchFamily="50" charset="-128"/>
                <a:ea typeface="Meiryo UI" panose="020B0604030504040204" pitchFamily="50" charset="-128"/>
                <a:cs typeface="Meiryo UI" panose="020B0604030504040204" pitchFamily="50" charset="-128"/>
              </a:rPr>
              <a:t> AB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L&amp;T Technology Services Limited (LTTS)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League,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Logicalis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Magnit</a:t>
            </a:r>
            <a:r>
              <a:rPr lang="en-US" altLang="ja-JP" sz="140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Maintel</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Mambu</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Mastek UK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25A72DA7-B5C5-7264-2E48-392C2CA413B7}"/>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470941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14/26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14/26</a:t>
            </a:r>
            <a:endParaRPr lang="ja-JP" altLang="en-US" sz="2000" b="1"/>
          </a:p>
        </p:txBody>
      </p:sp>
      <p:sp>
        <p:nvSpPr>
          <p:cNvPr id="15" name="正方形/長方形 14"/>
          <p:cNvSpPr>
            <a:spLocks noChangeArrowheads="1"/>
          </p:cNvSpPr>
          <p:nvPr/>
        </p:nvSpPr>
        <p:spPr bwMode="auto">
          <a:xfrm>
            <a:off x="128588" y="2120278"/>
            <a:ext cx="224297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ソフトウェア（</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廃棄物処理業</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特殊消費者サービス</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04364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Match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Materialise</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Mavenir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Meta Platforms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Metacube</a:t>
            </a:r>
            <a:r>
              <a:rPr lang="en-US" altLang="ja-JP" sz="1400">
                <a:latin typeface="Meiryo UI" panose="020B0604030504040204" pitchFamily="50" charset="-128"/>
                <a:ea typeface="Meiryo UI" panose="020B0604030504040204" pitchFamily="50" charset="-128"/>
                <a:cs typeface="Meiryo UI" panose="020B0604030504040204" pitchFamily="50" charset="-128"/>
              </a:rPr>
              <a:t> Software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Microsoft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MoveInSync</a:t>
            </a:r>
            <a:r>
              <a:rPr lang="en-US" altLang="ja-JP" sz="1400">
                <a:latin typeface="Meiryo UI" panose="020B0604030504040204" pitchFamily="50" charset="-128"/>
                <a:ea typeface="Meiryo UI" panose="020B0604030504040204" pitchFamily="50" charset="-128"/>
                <a:cs typeface="Meiryo UI" panose="020B0604030504040204" pitchFamily="50" charset="-128"/>
              </a:rPr>
              <a:t> Technology Solutions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Mutonic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Nagarro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Nechi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Nexthink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NNIT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Nordlo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Norstella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NTT DATA ITALIA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NXT Netcare Services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OneTrust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Palo Alto Networks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Pegasystems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Playtech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PTC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Qlik Technologies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Rapid7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Riot Games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Rovio Entertainment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Samsara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SCC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Signant</a:t>
            </a:r>
            <a:r>
              <a:rPr lang="en-US" altLang="ja-JP" sz="1400">
                <a:latin typeface="Meiryo UI" panose="020B0604030504040204" pitchFamily="50" charset="-128"/>
                <a:ea typeface="Meiryo UI" panose="020B0604030504040204" pitchFamily="50" charset="-128"/>
                <a:cs typeface="Meiryo UI" panose="020B0604030504040204" pitchFamily="50" charset="-128"/>
              </a:rPr>
              <a:t> Health Global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Splunk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Stibo</a:t>
            </a:r>
            <a:r>
              <a:rPr lang="en-US" altLang="ja-JP" sz="1400">
                <a:latin typeface="Meiryo UI" panose="020B0604030504040204" pitchFamily="50" charset="-128"/>
                <a:ea typeface="Meiryo UI" panose="020B0604030504040204" pitchFamily="50" charset="-128"/>
                <a:cs typeface="Meiryo UI" panose="020B0604030504040204" pitchFamily="50" charset="-128"/>
              </a:rPr>
              <a:t> Software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Straive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StrongPoint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Tata Consultancy Services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Tech Mahindra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TECNOLOGIAS PLEXUS S.L.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Tencent Holding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Knot Worldwide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Sage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TravelPerk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Twitter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Unity Software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UST Global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Vakrangee</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VelocityEHS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VERMEG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Version 1</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Virtusa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Visa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VNET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Wissen Infotech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WNS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Wolters Kluwer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World Wide Technology Holding Co.,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Worldline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Worldwide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TechService</a:t>
            </a:r>
            <a:r>
              <a:rPr lang="en-US" altLang="ja-JP" sz="1400">
                <a:latin typeface="Meiryo UI" panose="020B0604030504040204" pitchFamily="50" charset="-128"/>
                <a:ea typeface="Meiryo UI" panose="020B0604030504040204" pitchFamily="50" charset="-128"/>
                <a:cs typeface="Meiryo UI" panose="020B0604030504040204" pitchFamily="50" charset="-128"/>
              </a:rPr>
              <a:t>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Xero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Zellis</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Zensar Technologies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Zomato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Zones,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Zühlke</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p>
          <a:p>
            <a:pPr lvl="0"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Aigües</a:t>
            </a:r>
            <a:r>
              <a:rPr lang="en-US" altLang="ja-JP" sz="1400">
                <a:latin typeface="Meiryo UI" panose="020B0604030504040204" pitchFamily="50" charset="-128"/>
                <a:ea typeface="Meiryo UI" panose="020B0604030504040204" pitchFamily="50" charset="-128"/>
                <a:cs typeface="Meiryo UI" panose="020B0604030504040204" pitchFamily="50" charset="-128"/>
              </a:rPr>
              <a:t> de Barcelona,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Empresa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Metropolitana</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Gestió</a:t>
            </a:r>
            <a:r>
              <a:rPr lang="en-US" altLang="ja-JP" sz="1400">
                <a:latin typeface="Meiryo UI" panose="020B0604030504040204" pitchFamily="50" charset="-128"/>
                <a:ea typeface="Meiryo UI" panose="020B0604030504040204" pitchFamily="50" charset="-128"/>
                <a:cs typeface="Meiryo UI" panose="020B0604030504040204" pitchFamily="50" charset="-128"/>
              </a:rPr>
              <a:t> del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Cicle</a:t>
            </a:r>
            <a:r>
              <a:rPr lang="en-US" altLang="ja-JP" sz="1400">
                <a:latin typeface="Meiryo UI" panose="020B0604030504040204" pitchFamily="50" charset="-128"/>
                <a:ea typeface="Meiryo UI" panose="020B0604030504040204" pitchFamily="50" charset="-128"/>
                <a:cs typeface="Meiryo UI" panose="020B0604030504040204" pitchFamily="50" charset="-128"/>
              </a:rPr>
              <a:t> Integral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l'Aigua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Moya Holdings Asia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Northern Ireland Water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Pennon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Saur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South East Water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SUEZ</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Utilities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Veolia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Environnement</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Yarra</a:t>
            </a:r>
            <a:r>
              <a:rPr lang="en-US" altLang="ja-JP" sz="1400">
                <a:latin typeface="Meiryo UI" panose="020B0604030504040204" pitchFamily="50" charset="-128"/>
                <a:ea typeface="Meiryo UI" panose="020B0604030504040204" pitchFamily="50" charset="-128"/>
                <a:cs typeface="Meiryo UI" panose="020B0604030504040204" pitchFamily="50" charset="-128"/>
              </a:rPr>
              <a:t> Valley Water</a:t>
            </a:r>
          </a:p>
          <a:p>
            <a:pPr lvl="0"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Avarn</a:t>
            </a:r>
            <a:r>
              <a:rPr lang="en-US" altLang="ja-JP" sz="1400">
                <a:latin typeface="Meiryo UI" panose="020B0604030504040204" pitchFamily="50" charset="-128"/>
                <a:ea typeface="Meiryo UI" panose="020B0604030504040204" pitchFamily="50" charset="-128"/>
                <a:cs typeface="Meiryo UI" panose="020B0604030504040204" pitchFamily="50" charset="-128"/>
              </a:rPr>
              <a:t> Security Group Holding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Browne Jacobson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Christie's International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Emirates Driving Company P.J.S.C.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ENTAIN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ESSA SALES &amp; DIISTRIBUTION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Euronext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Foundever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GORON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Impact Auto Auctions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MCH Group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Mills &amp; Reeve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Qontigo</a:t>
            </a:r>
            <a:r>
              <a:rPr lang="en-US" altLang="ja-JP" sz="140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Weightmans LLP</a:t>
            </a:r>
          </a:p>
          <a:p>
            <a:pPr lvl="0"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588534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15/26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15/26</a:t>
            </a:r>
            <a:endParaRPr lang="ja-JP" altLang="en-US" sz="2000" b="1"/>
          </a:p>
        </p:txBody>
      </p:sp>
      <p:sp>
        <p:nvSpPr>
          <p:cNvPr id="15" name="正方形/長方形 14"/>
          <p:cNvSpPr>
            <a:spLocks noChangeArrowheads="1"/>
          </p:cNvSpPr>
          <p:nvPr/>
        </p:nvSpPr>
        <p:spPr bwMode="auto">
          <a:xfrm>
            <a:off x="128588" y="2120278"/>
            <a:ext cx="224297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ハードウェア・機器</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ABB E-mobility Holding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Ace Technologies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Adva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Optical Networking SE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ALE INTERNATIONAL SASU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Arcadyan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Technology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Assa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Abloy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ASUSTEK COMPUTER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Auras Technology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Boyd (Shenzhen) Thermal Systems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Boyd Plastic and Metal Parts (Shenzhen)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Boyd Vietnam Company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Caljan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Catcher Technology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CERATIZIT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COMPAL ELECTRONICS,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Dell Technologies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Digiboard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Eletrônica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da Amazônia LTDA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discoverIE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DZS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Edmund Optics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Elma Electronic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G.Tech</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Technology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General Interface Solution (GIS) Holding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Giesecke+Devrient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HMD Global OY</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HMS Networks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Hon Hai Precision Inc.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HP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HTC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Huawei Technologies Deutschland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IDEMIA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Infinera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Ingersoll Rand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Ingram Micro</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INSPUR</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Jabil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Juniper Networks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Kamstrup</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KCE Electronics Public Company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Kiefel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Kingston Technology Company,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KUKA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Kyndryl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LG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Innotek</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LITE-ON technology corp.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Lumentum</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Moxa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Nokia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Nolato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Primax</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Electronics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Prose Technologies India Pvt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Qisda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Quanta Computer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Regent Electron (Chongqing)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SAGEMCOM</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Sensience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SHI International Corp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Shin Zu Shing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Siemon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SUNREX TECHNOLOGY CORP.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Suzhou Anjie Technology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Suzhou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Dongshan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Precision Manufacturing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Syncmold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Enterprise Corp.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Tactus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TAIWAN PRINTED CIRCUIT BOARD TECHVEST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TD SYNNEX</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Thorlabs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TOMRA Systems ASA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TP-Link Corporation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Vantiva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ViewSonic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Wistron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NeWeb</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Xerox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ZTE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Zyxel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Corporation</a:t>
            </a:r>
          </a:p>
          <a:p>
            <a:pPr lvl="0" eaLnBrk="1" hangingPunct="1">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630245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32D0B-04BC-8696-6057-BF28B3E39D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DA3331-C6F9-6C29-AD03-6003437D853D}"/>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16/26</a:t>
            </a:r>
            <a:endParaRPr kumimoji="1" lang="ja-JP" altLang="en-US"/>
          </a:p>
        </p:txBody>
      </p:sp>
      <p:sp>
        <p:nvSpPr>
          <p:cNvPr id="3" name="コンテンツ プレースホルダー 2">
            <a:extLst>
              <a:ext uri="{FF2B5EF4-FFF2-40B4-BE49-F238E27FC236}">
                <a16:creationId xmlns:a16="http://schemas.microsoft.com/office/drawing/2014/main" id="{DFDEC843-E5C9-BE4F-4F6D-8EA717D57691}"/>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85289246-94F4-C31C-B67B-19147C5902A0}"/>
              </a:ext>
            </a:extLst>
          </p:cNvPr>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16/26</a:t>
            </a:r>
            <a:endParaRPr lang="ja-JP" altLang="en-US" sz="2000" b="1"/>
          </a:p>
        </p:txBody>
      </p:sp>
      <p:sp>
        <p:nvSpPr>
          <p:cNvPr id="15" name="正方形/長方形 14">
            <a:extLst>
              <a:ext uri="{FF2B5EF4-FFF2-40B4-BE49-F238E27FC236}">
                <a16:creationId xmlns:a16="http://schemas.microsoft.com/office/drawing/2014/main" id="{765E0A05-B732-6279-E0FC-7034775D9CD3}"/>
              </a:ext>
            </a:extLst>
          </p:cNvPr>
          <p:cNvSpPr>
            <a:spLocks noChangeArrowheads="1"/>
          </p:cNvSpPr>
          <p:nvPr/>
        </p:nvSpPr>
        <p:spPr bwMode="auto">
          <a:xfrm>
            <a:off x="128588" y="2120278"/>
            <a:ext cx="22429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タバコ</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陸上輸送（道路・線路）</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タイヤ</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1D1A0D4-E48B-2E32-4B22-86F52F6FA55B}"/>
              </a:ext>
            </a:extLst>
          </p:cNvPr>
          <p:cNvSpPr>
            <a:spLocks noChangeArrowheads="1"/>
          </p:cNvSpPr>
          <p:nvPr/>
        </p:nvSpPr>
        <p:spPr bwMode="auto">
          <a:xfrm>
            <a:off x="2225263" y="2120278"/>
            <a:ext cx="79743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British American Tobacco (BAT)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Imperial Brands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KT&amp;G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Scandinavian Tobacco Group A/S</a:t>
            </a:r>
          </a:p>
          <a:p>
            <a:pPr lvl="0" eaLnBrk="1" hangingPunct="1">
              <a:defRPr/>
            </a:pP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Autostrade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per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l’Italia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Brisa - Auto-</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estradas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Portugal,SA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Córas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Iompair</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Éireann (CIÉ)</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Ecos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(India) Mobility &amp; Hospitality Private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ITALO - Nuovo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Trasporto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Viaggiatori</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Mesta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National Highways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RSS Infrastructure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Uniserve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Wise Travel India Private Limited</a:t>
            </a:r>
          </a:p>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Kumho Tire Co.,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Michelin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Nokian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Tyres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Pirelli &amp; C. S.p.A</a:t>
            </a:r>
          </a:p>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3B-Fibreglass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ACROX TECHNOLOGIES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Actona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AMOREPACIFIC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ARÇELİK A.Ş.</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Atomic Austria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BHG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Bolsius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International BV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Bose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Broadway Precision (Shenzhen) Company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Brompton Bicycle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Bugaboo International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Clas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Ohlson AB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publ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Coty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Dabur India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Davines S.p.A.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Delta Display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DESIGNCO PRIVATE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Dongguan NVT Technology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EDEKA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Zentrale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Stiftung &amp;Co.KG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Netto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Marken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-Discount Stiftung &amp; Co. KG, BUDNI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Handels</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&amp; Service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Esmaltec</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Essity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Fiskars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Flipkart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Givaudan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GN Store Nord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GOJO Industries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Grove Collaborative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Boticário</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Haleon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Headlam</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Henkel AG &amp; Co.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KGaA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Humanscale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Husqvarna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Karo Healthcare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Kenvue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L'Oréal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La-Z-Boy Incorporated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Lancer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LEDVANCE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Liquid I.V.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MaCher</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(USA)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MAKE UP FOR EVER</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Mann &amp;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Schröder</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Masimo Consumer</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Meiyume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Melitta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Management GmbH &amp; Co. KG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Mirka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Moose Toys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Natura &amp; Co</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Officina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Profumo-Farmaceutica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di Santa Maria Novella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PMI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Joinease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Holdings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Procter &amp; Gamble Company</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Puig S.L.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Rituals Cosmetics Enterprise B.V.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Robert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Thoma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Rotho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Gruppe)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Rockline Industries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Ahrend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ScanCom</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International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Schock</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Schwan STABILO Cosmetics GmbH &amp; Co. KG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DA45025E-0F5A-F66A-36C0-6508F26BE30A}"/>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8340368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17/26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0955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17/26</a:t>
            </a:r>
          </a:p>
        </p:txBody>
      </p:sp>
      <p:sp>
        <p:nvSpPr>
          <p:cNvPr id="15" name="正方形/長方形 14"/>
          <p:cNvSpPr>
            <a:spLocks noChangeArrowheads="1"/>
          </p:cNvSpPr>
          <p:nvPr/>
        </p:nvSpPr>
        <p:spPr bwMode="auto">
          <a:xfrm>
            <a:off x="1" y="2120278"/>
            <a:ext cx="238099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9963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ShenZhen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Skyworth Digital Technology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Sofidel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Spinko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Sun King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Symrise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The Clorox Company</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The Lego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Unilever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Versuni</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B.V.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Videndum</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Vipack</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BV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Vitra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WIK Far East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Winga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Apparel Group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WONDER Group</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Adani Energy Solutions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Alperia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Amarenco</a:t>
            </a:r>
            <a:r>
              <a:rPr lang="en-US" altLang="ja-JP" sz="1400">
                <a:latin typeface="Meiryo UI" panose="020B0604030504040204" pitchFamily="50" charset="-128"/>
                <a:ea typeface="Meiryo UI" panose="020B0604030504040204" pitchFamily="50" charset="-128"/>
                <a:cs typeface="Meiryo UI" panose="020B0604030504040204" pitchFamily="50" charset="-128"/>
              </a:rPr>
              <a:t> Solar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Ammper</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Energía S.A.P.I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Ausgrid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AYDEM YENİLENEBİLİR ENERJİ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BORALEX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Bryt</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Centrais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Elétricas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Brasileiras</a:t>
            </a:r>
            <a:r>
              <a:rPr lang="en-US" altLang="ja-JP" sz="1400">
                <a:latin typeface="Meiryo UI" panose="020B0604030504040204" pitchFamily="50" charset="-128"/>
                <a:ea typeface="Meiryo UI" panose="020B0604030504040204" pitchFamily="50" charset="-128"/>
                <a:cs typeface="Meiryo UI" panose="020B0604030504040204" pitchFamily="50" charset="-128"/>
              </a:rPr>
              <a:t> S.A. -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Eletrobras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Clever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ComBio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Energia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Companhia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Energética</a:t>
            </a:r>
            <a:r>
              <a:rPr lang="en-US" altLang="ja-JP" sz="1400">
                <a:latin typeface="Meiryo UI" panose="020B0604030504040204" pitchFamily="50" charset="-128"/>
                <a:ea typeface="Meiryo UI" panose="020B0604030504040204" pitchFamily="50" charset="-128"/>
                <a:cs typeface="Meiryo UI" panose="020B0604030504040204" pitchFamily="50" charset="-128"/>
              </a:rPr>
              <a:t> de Minas Gerais -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Cemig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Ditrolic</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Energy Holdings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Sdn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Bhd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EDF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EDP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Renováveis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Electricity Generating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ENGIE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Eviny</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Fiba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Yenilenebilir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Enerji</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Gamko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Gransolar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Hawaiian Electric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Holaluz</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Italgen</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JSW Energy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KELAG-</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Kärntner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Elektrizitäts-Aktiengesellschaft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Korea Hydro &amp; Nuclear Power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Mainstream Renewable Power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National Grid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Natural Power Consultants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Neoenergia</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Norlys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Northern Ireland Electricity Networks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NRG Energy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NRGi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a.m.b.a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Octopus Energy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OVO Energy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Public Power Corporations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Reykjavik Energy (OR)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RWE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Siemens Gamesa Renewable Energy,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SkyPower</a:t>
            </a:r>
            <a:r>
              <a:rPr lang="en-US" altLang="ja-JP" sz="140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Statnett SF</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TenneT</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Zenobe</a:t>
            </a:r>
            <a:r>
              <a:rPr lang="en-US" altLang="ja-JP" sz="1400">
                <a:latin typeface="Meiryo UI" panose="020B0604030504040204" pitchFamily="50" charset="-128"/>
                <a:ea typeface="Meiryo UI" panose="020B0604030504040204" pitchFamily="50" charset="-128"/>
                <a:cs typeface="Meiryo UI" panose="020B0604030504040204" pitchFamily="50" charset="-128"/>
              </a:rPr>
              <a:t> Energy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Zorlu</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Enerji</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pt-BR"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p:cNvSpPr/>
          <p:nvPr/>
        </p:nvSpPr>
        <p:spPr>
          <a:xfrm>
            <a:off x="-114022" y="3199563"/>
            <a:ext cx="2495017" cy="215444"/>
          </a:xfrm>
          <a:prstGeom prst="rect">
            <a:avLst/>
          </a:prstGeom>
        </p:spPr>
        <p:txBody>
          <a:bodyPr wrap="square">
            <a:spAutoFit/>
          </a:bodyPr>
          <a:lstStyle/>
          <a:p>
            <a:pPr algn="r"/>
            <a:r>
              <a:rPr lang="ja-JP" altLang="en-US" sz="800">
                <a:latin typeface="Meiryo UI" panose="020B0604030504040204" pitchFamily="50" charset="-128"/>
                <a:ea typeface="Meiryo UI" panose="020B0604030504040204" pitchFamily="50" charset="-128"/>
                <a:cs typeface="Meiryo UI" panose="020B0604030504040204" pitchFamily="50" charset="-128"/>
              </a:rPr>
              <a:t>（化石燃料、代替エネルギー、原子力エネルギー含）</a:t>
            </a:r>
            <a:endParaRPr lang="ja-JP" altLang="en-US" sz="800"/>
          </a:p>
        </p:txBody>
      </p:sp>
    </p:spTree>
    <p:extLst>
      <p:ext uri="{BB962C8B-B14F-4D97-AF65-F5344CB8AC3E}">
        <p14:creationId xmlns:p14="http://schemas.microsoft.com/office/powerpoint/2010/main" val="313518733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18/26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18/26</a:t>
            </a:r>
          </a:p>
        </p:txBody>
      </p:sp>
      <p:sp>
        <p:nvSpPr>
          <p:cNvPr id="15" name="正方形/長方形 14"/>
          <p:cNvSpPr>
            <a:spLocks noChangeArrowheads="1"/>
          </p:cNvSpPr>
          <p:nvPr/>
        </p:nvSpPr>
        <p:spPr bwMode="auto">
          <a:xfrm>
            <a:off x="1" y="2120278"/>
            <a:ext cx="238099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809627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Afore SURA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Aker Horizons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Arc Legal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ARGOS WITYU PARTNERS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Arion 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Asper Investment Management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ASX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Australian Ethical Investment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Avanza Bank Holding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Aviva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B2Holding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Banco do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Brasil</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BauMont</a:t>
            </a:r>
            <a:r>
              <a:rPr lang="en-US" altLang="ja-JP" sz="1400">
                <a:latin typeface="Meiryo UI" panose="020B0604030504040204" pitchFamily="50" charset="-128"/>
                <a:ea typeface="Meiryo UI" panose="020B0604030504040204" pitchFamily="50" charset="-128"/>
                <a:cs typeface="Meiryo UI" panose="020B0604030504040204" pitchFamily="50" charset="-128"/>
              </a:rPr>
              <a:t> Real Estate Capital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BCB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Bendigo and Adelaide Bank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Beneva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BNG 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BNK Financial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Bolsa Mexicana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Valores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British Business Bank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bunq</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CapMan</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Cathay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Chambers Federation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CHANG HWA COMMERCIAL BANK,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China Development Financial Holding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CNP Assurances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Credit Suisse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CTBC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Danske 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Definity Financial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Desjardins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DWS Group GmbH &amp; Co.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E.SUN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Emirates NBD Bank (P.J.S.C.)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Ethias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 Private Equity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First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Formue</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FSN Capital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Fubon Financial Holdings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FullCycle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Garfunkelux</a:t>
            </a:r>
            <a:r>
              <a:rPr lang="en-US" altLang="ja-JP" sz="1400">
                <a:latin typeface="Meiryo UI" panose="020B0604030504040204" pitchFamily="50" charset="-128"/>
                <a:ea typeface="Meiryo UI" panose="020B0604030504040204" pitchFamily="50" charset="-128"/>
                <a:cs typeface="Meiryo UI" panose="020B0604030504040204" pitchFamily="50" charset="-128"/>
              </a:rPr>
              <a:t> Holdco 2 (trading as Lowell)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Generation Investment Management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GENUI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Gjensidige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Forsikring</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Great Southern 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Cooperativo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Cajamar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Hana Financial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Hannon Armstrong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IBF Financial Holdings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IG Group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Intesa Sanpaolo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Íslandsbanki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Italmobiliare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Julius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Bär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Livingbridge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Manulife Financial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Mashreqbank PSC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Mega Financial Holding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Merkur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Andelskasse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Metrics Credit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Nan Shan Life Insurance Company,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NatWest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Nederlandse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Waterschapsbank</a:t>
            </a:r>
            <a:r>
              <a:rPr lang="en-US" altLang="ja-JP" sz="1400">
                <a:latin typeface="Meiryo UI" panose="020B0604030504040204" pitchFamily="50" charset="-128"/>
                <a:ea typeface="Meiryo UI" panose="020B0604030504040204" pitchFamily="50" charset="-128"/>
                <a:cs typeface="Meiryo UI" panose="020B0604030504040204" pitchFamily="50" charset="-128"/>
              </a:rPr>
              <a:t>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nib holdings limited (nib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Northern Trust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Nykredit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Oberösterreichische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Landesbank</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Octopus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OSB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PensionDanmark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PFA Pension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Phoenix Group Holdings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Pictet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ProCredit Holding AG &amp; Co.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Bank Rakyat Indonesia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persero</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tbk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Quálitas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Controladora</a:t>
            </a:r>
            <a:r>
              <a:rPr lang="en-US" altLang="ja-JP" sz="140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Rathbones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SCB X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Schroders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Sedgwick International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Shin Kong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8957454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6E02-031C-4668-47F2-DE24288F93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B6998D-A37F-0921-2DEF-8D414DE5F9F7}"/>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19/26</a:t>
            </a:r>
            <a:endParaRPr kumimoji="1" lang="ja-JP" altLang="en-US"/>
          </a:p>
        </p:txBody>
      </p:sp>
      <p:sp>
        <p:nvSpPr>
          <p:cNvPr id="3" name="コンテンツ プレースホルダー 2">
            <a:extLst>
              <a:ext uri="{FF2B5EF4-FFF2-40B4-BE49-F238E27FC236}">
                <a16:creationId xmlns:a16="http://schemas.microsoft.com/office/drawing/2014/main" id="{25090047-1847-6269-EADB-BCACC5F9BED6}"/>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0B7FE85B-C2D8-0C65-CCCA-F58825AA0BC7}"/>
              </a:ext>
            </a:extLst>
          </p:cNvPr>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19/26</a:t>
            </a:r>
          </a:p>
        </p:txBody>
      </p:sp>
      <p:sp>
        <p:nvSpPr>
          <p:cNvPr id="15" name="正方形/長方形 14">
            <a:extLst>
              <a:ext uri="{FF2B5EF4-FFF2-40B4-BE49-F238E27FC236}">
                <a16:creationId xmlns:a16="http://schemas.microsoft.com/office/drawing/2014/main" id="{A75D2FFA-F855-4076-4114-74917FB94B59}"/>
              </a:ext>
            </a:extLst>
          </p:cNvPr>
          <p:cNvSpPr>
            <a:spLocks noChangeArrowheads="1"/>
          </p:cNvSpPr>
          <p:nvPr/>
        </p:nvSpPr>
        <p:spPr bwMode="auto">
          <a:xfrm>
            <a:off x="-126124" y="2133434"/>
            <a:ext cx="2448909" cy="53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銀行・その他金融・保険（</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陸上輸送（鉄道輸送）</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endPar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D8F3C75A-D0E3-61B3-16B1-66791EFCC46D}"/>
              </a:ext>
            </a:extLst>
          </p:cNvPr>
          <p:cNvSpPr>
            <a:spLocks noChangeArrowheads="1"/>
          </p:cNvSpPr>
          <p:nvPr/>
        </p:nvSpPr>
        <p:spPr bwMode="auto">
          <a:xfrm>
            <a:off x="2225263" y="2120278"/>
            <a:ext cx="77942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Simplicity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SinoPac</a:t>
            </a:r>
            <a:r>
              <a:rPr lang="en-US" altLang="ja-JP" sz="1400">
                <a:latin typeface="Meiryo UI" panose="020B0604030504040204" pitchFamily="50" charset="-128"/>
                <a:ea typeface="Meiryo UI" panose="020B0604030504040204" pitchFamily="50" charset="-128"/>
                <a:cs typeface="Meiryo UI" panose="020B0604030504040204" pitchFamily="50" charset="-128"/>
              </a:rPr>
              <a:t> Financial Holdings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SpareBank</a:t>
            </a:r>
            <a:r>
              <a:rPr lang="en-US" altLang="ja-JP" sz="1400">
                <a:latin typeface="Meiryo UI" panose="020B0604030504040204" pitchFamily="50" charset="-128"/>
                <a:ea typeface="Meiryo UI" panose="020B0604030504040204" pitchFamily="50" charset="-128"/>
                <a:cs typeface="Meiryo UI" panose="020B0604030504040204" pitchFamily="50" charset="-128"/>
              </a:rPr>
              <a:t> 1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Østlandet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Sparebanken</a:t>
            </a:r>
            <a:r>
              <a:rPr lang="en-US" altLang="ja-JP" sz="1400">
                <a:latin typeface="Meiryo UI" panose="020B0604030504040204" pitchFamily="50" charset="-128"/>
                <a:ea typeface="Meiryo UI" panose="020B0604030504040204" pitchFamily="50" charset="-128"/>
                <a:cs typeface="Meiryo UI" panose="020B0604030504040204" pitchFamily="50" charset="-128"/>
              </a:rPr>
              <a:t> Vest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 James's Place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Storebrand</a:t>
            </a:r>
            <a:r>
              <a:rPr lang="en-US" altLang="ja-JP" sz="140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Storskogen</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Svenska Handelsbanken publ.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Swedbank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Swiss 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Taishin</a:t>
            </a:r>
            <a:r>
              <a:rPr lang="en-US" altLang="ja-JP" sz="1400">
                <a:latin typeface="Meiryo UI" panose="020B0604030504040204" pitchFamily="50" charset="-128"/>
                <a:ea typeface="Meiryo UI" panose="020B0604030504040204" pitchFamily="50" charset="-128"/>
                <a:cs typeface="Meiryo UI" panose="020B0604030504040204" pitchFamily="50" charset="-128"/>
              </a:rPr>
              <a:t> Financial Holdings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TAIWAN BUSINESS BANK,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Taiwan Cooperative Financial Holding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TATA AIG GENERAL INSURANCE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Terra Alpha Investments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Renewables Infrastructure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Shanghai Commercial &amp; Savings Bank,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Thurgauer</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Kantonalbank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Topdanmark</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Triodos</a:t>
            </a:r>
            <a:r>
              <a:rPr lang="en-US" altLang="ja-JP" sz="1400">
                <a:latin typeface="Meiryo UI" panose="020B0604030504040204" pitchFamily="50" charset="-128"/>
                <a:ea typeface="Meiryo UI" panose="020B0604030504040204" pitchFamily="50" charset="-128"/>
                <a:cs typeface="Meiryo UI" panose="020B0604030504040204" pitchFamily="50" charset="-128"/>
              </a:rPr>
              <a:t> Bank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Türkiye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Halk</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Bankası</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UNIQA Insurance Group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 Bankers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UnitedHealth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Varma Mutual Pension Insurance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vdk</a:t>
            </a:r>
            <a:r>
              <a:rPr lang="en-US" altLang="ja-JP" sz="1400">
                <a:latin typeface="Meiryo UI" panose="020B0604030504040204" pitchFamily="50" charset="-128"/>
                <a:ea typeface="Meiryo UI" panose="020B0604030504040204" pitchFamily="50" charset="-128"/>
                <a:cs typeface="Meiryo UI" panose="020B0604030504040204" pitchFamily="50" charset="-128"/>
              </a:rPr>
              <a:t> bank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Velliv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Veritas Asset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Managment</a:t>
            </a:r>
            <a:r>
              <a:rPr lang="en-US" altLang="ja-JP" sz="140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Vidia</a:t>
            </a:r>
            <a:r>
              <a:rPr lang="en-US" altLang="ja-JP" sz="1400">
                <a:latin typeface="Meiryo UI" panose="020B0604030504040204" pitchFamily="50" charset="-128"/>
                <a:ea typeface="Meiryo UI" panose="020B0604030504040204" pitchFamily="50" charset="-128"/>
                <a:cs typeface="Meiryo UI" panose="020B0604030504040204" pitchFamily="50" charset="-128"/>
              </a:rPr>
              <a:t> Equity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Waystone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Woori Financial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Yuanta Financial Holding Co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CAF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Canadian National Railway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ColliCare</a:t>
            </a:r>
            <a:r>
              <a:rPr lang="en-US" altLang="ja-JP" sz="1400">
                <a:latin typeface="Meiryo UI" panose="020B0604030504040204" pitchFamily="50" charset="-128"/>
                <a:ea typeface="Meiryo UI" panose="020B0604030504040204" pitchFamily="50" charset="-128"/>
                <a:cs typeface="Meiryo UI" panose="020B0604030504040204" pitchFamily="50" charset="-128"/>
              </a:rPr>
              <a:t> Logistics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CPKC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Deutsche Bahn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FERCAM DOO BEOGRAD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Ferrocarrils</a:t>
            </a:r>
            <a:r>
              <a:rPr lang="en-US" altLang="ja-JP" sz="1400">
                <a:latin typeface="Meiryo UI" panose="020B0604030504040204" pitchFamily="50" charset="-128"/>
                <a:ea typeface="Meiryo UI" panose="020B0604030504040204" pitchFamily="50" charset="-128"/>
                <a:cs typeface="Meiryo UI" panose="020B0604030504040204" pitchFamily="50" charset="-128"/>
              </a:rPr>
              <a:t> de la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Generalitat</a:t>
            </a:r>
            <a:r>
              <a:rPr lang="en-US" altLang="ja-JP" sz="1400">
                <a:latin typeface="Meiryo UI" panose="020B0604030504040204" pitchFamily="50" charset="-128"/>
                <a:ea typeface="Meiryo UI" panose="020B0604030504040204" pitchFamily="50" charset="-128"/>
                <a:cs typeface="Meiryo UI" panose="020B0604030504040204" pitchFamily="50" charset="-128"/>
              </a:rPr>
              <a:t> de Catalunya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First Greater Western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FirstGroup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GB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Railfreight</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TRANSFESA LOGISTICS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London North Eastern Railway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MTR Nordic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Network Rail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Stadler Rail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Transpennine</a:t>
            </a:r>
            <a:r>
              <a:rPr lang="en-US" altLang="ja-JP" sz="1400">
                <a:latin typeface="Meiryo UI" panose="020B0604030504040204" pitchFamily="50" charset="-128"/>
                <a:ea typeface="Meiryo UI" panose="020B0604030504040204" pitchFamily="50" charset="-128"/>
                <a:cs typeface="Meiryo UI" panose="020B0604030504040204" pitchFamily="50" charset="-128"/>
              </a:rPr>
              <a:t> Express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Transport for London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Trenitalia c2c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Union Pacific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VR Group</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AMN Healthcare Services,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Bioscript</a:t>
            </a:r>
            <a:r>
              <a:rPr lang="en-US" altLang="ja-JP" sz="1400">
                <a:latin typeface="Meiryo UI" panose="020B0604030504040204" pitchFamily="50" charset="-128"/>
                <a:ea typeface="Meiryo UI" panose="020B0604030504040204" pitchFamily="50" charset="-128"/>
                <a:cs typeface="Meiryo UI" panose="020B0604030504040204" pitchFamily="50" charset="-128"/>
              </a:rPr>
              <a:t> Pharmacy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CDS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Fresenius Medical Care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Henry Schein,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IVC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Evidensia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Marken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Mass General Brigham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Medical University-Shuang Ho Hospital, Ministry of Health and Welfare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Northwest Permanente, PC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PureHealth</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Ramsay Health Care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Vita Health Group</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4D1E819B-5892-A35D-62EB-9E2B9329A4EE}"/>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367370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20/26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20/26</a:t>
            </a:r>
          </a:p>
        </p:txBody>
      </p:sp>
      <p:sp>
        <p:nvSpPr>
          <p:cNvPr id="15" name="正方形/長方形 14"/>
          <p:cNvSpPr>
            <a:spLocks noChangeArrowheads="1"/>
          </p:cNvSpPr>
          <p:nvPr/>
        </p:nvSpPr>
        <p:spPr bwMode="auto">
          <a:xfrm>
            <a:off x="-126124" y="2133434"/>
            <a:ext cx="2448909" cy="37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2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3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797070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Aico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Arcus FM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Kyuan</a:t>
            </a:r>
            <a:r>
              <a:rPr lang="en-US" altLang="ja-JP" sz="1400">
                <a:latin typeface="Meiryo UI" panose="020B0604030504040204" pitchFamily="50" charset="-128"/>
                <a:ea typeface="Meiryo UI" panose="020B0604030504040204" pitchFamily="50" charset="-128"/>
                <a:cs typeface="Meiryo UI" panose="020B0604030504040204" pitchFamily="50" charset="-128"/>
              </a:rPr>
              <a:t> Pharmaceutical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Bidvest Noonan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Brenntag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Bunzl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Carter Thermal Industries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CCL Industries,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CG CHEMIKALIEN GmbH &amp; Co. HOLDING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Cirka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City Facilities Management Holdings Ltd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Consolidated Property Services (Australia)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Sasse</a:t>
            </a:r>
            <a:r>
              <a:rPr lang="en-US" altLang="ja-JP" sz="1400">
                <a:latin typeface="Meiryo UI" panose="020B0604030504040204" pitchFamily="50" charset="-128"/>
                <a:ea typeface="Meiryo UI" panose="020B0604030504040204" pitchFamily="50" charset="-128"/>
                <a:cs typeface="Meiryo UI" panose="020B0604030504040204" pitchFamily="50" charset="-128"/>
              </a:rPr>
              <a:t> Gruppe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Elanders</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Envita</a:t>
            </a:r>
            <a:r>
              <a:rPr lang="en-US" altLang="ja-JP" sz="1400">
                <a:latin typeface="Meiryo UI" panose="020B0604030504040204" pitchFamily="50" charset="-128"/>
                <a:ea typeface="Meiryo UI" panose="020B0604030504040204" pitchFamily="50" charset="-128"/>
                <a:cs typeface="Meiryo UI" panose="020B0604030504040204" pitchFamily="50" charset="-128"/>
              </a:rPr>
              <a:t> Solutions,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Ethos Facilities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Excellerate</a:t>
            </a:r>
            <a:r>
              <a:rPr lang="en-US" altLang="ja-JP" sz="1400">
                <a:latin typeface="Meiryo UI" panose="020B0604030504040204" pitchFamily="50" charset="-128"/>
                <a:ea typeface="Meiryo UI" panose="020B0604030504040204" pitchFamily="50" charset="-128"/>
                <a:cs typeface="Meiryo UI" panose="020B0604030504040204" pitchFamily="50" charset="-128"/>
              </a:rPr>
              <a:t> Services UK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Foxway</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Group O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Guangdong Textiles Imp. &amp; Exp.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Haberkorn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Hayley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HSS HIRE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KAEFER SE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Paardekooper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MBH Corporation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Nth Degree,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OCS Group UK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Oleter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OT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Paragon Customer Communications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Principle Cleaning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Profile Security Services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SECURECORP PTY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SecuriGroup</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Serco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Speedy Asset Services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TES-AMM (Singapore)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TOPCO SCIENTIFIC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TRAC Intermodal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Turtle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TVS Supply Chain Solutions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UPDATER SERVICES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Ventia Services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Bundit</a:t>
            </a:r>
            <a:r>
              <a:rPr lang="en-US" altLang="ja-JP" sz="1400">
                <a:latin typeface="Meiryo UI" panose="020B0604030504040204" pitchFamily="50" charset="-128"/>
                <a:ea typeface="Meiryo UI" panose="020B0604030504040204" pitchFamily="50" charset="-128"/>
                <a:cs typeface="Meiryo UI" panose="020B0604030504040204" pitchFamily="50" charset="-128"/>
              </a:rPr>
              <a: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W&amp;J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Linney</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Wackler</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Wilson James Ltd</a:t>
            </a:r>
          </a:p>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Acciaierie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Venete</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Acerinox,S.A</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Aceros</a:t>
            </a:r>
            <a:r>
              <a:rPr lang="en-US" altLang="ja-JP" sz="1400">
                <a:latin typeface="Meiryo UI" panose="020B0604030504040204" pitchFamily="50" charset="-128"/>
                <a:ea typeface="Meiryo UI" panose="020B0604030504040204" pitchFamily="50" charset="-128"/>
                <a:cs typeface="Meiryo UI" panose="020B0604030504040204" pitchFamily="50" charset="-128"/>
              </a:rPr>
              <a:t> AZA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AÇO VERDE DO BRASIL.S.A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AKDAŞ DÖKÜM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Alleima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APL Apollo Tubes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Baotou Tianhe Magnetics Technology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Bilecik</a:t>
            </a:r>
            <a:r>
              <a:rPr lang="en-US" altLang="ja-JP" sz="1400">
                <a:latin typeface="Meiryo UI" panose="020B0604030504040204" pitchFamily="50" charset="-128"/>
                <a:ea typeface="Meiryo UI" panose="020B0604030504040204" pitchFamily="50" charset="-128"/>
                <a:cs typeface="Meiryo UI" panose="020B0604030504040204" pitchFamily="50" charset="-128"/>
              </a:rPr>
              <a:t> Demir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Çelik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Borçelik</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Çelik</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Sanayii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Ticaret</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CELSA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ELECTRO AÇO ALTONA S 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Feralpi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Siderurgica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Fortescue Metals Group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Aluminium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Henan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Zhongfu</a:t>
            </a:r>
            <a:r>
              <a:rPr lang="en-US" altLang="ja-JP" sz="1400">
                <a:latin typeface="Meiryo UI" panose="020B0604030504040204" pitchFamily="50" charset="-128"/>
                <a:ea typeface="Meiryo UI" panose="020B0604030504040204" pitchFamily="50" charset="-128"/>
                <a:cs typeface="Meiryo UI" panose="020B0604030504040204" pitchFamily="50" charset="-128"/>
              </a:rPr>
              <a:t> High Precision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Aluminium</a:t>
            </a:r>
            <a:r>
              <a:rPr lang="en-US" altLang="ja-JP" sz="1400">
                <a:latin typeface="Meiryo UI" panose="020B0604030504040204" pitchFamily="50" charset="-128"/>
                <a:ea typeface="Meiryo UI" panose="020B0604030504040204" pitchFamily="50" charset="-128"/>
                <a:cs typeface="Meiryo UI" panose="020B0604030504040204" pitchFamily="50" charset="-128"/>
              </a:rPr>
              <a:t> Products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Hindalco Industries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HUNG HING METAL MANUFACTORY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Jiangsu Bono Casting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KME Germany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KOCEL MACHINERY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KOCEL STEEL FOUNDRY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Lebronze</a:t>
            </a:r>
            <a:r>
              <a:rPr lang="en-US" altLang="ja-JP" sz="1400">
                <a:latin typeface="Meiryo UI" panose="020B0604030504040204" pitchFamily="50" charset="-128"/>
                <a:ea typeface="Meiryo UI" panose="020B0604030504040204" pitchFamily="50" charset="-128"/>
                <a:cs typeface="Meiryo UI" panose="020B0604030504040204" pitchFamily="50" charset="-128"/>
              </a:rPr>
              <a:t> alloys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Ma'aden</a:t>
            </a:r>
            <a:r>
              <a:rPr lang="en-US" altLang="ja-JP" sz="1400">
                <a:latin typeface="Meiryo UI" panose="020B0604030504040204" pitchFamily="50" charset="-128"/>
                <a:ea typeface="Meiryo UI" panose="020B0604030504040204" pitchFamily="50" charset="-128"/>
                <a:cs typeface="Meiryo UI" panose="020B0604030504040204" pitchFamily="50" charset="-128"/>
              </a:rPr>
              <a:t> Aluminum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MERANTI GREEN STEEL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599103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21/26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21/26</a:t>
            </a:r>
          </a:p>
        </p:txBody>
      </p:sp>
      <p:sp>
        <p:nvSpPr>
          <p:cNvPr id="15" name="正方形/長方形 14"/>
          <p:cNvSpPr>
            <a:spLocks noChangeArrowheads="1"/>
          </p:cNvSpPr>
          <p:nvPr/>
        </p:nvSpPr>
        <p:spPr bwMode="auto">
          <a:xfrm>
            <a:off x="1" y="2120278"/>
            <a:ext cx="23809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2" y="2120278"/>
            <a:ext cx="7970709"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err="1">
                <a:latin typeface="Meiryo UI" panose="020B0604030504040204" pitchFamily="50" charset="-128"/>
                <a:ea typeface="Meiryo UI" panose="020B0604030504040204" pitchFamily="50" charset="-128"/>
                <a:cs typeface="Meiryo UI" panose="020B0604030504040204" pitchFamily="50" charset="-128"/>
              </a:rPr>
              <a:t>Plansee</a:t>
            </a:r>
            <a:r>
              <a:rPr lang="en-US" altLang="ja-JP" sz="1400">
                <a:latin typeface="Meiryo UI" panose="020B0604030504040204" pitchFamily="50" charset="-128"/>
                <a:ea typeface="Meiryo UI" panose="020B0604030504040204" pitchFamily="50" charset="-128"/>
                <a:cs typeface="Meiryo UI" panose="020B0604030504040204" pitchFamily="50" charset="-128"/>
              </a:rPr>
              <a:t> SE (HPM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REINOSA FORGINGS &amp; CASTINGS SL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Shandong Innovation Metal Technology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SHS - Stahl - Holding - Saar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Speira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SSAB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SteelSummit</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Stena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Aluminium</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Swiss Steel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a:latin typeface="Meiryo UI" panose="020B0604030504040204" pitchFamily="50" charset="-128"/>
                <a:ea typeface="Meiryo UI" panose="020B0604030504040204" pitchFamily="50" charset="-128"/>
                <a:cs typeface="Meiryo UI" panose="020B0604030504040204" pitchFamily="50" charset="-128"/>
              </a:rPr>
              <a:t> Steel Europe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Vedanta Zinc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Wieland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YANTAI WINHERE AUTO-PART MANUFACTURING CO.,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Aarti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Pharmalabs</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Abdi Ibrahim Pharmaceuticals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ACETO US LLC (dba ACTYLIS)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ACS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Dobfar</a:t>
            </a:r>
            <a:r>
              <a:rPr lang="en-US" altLang="ja-JP" sz="140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Almac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Ami Lifesciences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Aragen</a:t>
            </a:r>
            <a:r>
              <a:rPr lang="en-US" altLang="ja-JP" sz="1400">
                <a:latin typeface="Meiryo UI" panose="020B0604030504040204" pitchFamily="50" charset="-128"/>
                <a:ea typeface="Meiryo UI" panose="020B0604030504040204" pitchFamily="50" charset="-128"/>
                <a:cs typeface="Meiryo UI" panose="020B0604030504040204" pitchFamily="50" charset="-128"/>
              </a:rPr>
              <a:t> Life Sciences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Aurisco</a:t>
            </a:r>
            <a:r>
              <a:rPr lang="en-US" altLang="ja-JP" sz="1400">
                <a:latin typeface="Meiryo UI" panose="020B0604030504040204" pitchFamily="50" charset="-128"/>
                <a:ea typeface="Meiryo UI" panose="020B0604030504040204" pitchFamily="50" charset="-128"/>
                <a:cs typeface="Meiryo UI" panose="020B0604030504040204" pitchFamily="50" charset="-128"/>
              </a:rPr>
              <a:t> Pharmaceutical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Avid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Bioservices</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Azenta</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Bayer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BioAgilytix</a:t>
            </a:r>
            <a:r>
              <a:rPr lang="en-US" altLang="ja-JP" sz="1400">
                <a:latin typeface="Meiryo UI" panose="020B0604030504040204" pitchFamily="50" charset="-128"/>
                <a:ea typeface="Meiryo UI" panose="020B0604030504040204" pitchFamily="50" charset="-128"/>
                <a:cs typeface="Meiryo UI" panose="020B0604030504040204" pitchFamily="50" charset="-128"/>
              </a:rPr>
              <a:t> Labs,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Bristol Myers Squibb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Cancer Research Horizons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Clario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Clinigen</a:t>
            </a:r>
            <a:r>
              <a:rPr lang="en-US" altLang="ja-JP" sz="140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Corden Pharma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Danaher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Dechra</a:t>
            </a:r>
            <a:r>
              <a:rPr lang="en-US" altLang="ja-JP" sz="1400">
                <a:latin typeface="Meiryo UI" panose="020B0604030504040204" pitchFamily="50" charset="-128"/>
                <a:ea typeface="Meiryo UI" panose="020B0604030504040204" pitchFamily="50" charset="-128"/>
                <a:cs typeface="Meiryo UI" panose="020B0604030504040204" pitchFamily="50" charset="-128"/>
              </a:rPr>
              <a:t> Pharmaceuticals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Divi's Laboratories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DWK Life Sciences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Eisai Europe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Envirotainer</a:t>
            </a:r>
            <a:r>
              <a:rPr lang="en-US" altLang="ja-JP" sz="1400">
                <a:latin typeface="Meiryo UI" panose="020B0604030504040204" pitchFamily="50" charset="-128"/>
                <a:ea typeface="Meiryo UI" panose="020B0604030504040204" pitchFamily="50" charset="-128"/>
                <a:cs typeface="Meiryo UI" panose="020B0604030504040204" pitchFamily="50" charset="-128"/>
              </a:rPr>
              <a:t> - ENV Topco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Evotec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Excella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 Hoffmann-La Roche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Ferring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GRANULES INDIA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Grape King Bio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Grupo Ferrer Internacional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ICON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Infomed</a:t>
            </a:r>
            <a:r>
              <a:rPr lang="en-US" altLang="ja-JP" sz="1400">
                <a:latin typeface="Meiryo UI" panose="020B0604030504040204" pitchFamily="50" charset="-128"/>
                <a:ea typeface="Meiryo UI" panose="020B0604030504040204" pitchFamily="50" charset="-128"/>
                <a:cs typeface="Meiryo UI" panose="020B0604030504040204" pitchFamily="50" charset="-128"/>
              </a:rPr>
              <a:t> Fluids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s.r.l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Inizio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IOL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chemcials</a:t>
            </a:r>
            <a:r>
              <a:rPr lang="en-US" altLang="ja-JP" sz="1400">
                <a:latin typeface="Meiryo UI" panose="020B0604030504040204" pitchFamily="50" charset="-128"/>
                <a:ea typeface="Meiryo UI" panose="020B0604030504040204" pitchFamily="50" charset="-128"/>
                <a:cs typeface="Meiryo UI" panose="020B0604030504040204" pitchFamily="50" charset="-128"/>
              </a:rPr>
              <a:t> and pharmaceuticals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Ipsen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Johnson &amp; Johnson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LGC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LTS Lohmann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Therapie-Systeme</a:t>
            </a:r>
            <a:r>
              <a:rPr lang="en-US" altLang="ja-JP" sz="1400">
                <a:latin typeface="Meiryo UI" panose="020B0604030504040204" pitchFamily="50" charset="-128"/>
                <a:ea typeface="Meiryo UI" panose="020B0604030504040204" pitchFamily="50" charset="-128"/>
                <a:cs typeface="Meiryo UI" panose="020B0604030504040204" pitchFamily="50" charset="-128"/>
              </a:rPr>
              <a:t>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Lundbeck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Merck &amp; Co., Inc., Rahway, NJ USA, which is known as MSD outside the U.S. and Canada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Miltenyi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Biotec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Moderna,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Navitas</a:t>
            </a:r>
            <a:r>
              <a:rPr lang="en-US" altLang="ja-JP" sz="1400">
                <a:latin typeface="Meiryo UI" panose="020B0604030504040204" pitchFamily="50" charset="-128"/>
                <a:ea typeface="Meiryo UI" panose="020B0604030504040204" pitchFamily="50" charset="-128"/>
                <a:cs typeface="Meiryo UI" panose="020B0604030504040204" pitchFamily="50" charset="-128"/>
              </a:rPr>
              <a:t> Data Sciences F/K/A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DataCeutics</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Neuland</a:t>
            </a:r>
            <a:r>
              <a:rPr lang="en-US" altLang="ja-JP" sz="1400">
                <a:latin typeface="Meiryo UI" panose="020B0604030504040204" pitchFamily="50" charset="-128"/>
                <a:ea typeface="Meiryo UI" panose="020B0604030504040204" pitchFamily="50" charset="-128"/>
                <a:cs typeface="Meiryo UI" panose="020B0604030504040204" pitchFamily="50" charset="-128"/>
              </a:rPr>
              <a:t> Laboratories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Novartis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Novo Nordisk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Orchid Pharma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Orifarm</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Oxford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Biomedica</a:t>
            </a:r>
            <a:r>
              <a:rPr lang="en-US" altLang="ja-JP" sz="140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Parexel International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PCI Pharma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Pfizer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Pharmaron</a:t>
            </a:r>
            <a:r>
              <a:rPr lang="en-US" altLang="ja-JP" sz="1400">
                <a:latin typeface="Meiryo UI" panose="020B0604030504040204" pitchFamily="50" charset="-128"/>
                <a:ea typeface="Meiryo UI" panose="020B0604030504040204" pitchFamily="50" charset="-128"/>
                <a:cs typeface="Meiryo UI" panose="020B0604030504040204" pitchFamily="50" charset="-128"/>
              </a:rPr>
              <a:t> Beijing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Red Nucleus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Repligen</a:t>
            </a:r>
            <a:r>
              <a:rPr lang="en-US" altLang="ja-JP" sz="140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Resolian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Sharp Services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Shilpa Pharma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LifeSciences</a:t>
            </a:r>
            <a:r>
              <a:rPr lang="en-US" altLang="ja-JP" sz="140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Siegfried Holding AG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Tabuk Pharmaceuticals Manufacturing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TCI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UCB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VIRUPAKSHA ORGANICS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Viyash</a:t>
            </a:r>
            <a:r>
              <a:rPr lang="en-US" altLang="ja-JP" sz="1400">
                <a:latin typeface="Meiryo UI" panose="020B0604030504040204" pitchFamily="50" charset="-128"/>
                <a:ea typeface="Meiryo UI" panose="020B0604030504040204" pitchFamily="50" charset="-128"/>
                <a:cs typeface="Meiryo UI" panose="020B0604030504040204" pitchFamily="50" charset="-128"/>
              </a:rPr>
              <a:t> Life Sciences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Waters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WuXi</a:t>
            </a:r>
            <a:r>
              <a:rPr lang="en-US" altLang="ja-JP" sz="1400">
                <a:latin typeface="Meiryo UI" panose="020B0604030504040204" pitchFamily="50" charset="-128"/>
                <a:ea typeface="Meiryo UI" panose="020B0604030504040204" pitchFamily="50" charset="-128"/>
                <a:cs typeface="Meiryo UI" panose="020B0604030504040204" pitchFamily="50" charset="-128"/>
              </a:rPr>
              <a:t> Biologics (Cayman)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Yuhan</a:t>
            </a:r>
            <a:r>
              <a:rPr lang="en-US" altLang="ja-JP" sz="1400">
                <a:latin typeface="Meiryo UI" panose="020B0604030504040204" pitchFamily="50" charset="-128"/>
                <a:ea typeface="Meiryo UI" panose="020B0604030504040204" pitchFamily="50" charset="-128"/>
                <a:cs typeface="Meiryo UI" panose="020B0604030504040204" pitchFamily="50" charset="-128"/>
              </a:rPr>
              <a:t> Chemical</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07921539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F902-103F-1AEE-5C6E-4D32AF39E6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494568-F274-CFF5-3194-08290C7D4E9B}"/>
              </a:ext>
            </a:extLst>
          </p:cNvPr>
          <p:cNvSpPr>
            <a:spLocks noGrp="1"/>
          </p:cNvSpPr>
          <p:nvPr>
            <p:ph type="title"/>
          </p:nvPr>
        </p:nvSpPr>
        <p:spPr/>
        <p:txBody>
          <a:bodyPr/>
          <a:lstStyle/>
          <a:p>
            <a:r>
              <a:rPr lang="en-US" altLang="ja-JP"/>
              <a:t>SBT Net-Zero</a:t>
            </a:r>
            <a:r>
              <a:rPr lang="ja-JP" altLang="en-US"/>
              <a:t>コミットメント中の海外企業 </a:t>
            </a:r>
            <a:r>
              <a:rPr lang="en-US" altLang="ja-JP"/>
              <a:t>22/26</a:t>
            </a:r>
            <a:endParaRPr kumimoji="1" lang="ja-JP" altLang="en-US"/>
          </a:p>
        </p:txBody>
      </p:sp>
      <p:sp>
        <p:nvSpPr>
          <p:cNvPr id="3" name="コンテンツ プレースホルダー 2">
            <a:extLst>
              <a:ext uri="{FF2B5EF4-FFF2-40B4-BE49-F238E27FC236}">
                <a16:creationId xmlns:a16="http://schemas.microsoft.com/office/drawing/2014/main" id="{A4A6E55F-EEBD-7E36-4B38-81487FD9C315}"/>
              </a:ext>
            </a:extLst>
          </p:cNvPr>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a:extLst>
              <a:ext uri="{FF2B5EF4-FFF2-40B4-BE49-F238E27FC236}">
                <a16:creationId xmlns:a16="http://schemas.microsoft.com/office/drawing/2014/main" id="{FDAC2AE3-657D-2B87-7FBB-E418F33B7C42}"/>
              </a:ext>
            </a:extLst>
          </p:cNvPr>
          <p:cNvSpPr/>
          <p:nvPr/>
        </p:nvSpPr>
        <p:spPr>
          <a:xfrm>
            <a:off x="478568" y="1776650"/>
            <a:ext cx="1032058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22/26</a:t>
            </a:r>
          </a:p>
        </p:txBody>
      </p:sp>
      <p:sp>
        <p:nvSpPr>
          <p:cNvPr id="15" name="正方形/長方形 14">
            <a:extLst>
              <a:ext uri="{FF2B5EF4-FFF2-40B4-BE49-F238E27FC236}">
                <a16:creationId xmlns:a16="http://schemas.microsoft.com/office/drawing/2014/main" id="{088D2CA4-DC1E-64BE-4171-721F6F060983}"/>
              </a:ext>
            </a:extLst>
          </p:cNvPr>
          <p:cNvSpPr>
            <a:spLocks noChangeArrowheads="1"/>
          </p:cNvSpPr>
          <p:nvPr/>
        </p:nvSpPr>
        <p:spPr bwMode="auto">
          <a:xfrm>
            <a:off x="1" y="2120278"/>
            <a:ext cx="2380994"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陸上輸送（トラック輸送）</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通信サービス</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D6FE3431-81D5-31B8-1686-12AF2C836956}"/>
              </a:ext>
            </a:extLst>
          </p:cNvPr>
          <p:cNvSpPr>
            <a:spLocks noChangeArrowheads="1"/>
          </p:cNvSpPr>
          <p:nvPr/>
        </p:nvSpPr>
        <p:spPr bwMode="auto">
          <a:xfrm>
            <a:off x="2225262" y="2120278"/>
            <a:ext cx="79707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AB Transport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AYVENS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Beijing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Huaxin</a:t>
            </a:r>
            <a:r>
              <a:rPr lang="en-US" altLang="ja-JP" sz="1400">
                <a:latin typeface="Meiryo UI" panose="020B0604030504040204" pitchFamily="50" charset="-128"/>
                <a:ea typeface="Meiryo UI" panose="020B0604030504040204" pitchFamily="50" charset="-128"/>
                <a:cs typeface="Meiryo UI" panose="020B0604030504040204" pitchFamily="50" charset="-128"/>
              </a:rPr>
              <a:t> Supply Chain Management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Chilexpress</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Cityzone</a:t>
            </a:r>
            <a:r>
              <a:rPr lang="en-US" altLang="ja-JP" sz="1400">
                <a:latin typeface="Meiryo UI" panose="020B0604030504040204" pitchFamily="50" charset="-128"/>
                <a:ea typeface="Meiryo UI" panose="020B0604030504040204" pitchFamily="50" charset="-128"/>
                <a:cs typeface="Meiryo UI" panose="020B0604030504040204" pitchFamily="50" charset="-128"/>
              </a:rPr>
              <a:t> Express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Sdn.Bhd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Culina</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Early Bird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ECS Corporate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Frode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Laursen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Gebrüder</a:t>
            </a:r>
            <a:r>
              <a:rPr lang="en-US" altLang="ja-JP" sz="1400">
                <a:latin typeface="Meiryo UI" panose="020B0604030504040204" pitchFamily="50" charset="-128"/>
                <a:ea typeface="Meiryo UI" panose="020B0604030504040204" pitchFamily="50" charset="-128"/>
                <a:cs typeface="Meiryo UI" panose="020B0604030504040204" pitchFamily="50" charset="-128"/>
              </a:rPr>
              <a:t> Weiss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General Logistics Systems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H.Essers</a:t>
            </a:r>
            <a:r>
              <a:rPr lang="en-US" altLang="ja-JP" sz="1400">
                <a:latin typeface="Meiryo UI" panose="020B0604030504040204" pitchFamily="50" charset="-128"/>
                <a:ea typeface="Meiryo UI" panose="020B0604030504040204" pitchFamily="50" charset="-128"/>
                <a:cs typeface="Meiryo UI" panose="020B0604030504040204" pitchFamily="50" charset="-128"/>
              </a:rPr>
              <a:t>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HEPPNER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Hertz</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IPEC PTY LTD (TEAM GLOBAL EXPRESS)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Keolis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 PAU S.C.C.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Malcolm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Menzies Distribution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Movida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MyMobility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North Media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SIXT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Spedition</a:t>
            </a:r>
            <a:r>
              <a:rPr lang="en-US" altLang="ja-JP" sz="1400">
                <a:latin typeface="Meiryo UI" panose="020B0604030504040204" pitchFamily="50" charset="-128"/>
                <a:ea typeface="Meiryo UI" panose="020B0604030504040204" pitchFamily="50" charset="-128"/>
                <a:cs typeface="Meiryo UI" panose="020B0604030504040204" pitchFamily="50" charset="-128"/>
              </a:rPr>
              <a:t> Bork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Stagecoach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TIER Mobility 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Trancasa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Transportes</a:t>
            </a:r>
            <a:r>
              <a:rPr lang="en-US" altLang="ja-JP" sz="1400">
                <a:latin typeface="Meiryo UI" panose="020B0604030504040204" pitchFamily="50" charset="-128"/>
                <a:ea typeface="Meiryo UI" panose="020B0604030504040204" pitchFamily="50" charset="-128"/>
                <a:cs typeface="Meiryo UI" panose="020B0604030504040204" pitchFamily="50" charset="-128"/>
              </a:rPr>
              <a:t> J. Amaral,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TRANSPORTES LOGISTICOS ESPECIALIZADOS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Zenith Automotive Holdings Ltd</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A1 Telekom Austria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America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Movil</a:t>
            </a:r>
            <a:r>
              <a:rPr lang="en-US" altLang="ja-JP" sz="1400">
                <a:latin typeface="Meiryo UI" panose="020B0604030504040204" pitchFamily="50" charset="-128"/>
                <a:ea typeface="Meiryo UI" panose="020B0604030504040204" pitchFamily="50" charset="-128"/>
                <a:cs typeface="Meiryo UI" panose="020B0604030504040204" pitchFamily="50" charset="-128"/>
              </a:rPr>
              <a:t>, S.A.B. de C.V.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Arqiva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Axiata Group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Bharti Airtel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BT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CelcomDigi</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Chunghwa Telecom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CK Hutchison Group Telecom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Cogeco</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eGroup</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Eurofiber</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EasTone</a:t>
            </a:r>
            <a:r>
              <a:rPr lang="en-US" altLang="ja-JP" sz="1400">
                <a:latin typeface="Meiryo UI" panose="020B0604030504040204" pitchFamily="50" charset="-128"/>
                <a:ea typeface="Meiryo UI" panose="020B0604030504040204" pitchFamily="50" charset="-128"/>
                <a:cs typeface="Meiryo UI" panose="020B0604030504040204" pitchFamily="50" charset="-128"/>
              </a:rPr>
              <a:t> Telecommunications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Gamma Communications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Indus Towers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a:latin typeface="Meiryo UI" panose="020B0604030504040204" pitchFamily="50" charset="-128"/>
                <a:ea typeface="Meiryo UI" panose="020B0604030504040204" pitchFamily="50" charset="-128"/>
                <a:cs typeface="Meiryo UI" panose="020B0604030504040204" pitchFamily="50" charset="-128"/>
              </a:rPr>
              <a:t> KPN NV (Royal KPN)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Millicom International Cellular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NBN Co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Netel</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AB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publ</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NOS, SPGS,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Open Fiber S.p.A.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ORANGE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Radiate Holdco,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Retelit</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Rogers Communications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SES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Sinch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Sterlite Technologies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SWIFT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Telenor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Telkom SA SOC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Telstra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TELUS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Contact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Tre (Hi3G Access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True Corporation Public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VodafoneZiggo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ZAYO GROUP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Zelenza</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Sistemas</a:t>
            </a:r>
            <a:r>
              <a:rPr lang="en-US" altLang="ja-JP" sz="140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Información</a:t>
            </a:r>
            <a:r>
              <a:rPr lang="en-US" altLang="ja-JP" sz="1400">
                <a:latin typeface="Meiryo UI" panose="020B0604030504040204" pitchFamily="50" charset="-128"/>
                <a:ea typeface="Meiryo UI" panose="020B0604030504040204" pitchFamily="50" charset="-128"/>
                <a:cs typeface="Meiryo UI" panose="020B0604030504040204" pitchFamily="50" charset="-128"/>
              </a:rPr>
              <a:t> S.A.</a:t>
            </a:r>
          </a:p>
          <a:p>
            <a:pP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B35F1F88-692A-01CA-61FB-BE21420BC3F4}"/>
              </a:ext>
            </a:extLst>
          </p:cNvPr>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648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lang="en-US" altLang="ja-JP"/>
              <a:t>2</a:t>
            </a:r>
            <a:r>
              <a:rPr kumimoji="1" lang="en-US" altLang="ja-JP"/>
              <a:t>/3</a:t>
            </a:r>
            <a:endParaRPr kumimoji="1" lang="ja-JP" altLang="en-US"/>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nvGraphicFramePr>
        <p:xfrm>
          <a:off x="485905" y="2401062"/>
          <a:ext cx="9668748" cy="3923539"/>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4857">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2/2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lnSpc>
                          <a:spcPct val="100000"/>
                        </a:lnSpc>
                      </a:pP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64595">
                <a:tc>
                  <a:txBody>
                    <a:bodyPr/>
                    <a:lstStyle/>
                    <a:p>
                      <a:pPr algn="ctr" fontAlgn="ctr"/>
                      <a:r>
                        <a:rPr lang="ja-JP" altLang="en-US" sz="1200" b="0" i="0" u="none" strike="noStrike">
                          <a:solidFill>
                            <a:srgbClr val="FF0000"/>
                          </a:solidFill>
                          <a:effectLst/>
                          <a:latin typeface="+mn-ea"/>
                          <a:ea typeface="+mn-ea"/>
                        </a:rPr>
                        <a:t>日本電気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ニコン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日本電信電話</a:t>
                      </a:r>
                      <a:endParaRPr lang="en-US" altLang="ja-JP" sz="1200" b="0" i="0" u="none" strike="noStrike">
                        <a:solidFill>
                          <a:srgbClr val="FF0000"/>
                        </a:solidFill>
                        <a:effectLst/>
                        <a:latin typeface="+mn-ea"/>
                        <a:ea typeface="+mn-ea"/>
                      </a:endParaRPr>
                    </a:p>
                    <a:p>
                      <a:pPr algn="ctr" fontAlgn="ctr"/>
                      <a:r>
                        <a:rPr lang="ja-JP" altLang="en-US" sz="1200" b="0" i="0" u="none" strike="noStrike">
                          <a:solidFill>
                            <a:srgbClr val="FF0000"/>
                          </a:solidFill>
                          <a:effectLst/>
                          <a:latin typeface="+mn-ea"/>
                          <a:ea typeface="+mn-ea"/>
                        </a:rPr>
                        <a:t>（</a:t>
                      </a:r>
                      <a:r>
                        <a:rPr lang="en-US" altLang="ja-JP" sz="1200" b="0" i="0" u="none" strike="noStrike">
                          <a:solidFill>
                            <a:srgbClr val="FF0000"/>
                          </a:solidFill>
                          <a:effectLst/>
                          <a:latin typeface="+mn-ea"/>
                          <a:ea typeface="+mn-ea"/>
                        </a:rPr>
                        <a:t>NTT</a:t>
                      </a:r>
                      <a:r>
                        <a:rPr lang="ja-JP" altLang="en-US" sz="1200" b="0" i="0" u="none" strike="noStrike">
                          <a:solidFill>
                            <a:srgbClr val="FF0000"/>
                          </a:solidFill>
                          <a:effectLst/>
                          <a:latin typeface="+mn-ea"/>
                          <a:ea typeface="+mn-ea"/>
                        </a:rPr>
                        <a:t>グループが</a:t>
                      </a:r>
                      <a:r>
                        <a:rPr lang="en-US" altLang="ja-JP" sz="1200" b="0" i="0" u="none" strike="noStrike">
                          <a:solidFill>
                            <a:srgbClr val="FF0000"/>
                          </a:solidFill>
                          <a:effectLst/>
                          <a:latin typeface="+mn-ea"/>
                          <a:ea typeface="+mn-ea"/>
                        </a:rPr>
                        <a:t>SBT</a:t>
                      </a:r>
                      <a:r>
                        <a:rPr lang="ja-JP" altLang="en-US" sz="1200" b="0" i="0" u="none" strike="noStrike">
                          <a:solidFill>
                            <a:srgbClr val="FF0000"/>
                          </a:solidFill>
                          <a:effectLst/>
                          <a:latin typeface="+mn-ea"/>
                          <a:ea typeface="+mn-ea"/>
                        </a:rPr>
                        <a:t>認証済み）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日本郵船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日産自動車</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日本特殊陶業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8763">
                <a:tc>
                  <a:txBody>
                    <a:bodyPr/>
                    <a:lstStyle/>
                    <a:p>
                      <a:pPr algn="ctr" fontAlgn="ctr"/>
                      <a:r>
                        <a:rPr lang="ja-JP" altLang="en-US" sz="1200" b="0" i="0" u="none" strike="noStrike">
                          <a:solidFill>
                            <a:srgbClr val="FF0000"/>
                          </a:solidFill>
                          <a:effectLst/>
                          <a:latin typeface="+mn-ea"/>
                          <a:ea typeface="+mn-ea"/>
                        </a:rPr>
                        <a:t>野村総合研究所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エヌ・ティ・ティ・データ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大林組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王子</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オカムラ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小野薬品工業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597732">
                <a:tc>
                  <a:txBody>
                    <a:bodyPr/>
                    <a:lstStyle/>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a:t>
                      </a:r>
                      <a:r>
                        <a:rPr kumimoji="1" lang="en-US" altLang="ja-JP" sz="1200" b="0">
                          <a:solidFill>
                            <a:srgbClr val="FF0000"/>
                          </a:solidFill>
                          <a:latin typeface="+mn-ea"/>
                          <a:ea typeface="+mn-ea"/>
                          <a:cs typeface="Arial" panose="020B0604020202020204" pitchFamily="34" charset="0"/>
                        </a:rPr>
                        <a:t>HD</a:t>
                      </a:r>
                      <a:r>
                        <a:rPr kumimoji="1" lang="ja-JP" altLang="en-US" sz="1200" b="0">
                          <a:solidFill>
                            <a:srgbClr val="FF0000"/>
                          </a:solidFill>
                          <a:latin typeface="+mn-ea"/>
                          <a:ea typeface="+mn-ea"/>
                          <a:cs typeface="Arial" panose="020B0604020202020204" pitchFamily="34" charset="0"/>
                        </a:rPr>
                        <a:t>（子会社の</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大塚製薬、大鵬薬品</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工業は</a:t>
                      </a:r>
                      <a:r>
                        <a:rPr kumimoji="1" lang="en-US" altLang="ja-JP" sz="1200" b="0">
                          <a:solidFill>
                            <a:srgbClr val="FF0000"/>
                          </a:solidFill>
                          <a:latin typeface="+mn-ea"/>
                          <a:ea typeface="+mn-ea"/>
                          <a:cs typeface="Arial" panose="020B0604020202020204" pitchFamily="34" charset="0"/>
                        </a:rPr>
                        <a:t>SBT</a:t>
                      </a:r>
                      <a:r>
                        <a:rPr kumimoji="1" lang="ja-JP" altLang="en-US" sz="1200" b="0">
                          <a:solidFill>
                            <a:srgbClr val="FF0000"/>
                          </a:solidFill>
                          <a:latin typeface="+mn-ea"/>
                          <a:ea typeface="+mn-ea"/>
                          <a:cs typeface="Arial" panose="020B0604020202020204" pitchFamily="34" charset="0"/>
                        </a:rPr>
                        <a:t>認定済み）</a:t>
                      </a:r>
                      <a:endParaRPr kumimoji="1" lang="en-US" altLang="ja-JP" sz="1200" b="0">
                        <a:solidFill>
                          <a:srgbClr val="FF0000"/>
                        </a:solidFill>
                        <a:latin typeface="+mn-ea"/>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パナソニック</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ポーラ・オルビス</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リクルート</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リコー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ローム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72932">
                <a:tc>
                  <a:txBody>
                    <a:bodyPr/>
                    <a:lstStyle/>
                    <a:p>
                      <a:pPr algn="ctr" fontAlgn="ctr"/>
                      <a:r>
                        <a:rPr lang="ja-JP" altLang="en-US" sz="1200" b="0" i="0" u="none" strike="noStrike">
                          <a:solidFill>
                            <a:srgbClr val="0070C0"/>
                          </a:solidFill>
                          <a:effectLst/>
                          <a:latin typeface="+mn-ea"/>
                          <a:ea typeface="+mn-ea"/>
                        </a:rPr>
                        <a:t>三機工業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サッポロ</a:t>
                      </a:r>
                      <a:r>
                        <a:rPr lang="en-US" sz="1200" b="0" i="0" u="none" strike="noStrike">
                          <a:solidFill>
                            <a:srgbClr val="0070C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セコム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セイコーエプソン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積水化学工業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n-ea"/>
                          <a:ea typeface="+mn-ea"/>
                        </a:rPr>
                        <a:t>SGHD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72932">
                <a:tc>
                  <a:txBody>
                    <a:bodyPr/>
                    <a:lstStyle/>
                    <a:p>
                      <a:pPr algn="ctr" fontAlgn="ctr"/>
                      <a:r>
                        <a:rPr lang="ja-JP" altLang="en-US" sz="1200" b="0" i="0" u="none" strike="noStrike">
                          <a:solidFill>
                            <a:srgbClr val="000000"/>
                          </a:solidFill>
                          <a:effectLst/>
                          <a:latin typeface="+mn-ea"/>
                          <a:ea typeface="+mn-ea"/>
                        </a:rPr>
                        <a:t>新日本空調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塩野義製薬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資生堂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SOMPOHD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ソニーグループ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住友林業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932">
                <a:tc>
                  <a:txBody>
                    <a:bodyPr/>
                    <a:lstStyle/>
                    <a:p>
                      <a:pPr algn="ctr" fontAlgn="ctr"/>
                      <a:r>
                        <a:rPr lang="ja-JP" altLang="en-US" sz="1200" b="0" i="0" u="none" strike="noStrike">
                          <a:solidFill>
                            <a:srgbClr val="FF0000"/>
                          </a:solidFill>
                          <a:effectLst/>
                          <a:latin typeface="+mn-ea"/>
                          <a:ea typeface="+mn-ea"/>
                        </a:rPr>
                        <a:t>サントリー</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太平洋セメント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大成建設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武田薬品工業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TDK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鉄建建設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932">
                <a:tc>
                  <a:txBody>
                    <a:bodyPr/>
                    <a:lstStyle/>
                    <a:p>
                      <a:pPr algn="ctr" fontAlgn="ctr"/>
                      <a:r>
                        <a:rPr lang="ja-JP" altLang="en-US" sz="1200" b="0" i="0" u="none" strike="noStrike">
                          <a:solidFill>
                            <a:srgbClr val="000000"/>
                          </a:solidFill>
                          <a:effectLst/>
                          <a:latin typeface="+mn-ea"/>
                          <a:ea typeface="+mn-ea"/>
                        </a:rPr>
                        <a:t>八十二銀行</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日清オイリオグループ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横浜ゴム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戸田建設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東邦ガス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東京海上日動火災保険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932">
                <a:tc>
                  <a:txBody>
                    <a:bodyPr/>
                    <a:lstStyle/>
                    <a:p>
                      <a:pPr algn="ctr" fontAlgn="ctr"/>
                      <a:r>
                        <a:rPr lang="ja-JP" altLang="en-US" sz="1200" b="0" i="0" u="none" strike="noStrike">
                          <a:solidFill>
                            <a:srgbClr val="0070C0"/>
                          </a:solidFill>
                          <a:effectLst/>
                          <a:latin typeface="+mn-ea"/>
                          <a:ea typeface="+mn-ea"/>
                        </a:rPr>
                        <a:t>東京製鉄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東急不動産</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TOPPAN</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TOTO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トヨタ紡織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豊田通商</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932">
                <a:tc>
                  <a:txBody>
                    <a:bodyPr/>
                    <a:lstStyle/>
                    <a:p>
                      <a:pPr algn="ctr" fontAlgn="ctr"/>
                      <a:r>
                        <a:rPr lang="ja-JP" altLang="en-US" sz="1200" b="0" i="0" u="none" strike="noStrike">
                          <a:solidFill>
                            <a:srgbClr val="FF0000"/>
                          </a:solidFill>
                          <a:effectLst/>
                          <a:latin typeface="+mn-ea"/>
                          <a:ea typeface="+mn-ea"/>
                        </a:rPr>
                        <a:t>ユニ・チャーム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ヤマハ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ヤマハ発動機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YKK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横河電機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105E7C5B-6F74-3999-BCA9-374F245305CC}"/>
              </a:ext>
            </a:extLst>
          </p:cNvPr>
          <p:cNvSpPr txBox="1">
            <a:spLocks noChangeArrowheads="1"/>
          </p:cNvSpPr>
          <p:nvPr/>
        </p:nvSpPr>
        <p:spPr bwMode="auto">
          <a:xfrm>
            <a:off x="48590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ホームページ：</a:t>
            </a:r>
            <a:r>
              <a:rPr lang="en-US" altLang="ja-JP" sz="1000" b="0">
                <a:solidFill>
                  <a:srgbClr val="000000"/>
                </a:solidFill>
                <a:latin typeface="Meiryo UI" pitchFamily="50" charset="-128"/>
                <a:ea typeface="Meiryo UI" pitchFamily="50" charset="-128"/>
                <a:cs typeface="Meiryo UI" pitchFamily="50" charset="-128"/>
              </a:rPr>
              <a:t>The A List 2023</a:t>
            </a:r>
            <a:r>
              <a:rPr lang="ja-JP" altLang="en-US" sz="1000" b="0">
                <a:solidFill>
                  <a:srgbClr val="000000"/>
                </a:solidFill>
                <a:latin typeface="Meiryo UI" pitchFamily="50" charset="-128"/>
                <a:ea typeface="Meiryo UI" pitchFamily="50" charset="-128"/>
                <a:cs typeface="Meiryo UI" pitchFamily="50" charset="-128"/>
              </a:rPr>
              <a:t>（</a:t>
            </a:r>
            <a:r>
              <a:rPr lang="en-US" altLang="ja-JP" sz="1000" b="0">
                <a:solidFill>
                  <a:srgbClr val="000000"/>
                </a:solidFill>
                <a:latin typeface="Meiryo UI" pitchFamily="50" charset="-128"/>
                <a:ea typeface="Meiryo UI" pitchFamily="50" charset="-128"/>
                <a:cs typeface="Meiryo UI" pitchFamily="50" charset="-128"/>
              </a:rPr>
              <a:t>https://www.cdp.net/en/companies/companies-scores</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68339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23/26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23/26</a:t>
            </a:r>
          </a:p>
        </p:txBody>
      </p:sp>
      <p:sp>
        <p:nvSpPr>
          <p:cNvPr id="15" name="正方形/長方形 14"/>
          <p:cNvSpPr>
            <a:spLocks noChangeArrowheads="1"/>
          </p:cNvSpPr>
          <p:nvPr/>
        </p:nvSpPr>
        <p:spPr bwMode="auto">
          <a:xfrm>
            <a:off x="1" y="2120278"/>
            <a:ext cx="2380994"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spcAft>
                <a:spcPct val="0"/>
              </a:spcAft>
              <a:defRPr/>
            </a:pP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林産品（林業・木材・紙パルプ・ゴム）</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50000"/>
              </a:lnSpc>
              <a:spcAft>
                <a:spcPct val="0"/>
              </a:spcAft>
              <a:defRPr/>
            </a:pP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その他鉱業（希土類鉱物・貴金属・宝石）</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50000"/>
              </a:lnSpc>
              <a:spcAft>
                <a:spcPct val="0"/>
              </a:spcAft>
              <a:defRPr/>
            </a:pP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Aft>
                <a:spcPct val="0"/>
              </a:spcAft>
              <a:defRP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　　ホテル・レストラン・レジャー・観光業：</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99633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Ahlstrom-</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Munksjö</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Oyj</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Arauco</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Billerud</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BURGO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Canfor</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Chung Hwa Pulp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Coillte CGA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delfortgroup</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DS Smith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Fábrica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de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Papel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e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Papelão</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Nossa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Senhora da Penha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Feldmuehle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FOREIGN TRADE WUXI PRINTING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HAMELIN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Heinzel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Holding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Holmen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Klabin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Klingele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Paper and Packaging SE &amp; Co. KG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MASISA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Mayer-network</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Mayr-</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Melnhof</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Karton</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MERINO INDUSTRIES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Miquel y Costas &amp; Miquel,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Panther Packaging GmbH &amp; Co. KG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PNZ-</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Produkte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SAICA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Schweitzer-Mauduit International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Shanghai Young Sun Printing Co.,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Södra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Skogsägarna</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ekonomisk</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förening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SURTECO Group SE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Sveaskog</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UPM-</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Kymmene</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VPK Group</a:t>
            </a:r>
          </a:p>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Capital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De Beers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Gold Fields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Harmony Gold Mining Company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Impala Platinum Holdings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Salzgitter AG</a:t>
            </a:r>
          </a:p>
          <a:p>
            <a:pPr lvl="0" eaLnBrk="1" hangingPunct="1">
              <a:defRPr/>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Accor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AccorInvest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Group S.A.</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Audley Travel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Azzurri Central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B&amp;B HOTELS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Bellagroup</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BKUK Group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Booking Holdings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Capella Hotel Group Pte.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Compass Group Nederland Holding B.V</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Compass Group UK&amp;I</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Comwell</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Hotels a-s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David Lloyd Leisure Ltd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DO &amp; CO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Flight Centre Travel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Genossenschaft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ZFV-</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Unternehmungen</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Holland Casino</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Hollywood Bowl Group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Hurtigruten Expeditions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Hurtigruten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Iberostar Hotels and Resorts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Indian Hotels Company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Intrepid Travel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KFC UK &amp; Ireland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Kindred Group plc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Mandai</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 Wildlife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Marriott International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Minor International Public Company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NH Hotel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Omni Facilities Management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PPHE Hotel Group</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Reed &amp; Mackay Travel</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Restaurant Brands International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solidFill>
                  <a:prstClr val="black"/>
                </a:solidFill>
                <a:latin typeface="Meiryo UI" panose="020B0604030504040204" pitchFamily="50" charset="-128"/>
                <a:ea typeface="Meiryo UI" panose="020B0604030504040204" pitchFamily="50" charset="-128"/>
                <a:cs typeface="Meiryo UI" panose="020B0604030504040204" pitchFamily="50" charset="-128"/>
              </a:rPr>
              <a:t>Staycity</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SV Group AG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Synergy Global Housing</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Taos Ski Valley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The Cheesecake Factory</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Trip.com Group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WORLD2MEET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WSH International Investments Limited</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Yum China Holdings, Inc.</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Yum! Brands, Inc.</a:t>
            </a:r>
          </a:p>
          <a:p>
            <a:pPr lvl="0" eaLnBrk="1" hangingPunct="1">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8930066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24/26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24/26</a:t>
            </a:r>
          </a:p>
        </p:txBody>
      </p:sp>
      <p:sp>
        <p:nvSpPr>
          <p:cNvPr id="15" name="正方形/長方形 14"/>
          <p:cNvSpPr>
            <a:spLocks noChangeArrowheads="1"/>
          </p:cNvSpPr>
          <p:nvPr/>
        </p:nvSpPr>
        <p:spPr bwMode="auto">
          <a:xfrm>
            <a:off x="1" y="2120278"/>
            <a:ext cx="23809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981700"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海運業</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81930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Adani Ports and Special Economic Zone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Bibby Marine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Crowley Maritime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ESL Shipping Oy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Evergreen Marine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Fountaine</a:t>
            </a:r>
            <a:r>
              <a:rPr lang="en-US" altLang="ja-JP" sz="1400">
                <a:latin typeface="Meiryo UI" panose="020B0604030504040204" pitchFamily="50" charset="-128"/>
                <a:ea typeface="Meiryo UI" panose="020B0604030504040204" pitchFamily="50" charset="-128"/>
                <a:cs typeface="Meiryo UI" panose="020B0604030504040204" pitchFamily="50" charset="-128"/>
              </a:rPr>
              <a:t> Pajot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Nordic Ferry Infrastructure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Samskip</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 B.V.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Stolt</a:t>
            </a:r>
            <a:r>
              <a:rPr lang="en-US" altLang="ja-JP" sz="1400">
                <a:latin typeface="Meiryo UI" panose="020B0604030504040204" pitchFamily="50" charset="-128"/>
                <a:ea typeface="Meiryo UI" panose="020B0604030504040204" pitchFamily="50" charset="-128"/>
                <a:cs typeface="Meiryo UI" panose="020B0604030504040204" pitchFamily="50" charset="-128"/>
              </a:rPr>
              <a:t> Tankers B.V</a:t>
            </a: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Alliance One Apparel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Alsico</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Amer Sports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American Eagle Outfitters,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Apparel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Arc'teryx</a:t>
            </a:r>
            <a:r>
              <a:rPr lang="en-US" altLang="ja-JP" sz="1400">
                <a:latin typeface="Meiryo UI" panose="020B0604030504040204" pitchFamily="50" charset="-128"/>
                <a:ea typeface="Meiryo UI" panose="020B0604030504040204" pitchFamily="50" charset="-128"/>
                <a:cs typeface="Meiryo UI" panose="020B0604030504040204" pitchFamily="50" charset="-128"/>
              </a:rPr>
              <a:t> Equipment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Arezzo &amp; Co</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Artwell</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Arvind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Asia Pacific Rayon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Asian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fabricx</a:t>
            </a:r>
            <a:r>
              <a:rPr lang="en-US" altLang="ja-JP" sz="1400">
                <a:latin typeface="Meiryo UI" panose="020B0604030504040204" pitchFamily="50" charset="-128"/>
                <a:ea typeface="Meiryo UI" panose="020B0604030504040204" pitchFamily="50" charset="-128"/>
                <a:cs typeface="Meiryo UI" panose="020B0604030504040204" pitchFamily="50" charset="-128"/>
              </a:rPr>
              <a:t>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Atlas Export Enterprises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AYYILDIZ DOKUMA KUMAS PAZ. SAN VE TIC.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BekaertDeslee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Brilliant Earth, LLC.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Canada Goose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Capri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CARTIER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CHANEL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Changzhou New Wide Knitting &amp; Dyeing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chutex</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Coats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Crystal International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D'decor</a:t>
            </a:r>
            <a:r>
              <a:rPr lang="en-US" altLang="ja-JP" sz="1400">
                <a:latin typeface="Meiryo UI" panose="020B0604030504040204" pitchFamily="50" charset="-128"/>
                <a:ea typeface="Meiryo UI" panose="020B0604030504040204" pitchFamily="50" charset="-128"/>
                <a:cs typeface="Meiryo UI" panose="020B0604030504040204" pitchFamily="50" charset="-128"/>
              </a:rPr>
              <a:t> Home Fabrics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DAE YOUNG TEXTILE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dbramante1928</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Devgiri</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Dimexon</a:t>
            </a:r>
            <a:r>
              <a:rPr lang="en-US" altLang="ja-JP" sz="1400">
                <a:latin typeface="Meiryo UI" panose="020B0604030504040204" pitchFamily="50" charset="-128"/>
                <a:ea typeface="Meiryo UI" panose="020B0604030504040204" pitchFamily="50" charset="-128"/>
                <a:cs typeface="Meiryo UI" panose="020B0604030504040204" pitchFamily="50" charset="-128"/>
              </a:rPr>
              <a:t> (Hong Kong)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Din Sen Viet Nam Enterprise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Domino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Tekstil</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Ürünleri</a:t>
            </a:r>
            <a:r>
              <a:rPr lang="en-US" altLang="ja-JP" sz="1400">
                <a:latin typeface="Meiryo UI" panose="020B0604030504040204" pitchFamily="50" charset="-128"/>
                <a:ea typeface="Meiryo UI" panose="020B0604030504040204" pitchFamily="50" charset="-128"/>
                <a:cs typeface="Meiryo UI" panose="020B0604030504040204" pitchFamily="50" charset="-128"/>
              </a:rPr>
              <a:t> San.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Dış</a:t>
            </a:r>
            <a:r>
              <a:rPr lang="en-US" altLang="ja-JP" sz="1400">
                <a:latin typeface="Meiryo UI" panose="020B0604030504040204" pitchFamily="50" charset="-128"/>
                <a:ea typeface="Meiryo UI" panose="020B0604030504040204" pitchFamily="50" charset="-128"/>
                <a:cs typeface="Meiryo UI" panose="020B0604030504040204" pitchFamily="50" charset="-128"/>
              </a:rPr>
              <a:t>. Tic.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Dongjin</a:t>
            </a:r>
            <a:r>
              <a:rPr lang="en-US" altLang="ja-JP" sz="1400">
                <a:latin typeface="Meiryo UI" panose="020B0604030504040204" pitchFamily="50" charset="-128"/>
                <a:ea typeface="Meiryo UI" panose="020B0604030504040204" pitchFamily="50" charset="-128"/>
                <a:cs typeface="Meiryo UI" panose="020B0604030504040204" pitchFamily="50" charset="-128"/>
              </a:rPr>
              <a:t> Textile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Dr. BABOR GmbH &amp; Co. KG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Elevate Textiles,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Evervan</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Cambodia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EVERVAN INTERNATIONAL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Evervan</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Vietnam ,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FAZE THREE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FLOURISH THRIVE DEVELOPMENTS LIMITED TAIWAN BRANCH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Fossil Group,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Fulgentsun</a:t>
            </a:r>
            <a:r>
              <a:rPr lang="en-US" altLang="ja-JP" sz="1400">
                <a:latin typeface="Meiryo UI" panose="020B0604030504040204" pitchFamily="50" charset="-128"/>
                <a:ea typeface="Meiryo UI" panose="020B0604030504040204" pitchFamily="50" charset="-128"/>
                <a:cs typeface="Meiryo UI" panose="020B0604030504040204" pitchFamily="50" charset="-128"/>
              </a:rPr>
              <a:t> Footwear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GANT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Gelal</a:t>
            </a:r>
            <a:r>
              <a:rPr lang="en-US" altLang="ja-JP" sz="1400">
                <a:latin typeface="Meiryo UI" panose="020B0604030504040204" pitchFamily="50" charset="-128"/>
                <a:ea typeface="Meiryo UI" panose="020B0604030504040204" pitchFamily="50" charset="-128"/>
                <a:cs typeface="Meiryo UI" panose="020B0604030504040204" pitchFamily="50" charset="-128"/>
              </a:rPr>
              <a:t> Socks Company- Cankiri Facility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Gymshark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Hermès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Hop Lun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Huge-Bamboo Enterprise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Kappahl</a:t>
            </a:r>
            <a:r>
              <a:rPr lang="en-US" altLang="ja-JP" sz="1400">
                <a:latin typeface="Meiryo UI" panose="020B0604030504040204" pitchFamily="50" charset="-128"/>
                <a:ea typeface="Meiryo UI" panose="020B0604030504040204" pitchFamily="50" charset="-128"/>
                <a:cs typeface="Meiryo UI" panose="020B0604030504040204" pitchFamily="50" charset="-128"/>
              </a:rPr>
              <a:t>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Kering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KH EXPORTS INDIA PRIVATE LIMITED - LEATHER GOODS DIVISION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Kordsa</a:t>
            </a:r>
            <a:r>
              <a:rPr lang="en-US" altLang="ja-JP" sz="1400">
                <a:latin typeface="Meiryo UI" panose="020B0604030504040204" pitchFamily="50" charset="-128"/>
                <a:ea typeface="Meiryo UI" panose="020B0604030504040204" pitchFamily="50" charset="-128"/>
                <a:cs typeface="Meiryo UI" panose="020B0604030504040204" pitchFamily="50" charset="-128"/>
              </a:rPr>
              <a:t> Teknik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Tekstil</a:t>
            </a:r>
            <a:r>
              <a:rPr lang="en-US" altLang="ja-JP" sz="1400">
                <a:latin typeface="Meiryo UI" panose="020B0604030504040204" pitchFamily="50" charset="-128"/>
                <a:ea typeface="Meiryo UI" panose="020B0604030504040204" pitchFamily="50" charset="-128"/>
                <a:cs typeface="Meiryo UI" panose="020B0604030504040204" pitchFamily="50" charset="-128"/>
              </a:rPr>
              <a:t> A.Ş</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Kvadrat</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Landmark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Lojas</a:t>
            </a:r>
            <a:r>
              <a:rPr lang="en-US" altLang="ja-JP" sz="1400">
                <a:latin typeface="Meiryo UI" panose="020B0604030504040204" pitchFamily="50" charset="-128"/>
                <a:ea typeface="Meiryo UI" panose="020B0604030504040204" pitchFamily="50" charset="-128"/>
                <a:cs typeface="Meiryo UI" panose="020B0604030504040204" pitchFamily="50" charset="-128"/>
              </a:rPr>
              <a:t> Renner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LONG WAY ENTERPRISE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LOYALTEXTILE MILLS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Luhta</a:t>
            </a:r>
            <a:r>
              <a:rPr lang="en-US" altLang="ja-JP" sz="1400">
                <a:latin typeface="Meiryo UI" panose="020B0604030504040204" pitchFamily="50" charset="-128"/>
                <a:ea typeface="Meiryo UI" panose="020B0604030504040204" pitchFamily="50" charset="-128"/>
                <a:cs typeface="Meiryo UI" panose="020B0604030504040204" pitchFamily="50" charset="-128"/>
              </a:rPr>
              <a:t> Sportswear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LVMH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Mammut Sports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MCM</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Men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Chuen</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Fibre</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Industry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Mulberry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Nice Group Holding Corp.,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NIRU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Oriental Industries (Suzhou)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PAIHO SHIH HOLDINGS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Pandora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PDS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Peak Performance Production AB</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Pentland Brands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PILOT KNIT SPORT WEAR (CAMBODIA)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618232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25/26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25/26</a:t>
            </a:r>
          </a:p>
        </p:txBody>
      </p:sp>
      <p:sp>
        <p:nvSpPr>
          <p:cNvPr id="15" name="正方形/長方形 14"/>
          <p:cNvSpPr>
            <a:spLocks noChangeArrowheads="1"/>
          </p:cNvSpPr>
          <p:nvPr/>
        </p:nvSpPr>
        <p:spPr bwMode="auto">
          <a:xfrm>
            <a:off x="1" y="2120278"/>
            <a:ext cx="238099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defTabSz="981700" eaLnBrk="1" hangingPunct="1">
              <a:spcAft>
                <a:spcPct val="0"/>
              </a:spcAft>
              <a:defRPr/>
            </a:pP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海運業（港湾サービス）</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Prada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PrimeAsia</a:t>
            </a:r>
            <a:r>
              <a:rPr lang="en-US" altLang="ja-JP" sz="1400">
                <a:latin typeface="Meiryo UI" panose="020B0604030504040204" pitchFamily="50" charset="-128"/>
                <a:ea typeface="Meiryo UI" panose="020B0604030504040204" pitchFamily="50" charset="-128"/>
                <a:cs typeface="Meiryo UI" panose="020B0604030504040204" pitchFamily="50" charset="-128"/>
              </a:rPr>
              <a:t> Leather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Promax Textile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KAHATEX</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Pan Brothers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Tbk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PRIMA SEJATI SEJAHTERA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Apparel One Indonesia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EVER SHINE TEX,TBK</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Handal</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Sukses</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Karya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Parkland World Indonesia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PT. TAH SUNG HUNG</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PUNGKOOK SAI GON TWO COPORATION - PUNGKOOK SAIGON III FACTORY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PVH Corp.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Radiaant</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Expovision</a:t>
            </a:r>
            <a:r>
              <a:rPr lang="en-US" altLang="ja-JP" sz="1400">
                <a:latin typeface="Meiryo UI" panose="020B0604030504040204" pitchFamily="50" charset="-128"/>
                <a:ea typeface="Meiryo UI" panose="020B0604030504040204" pitchFamily="50" charset="-128"/>
                <a:cs typeface="Meiryo UI" panose="020B0604030504040204" pitchFamily="50" charset="-128"/>
              </a:rPr>
              <a:t>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RADNIK EXPORTS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Raj Overseas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Ralph Lauren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Regina Miracle International ( Group )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RELAXSHOE SRL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rosy blue NV</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s.Oliver</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Sae</a:t>
            </a:r>
            <a:r>
              <a:rPr lang="en-US" altLang="ja-JP" sz="1400">
                <a:latin typeface="Meiryo UI" panose="020B0604030504040204" pitchFamily="50" charset="-128"/>
                <a:ea typeface="Meiryo UI" panose="020B0604030504040204" pitchFamily="50" charset="-128"/>
                <a:cs typeface="Meiryo UI" panose="020B0604030504040204" pitchFamily="50" charset="-128"/>
              </a:rPr>
              <a:t>-A Trading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Saitex</a:t>
            </a:r>
            <a:r>
              <a:rPr lang="en-US" altLang="ja-JP" sz="1400">
                <a:latin typeface="Meiryo UI" panose="020B0604030504040204" pitchFamily="50" charset="-128"/>
                <a:ea typeface="Meiryo UI" panose="020B0604030504040204" pitchFamily="50" charset="-128"/>
                <a:cs typeface="Meiryo UI" panose="020B0604030504040204" pitchFamily="50" charset="-128"/>
              </a:rPr>
              <a:t> International Dong Nai</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Scottish Leather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Shanghai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Sunwin</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Industry Group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Sharadha Terry products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Shinwon</a:t>
            </a:r>
            <a:r>
              <a:rPr lang="en-US" altLang="ja-JP" sz="140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SHREE RAMKRISHNA EXPORTS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SHYANG SHIN BAO INDUSTRIAL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Spectre</a:t>
            </a:r>
            <a:r>
              <a:rPr lang="en-US" altLang="ja-JP" sz="1400">
                <a:latin typeface="Meiryo UI" panose="020B0604030504040204" pitchFamily="50" charset="-128"/>
                <a:ea typeface="Meiryo UI" panose="020B0604030504040204" pitchFamily="50" charset="-128"/>
                <a:cs typeface="Meiryo UI" panose="020B0604030504040204" pitchFamily="50" charset="-128"/>
              </a:rPr>
              <a:t> A/S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SRG Apparels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SRI SPK INTERNATIONAL</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Star Asia Trading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Pte.Ltd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Stonemen Crafts India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TAIWAN PAIHO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TAL Apparel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Tapestry,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TCE Jeans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TCE Vina Denim Joint Stock Company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Thong Thai Textile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Tintex</a:t>
            </a:r>
            <a:r>
              <a:rPr lang="en-US" altLang="ja-JP" sz="1400">
                <a:latin typeface="Meiryo UI" panose="020B0604030504040204" pitchFamily="50" charset="-128"/>
                <a:ea typeface="Meiryo UI" panose="020B0604030504040204" pitchFamily="50" charset="-128"/>
                <a:cs typeface="Meiryo UI" panose="020B0604030504040204" pitchFamily="50" charset="-128"/>
              </a:rPr>
              <a:t> Textiles, S.A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Tom Tailor GmbH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Trax Apparel (Cambodia)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TRIDENT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TUNG MUNG INTERNATIONAL PTE.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Under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Armour</a:t>
            </a:r>
            <a:r>
              <a:rPr lang="en-US" altLang="ja-JP" sz="140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Usha Yarns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Valdese Weavers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Vamani</a:t>
            </a:r>
            <a:r>
              <a:rPr lang="en-US" altLang="ja-JP" sz="1400">
                <a:latin typeface="Meiryo UI" panose="020B0604030504040204" pitchFamily="50" charset="-128"/>
                <a:ea typeface="Meiryo UI" panose="020B0604030504040204" pitchFamily="50" charset="-128"/>
                <a:cs typeface="Meiryo UI" panose="020B0604030504040204" pitchFamily="50" charset="-128"/>
              </a:rPr>
              <a:t> Overseas Private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VAUDE Sport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VD Global Pvt.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VF Corporation</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Viet Nam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Samho</a:t>
            </a:r>
            <a:r>
              <a:rPr lang="en-US" altLang="ja-JP" sz="1400">
                <a:latin typeface="Meiryo UI" panose="020B0604030504040204" pitchFamily="50" charset="-128"/>
                <a:ea typeface="Meiryo UI" panose="020B0604030504040204" pitchFamily="50" charset="-128"/>
                <a:cs typeface="Meiryo UI" panose="020B0604030504040204" pitchFamily="50" charset="-128"/>
              </a:rPr>
              <a:t> Company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Welspun India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White Stuff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Y.R.C.Textile</a:t>
            </a:r>
            <a:r>
              <a:rPr lang="en-US" altLang="ja-JP"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Zamira</a:t>
            </a:r>
            <a:r>
              <a:rPr lang="en-US" altLang="ja-JP" sz="1400">
                <a:latin typeface="Meiryo UI" panose="020B0604030504040204" pitchFamily="50" charset="-128"/>
                <a:ea typeface="Meiryo UI" panose="020B0604030504040204" pitchFamily="50" charset="-128"/>
                <a:cs typeface="Meiryo UI" panose="020B0604030504040204" pitchFamily="50" charset="-128"/>
              </a:rPr>
              <a:t> Fashion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Zhongshan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Huali</a:t>
            </a:r>
            <a:r>
              <a:rPr lang="en-US" altLang="ja-JP" sz="1400">
                <a:latin typeface="Meiryo UI" panose="020B0604030504040204" pitchFamily="50" charset="-128"/>
                <a:ea typeface="Meiryo UI" panose="020B0604030504040204" pitchFamily="50" charset="-128"/>
                <a:cs typeface="Meiryo UI" panose="020B0604030504040204" pitchFamily="50" charset="-128"/>
              </a:rPr>
              <a:t> Industrial Group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Zimmermann</a:t>
            </a:r>
          </a:p>
          <a:p>
            <a:pPr lvl="0"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DP World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LBC Tank Terminals Group</a:t>
            </a:r>
          </a:p>
          <a:p>
            <a:pPr lvl="0"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818422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 Net-Zero</a:t>
            </a:r>
            <a:r>
              <a:rPr lang="ja-JP" altLang="en-US"/>
              <a:t>コミットメント中の海外企業 </a:t>
            </a:r>
            <a:r>
              <a:rPr lang="en-US" altLang="ja-JP"/>
              <a:t>26/26</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世界的には建設業、専門サービス、金融・保険業が多い</a:t>
            </a:r>
            <a:endParaRPr lang="en-US" altLang="ja-JP"/>
          </a:p>
        </p:txBody>
      </p:sp>
      <p:sp>
        <p:nvSpPr>
          <p:cNvPr id="14" name="正方形/長方形 13"/>
          <p:cNvSpPr/>
          <p:nvPr/>
        </p:nvSpPr>
        <p:spPr>
          <a:xfrm>
            <a:off x="478568" y="1776650"/>
            <a:ext cx="10316927"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2</a:t>
            </a:r>
            <a:r>
              <a:rPr lang="ja-JP" altLang="en-US" sz="2000" b="1">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a:latin typeface="Meiryo UI" panose="020B0604030504040204" pitchFamily="50" charset="-128"/>
                <a:ea typeface="Meiryo UI" panose="020B0604030504040204" pitchFamily="50" charset="-128"/>
                <a:cs typeface="Meiryo UI" panose="020B0604030504040204" pitchFamily="50" charset="-128"/>
              </a:rPr>
              <a:t>SBT Net-Zero</a:t>
            </a:r>
            <a:r>
              <a:rPr lang="ja-JP" altLang="en-US" sz="2000" b="1">
                <a:latin typeface="Meiryo UI" panose="020B0604030504040204" pitchFamily="50" charset="-128"/>
                <a:ea typeface="Meiryo UI" panose="020B0604030504040204" pitchFamily="50" charset="-128"/>
                <a:cs typeface="Meiryo UI" panose="020B0604030504040204" pitchFamily="50" charset="-128"/>
              </a:rPr>
              <a:t>認定取得をコミットメントしている海外企業</a:t>
            </a:r>
            <a:r>
              <a:rPr lang="en-US" altLang="ja-JP" sz="2000" b="1">
                <a:latin typeface="Meiryo UI" panose="020B0604030504040204" pitchFamily="50" charset="-128"/>
                <a:ea typeface="Meiryo UI" panose="020B0604030504040204" pitchFamily="50" charset="-128"/>
                <a:cs typeface="Meiryo UI" panose="020B0604030504040204" pitchFamily="50" charset="-128"/>
              </a:rPr>
              <a:t>2,048</a:t>
            </a:r>
            <a:r>
              <a:rPr lang="ja-JP" altLang="en-US" sz="2000" b="1">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a:latin typeface="Meiryo UI" panose="020B0604030504040204" pitchFamily="50" charset="-128"/>
                <a:ea typeface="Meiryo UI" panose="020B0604030504040204" pitchFamily="50" charset="-128"/>
                <a:cs typeface="Meiryo UI" panose="020B0604030504040204" pitchFamily="50" charset="-128"/>
              </a:rPr>
              <a:t>26/26</a:t>
            </a:r>
            <a:endParaRPr lang="ja-JP" altLang="en-US" sz="2000" b="1"/>
          </a:p>
        </p:txBody>
      </p:sp>
      <p:sp>
        <p:nvSpPr>
          <p:cNvPr id="15" name="正方形/長方形 14"/>
          <p:cNvSpPr>
            <a:spLocks noChangeArrowheads="1"/>
          </p:cNvSpPr>
          <p:nvPr/>
        </p:nvSpPr>
        <p:spPr bwMode="auto">
          <a:xfrm>
            <a:off x="0" y="2130006"/>
            <a:ext cx="237156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専門金融サービス・消費者金融・保険証券会社</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鉱業（石炭）</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gn="r" eaLnBrk="1" hangingPunct="1">
              <a:defRPr/>
            </a:pP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9" name="正方形/長方形 8"/>
          <p:cNvSpPr>
            <a:spLocks noChangeArrowheads="1"/>
          </p:cNvSpPr>
          <p:nvPr/>
        </p:nvSpPr>
        <p:spPr bwMode="auto">
          <a:xfrm>
            <a:off x="2225263" y="2120278"/>
            <a:ext cx="77942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ALD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Block, Inc.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Bursa Malaysia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Berhad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Charles Taylor</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Computershare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Deutsche Börse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DigitalBridge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DKV SEGUROS Y REASEGUROS S.A.E.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Equiniti Group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FNZ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Harith General Partners</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Hastings Group Holdings (HGH)</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Innovation Group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Just Group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Lionbridge Financing Leasing (China) Co., Ltd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Lockton Companies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Lockton Re LLP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London Metal Exchange</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Markerstudy</a:t>
            </a:r>
            <a:r>
              <a:rPr lang="en-US" altLang="ja-JP" sz="140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Mitsubishi HC Capital UK PLC</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Platcorp</a:t>
            </a:r>
            <a:r>
              <a:rPr lang="en-US" altLang="ja-JP" sz="1400">
                <a:latin typeface="Meiryo UI" panose="020B0604030504040204" pitchFamily="50" charset="-128"/>
                <a:ea typeface="Meiryo UI" panose="020B0604030504040204" pitchFamily="50" charset="-128"/>
                <a:cs typeface="Meiryo UI" panose="020B0604030504040204" pitchFamily="50" charset="-128"/>
              </a:rPr>
              <a:t> Holdings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err="1">
                <a:latin typeface="Meiryo UI" panose="020B0604030504040204" pitchFamily="50" charset="-128"/>
                <a:ea typeface="Meiryo UI" panose="020B0604030504040204" pitchFamily="50" charset="-128"/>
                <a:cs typeface="Meiryo UI" panose="020B0604030504040204" pitchFamily="50" charset="-128"/>
              </a:rPr>
              <a:t>SquareTrade</a:t>
            </a:r>
            <a:r>
              <a:rPr lang="en-US" altLang="ja-JP" sz="1400">
                <a:latin typeface="Meiryo UI" panose="020B0604030504040204" pitchFamily="50" charset="-128"/>
                <a:ea typeface="Meiryo UI" panose="020B0604030504040204" pitchFamily="50" charset="-128"/>
                <a:cs typeface="Meiryo UI" panose="020B0604030504040204" pitchFamily="50" charset="-128"/>
              </a:rPr>
              <a:t> Europe Limited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Summa Equity</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The Stock Exchange of Thailand</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WHEB Asset Management LLP</a:t>
            </a:r>
          </a:p>
          <a:p>
            <a:pPr eaLnBrk="1" hangingPunct="1">
              <a:defRPr/>
            </a:pPr>
            <a:r>
              <a:rPr lang="en-US" altLang="ja-JP" sz="1400">
                <a:latin typeface="Meiryo UI" panose="020B0604030504040204" pitchFamily="50" charset="-128"/>
                <a:ea typeface="Meiryo UI" panose="020B0604030504040204" pitchFamily="50" charset="-128"/>
                <a:cs typeface="Meiryo UI" panose="020B0604030504040204" pitchFamily="50" charset="-128"/>
              </a:rPr>
              <a:t>Tangshan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Dongya</a:t>
            </a:r>
            <a:r>
              <a:rPr lang="en-US" altLang="ja-JP" sz="1400">
                <a:latin typeface="Meiryo UI" panose="020B0604030504040204" pitchFamily="50" charset="-128"/>
                <a:ea typeface="Meiryo UI" panose="020B0604030504040204" pitchFamily="50" charset="-128"/>
                <a:cs typeface="Meiryo UI" panose="020B0604030504040204" pitchFamily="50" charset="-128"/>
              </a:rPr>
              <a:t> Heavy-Industry Equipment </a:t>
            </a:r>
            <a:r>
              <a:rPr lang="en-US" altLang="ja-JP" sz="140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56087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FB5C-2945-01BA-FBE1-AE49E593C22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00C10ED-23BD-C811-91C0-A2087E474A8C}"/>
              </a:ext>
            </a:extLst>
          </p:cNvPr>
          <p:cNvSpPr>
            <a:spLocks noGrp="1"/>
          </p:cNvSpPr>
          <p:nvPr>
            <p:ph type="title"/>
          </p:nvPr>
        </p:nvSpPr>
        <p:spPr/>
        <p:txBody>
          <a:bodyPr/>
          <a:lstStyle/>
          <a:p>
            <a:r>
              <a:rPr lang="en-US" altLang="ja-JP"/>
              <a:t>【</a:t>
            </a:r>
            <a:r>
              <a:rPr lang="ja-JP" altLang="en-US"/>
              <a:t>参考①</a:t>
            </a:r>
            <a:r>
              <a:rPr lang="en-US" altLang="ja-JP"/>
              <a:t>】</a:t>
            </a:r>
            <a:r>
              <a:rPr lang="ja-JP" altLang="en-US"/>
              <a:t>関連資料</a:t>
            </a:r>
          </a:p>
        </p:txBody>
      </p:sp>
    </p:spTree>
    <p:extLst>
      <p:ext uri="{BB962C8B-B14F-4D97-AF65-F5344CB8AC3E}">
        <p14:creationId xmlns:p14="http://schemas.microsoft.com/office/powerpoint/2010/main" val="30087105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2247-FE66-6CA9-D352-42015A9CB5A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C6CF55-61E8-9ABF-8194-EAEA3EA354EA}"/>
              </a:ext>
            </a:extLst>
          </p:cNvPr>
          <p:cNvSpPr>
            <a:spLocks noGrp="1"/>
          </p:cNvSpPr>
          <p:nvPr>
            <p:ph type="title"/>
          </p:nvPr>
        </p:nvSpPr>
        <p:spPr>
          <a:xfrm>
            <a:off x="161925" y="284266"/>
            <a:ext cx="9288000" cy="648000"/>
          </a:xfrm>
        </p:spPr>
        <p:txBody>
          <a:bodyPr/>
          <a:lstStyle/>
          <a:p>
            <a:r>
              <a:rPr kumimoji="1" lang="ja-JP" altLang="en-US"/>
              <a:t>関連資料</a:t>
            </a:r>
          </a:p>
        </p:txBody>
      </p:sp>
      <p:graphicFrame>
        <p:nvGraphicFramePr>
          <p:cNvPr id="6" name="表 5">
            <a:extLst>
              <a:ext uri="{FF2B5EF4-FFF2-40B4-BE49-F238E27FC236}">
                <a16:creationId xmlns:a16="http://schemas.microsoft.com/office/drawing/2014/main" id="{CF4EADBE-DE3F-1273-D4C6-C08C056ABC11}"/>
              </a:ext>
            </a:extLst>
          </p:cNvPr>
          <p:cNvGraphicFramePr>
            <a:graphicFrameLocks noGrp="1"/>
          </p:cNvGraphicFramePr>
          <p:nvPr>
            <p:extLst>
              <p:ext uri="{D42A27DB-BD31-4B8C-83A1-F6EECF244321}">
                <p14:modId xmlns:p14="http://schemas.microsoft.com/office/powerpoint/2010/main" val="233444526"/>
              </p:ext>
            </p:extLst>
          </p:nvPr>
        </p:nvGraphicFramePr>
        <p:xfrm>
          <a:off x="385101" y="1891947"/>
          <a:ext cx="9921607" cy="5029200"/>
        </p:xfrm>
        <a:graphic>
          <a:graphicData uri="http://schemas.openxmlformats.org/drawingml/2006/table">
            <a:tbl>
              <a:tblPr firstRow="1" bandRow="1"/>
              <a:tblGrid>
                <a:gridCol w="3191227">
                  <a:extLst>
                    <a:ext uri="{9D8B030D-6E8A-4147-A177-3AD203B41FA5}">
                      <a16:colId xmlns:a16="http://schemas.microsoft.com/office/drawing/2014/main" val="20000"/>
                    </a:ext>
                  </a:extLst>
                </a:gridCol>
                <a:gridCol w="610974">
                  <a:extLst>
                    <a:ext uri="{9D8B030D-6E8A-4147-A177-3AD203B41FA5}">
                      <a16:colId xmlns:a16="http://schemas.microsoft.com/office/drawing/2014/main" val="569503702"/>
                    </a:ext>
                  </a:extLst>
                </a:gridCol>
                <a:gridCol w="4853305">
                  <a:extLst>
                    <a:ext uri="{9D8B030D-6E8A-4147-A177-3AD203B41FA5}">
                      <a16:colId xmlns:a16="http://schemas.microsoft.com/office/drawing/2014/main" val="20001"/>
                    </a:ext>
                  </a:extLst>
                </a:gridCol>
                <a:gridCol w="708343">
                  <a:extLst>
                    <a:ext uri="{9D8B030D-6E8A-4147-A177-3AD203B41FA5}">
                      <a16:colId xmlns:a16="http://schemas.microsoft.com/office/drawing/2014/main" val="2955737163"/>
                    </a:ext>
                  </a:extLst>
                </a:gridCol>
                <a:gridCol w="557758">
                  <a:extLst>
                    <a:ext uri="{9D8B030D-6E8A-4147-A177-3AD203B41FA5}">
                      <a16:colId xmlns:a16="http://schemas.microsoft.com/office/drawing/2014/main" val="20002"/>
                    </a:ext>
                  </a:extLst>
                </a:gridCol>
              </a:tblGrid>
              <a:tr h="17291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200" b="1">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200" b="1">
                          <a:solidFill>
                            <a:sysClr val="windowText" lastClr="000000"/>
                          </a:solidFill>
                          <a:latin typeface="+mn-ea"/>
                          <a:ea typeface="+mn-ea"/>
                        </a:rPr>
                        <a:t>Ver.</a:t>
                      </a:r>
                      <a:endParaRPr kumimoji="1" lang="ja-JP" altLang="en-US" sz="12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200" b="1">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ja-JP" altLang="en-US" sz="1200" b="1">
                          <a:solidFill>
                            <a:sysClr val="windowText" lastClr="000000"/>
                          </a:solidFill>
                          <a:latin typeface="+mn-ea"/>
                          <a:ea typeface="+mn-ea"/>
                        </a:rPr>
                        <a:t>所在</a:t>
                      </a:r>
                      <a:r>
                        <a:rPr kumimoji="1" lang="en-US" altLang="ja-JP" sz="1200" b="1" baseline="30000">
                          <a:solidFill>
                            <a:sysClr val="windowText" lastClr="000000"/>
                          </a:solidFill>
                          <a:latin typeface="+mn-ea"/>
                          <a:ea typeface="+mn-ea"/>
                        </a:rPr>
                        <a:t>※2</a:t>
                      </a:r>
                      <a:endParaRPr kumimoji="1" lang="ja-JP" altLang="en-US" sz="12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200" b="1">
                          <a:solidFill>
                            <a:sysClr val="windowText" lastClr="000000"/>
                          </a:solidFill>
                          <a:latin typeface="+mn-ea"/>
                          <a:ea typeface="+mn-ea"/>
                        </a:rPr>
                        <a:t>URL</a:t>
                      </a:r>
                      <a:endParaRPr kumimoji="1" lang="ja-JP" altLang="en-US" sz="12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200">
                          <a:latin typeface="+mn-ea"/>
                          <a:ea typeface="+mn-ea"/>
                        </a:rPr>
                        <a:t>SBTi Corporate Near-Term Criteria</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a:latin typeface="+mn-ea"/>
                          <a:ea typeface="+mn-ea"/>
                        </a:rPr>
                        <a:t>5.2</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200" b="1" u="none">
                          <a:latin typeface="+mn-ea"/>
                          <a:ea typeface="+mn-ea"/>
                        </a:rPr>
                        <a:t>SBTi</a:t>
                      </a:r>
                      <a:r>
                        <a:rPr kumimoji="1" lang="ja-JP" altLang="en-US" sz="1200" b="1" u="none">
                          <a:latin typeface="+mn-ea"/>
                          <a:ea typeface="+mn-ea"/>
                        </a:rPr>
                        <a:t>企業短期要件</a:t>
                      </a:r>
                    </a:p>
                    <a:p>
                      <a:pPr marL="0" indent="0">
                        <a:spcBef>
                          <a:spcPts val="0"/>
                        </a:spcBef>
                        <a:buFont typeface="Arial" panose="020B0604020202020204" pitchFamily="34" charset="0"/>
                        <a:buNone/>
                      </a:pPr>
                      <a:r>
                        <a:rPr kumimoji="1" lang="ja-JP" altLang="en-US" sz="1200" b="0" u="none" kern="1200">
                          <a:solidFill>
                            <a:schemeClr val="dk1"/>
                          </a:solidFill>
                          <a:latin typeface="+mn-ea"/>
                          <a:ea typeface="Meiryo UI"/>
                          <a:cs typeface="+mn-cs"/>
                        </a:rPr>
                        <a:t>短期目標を設定するために満たすべき基準及び推奨事項について定めたもの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b="1" i="0">
                          <a:latin typeface="+mn-ea"/>
                          <a:ea typeface="+mn-ea"/>
                        </a:rPr>
                        <a:t>S</a:t>
                      </a:r>
                      <a:endParaRPr kumimoji="1" lang="ja-JP" altLang="en-US" sz="1200" b="1"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a:latin typeface="+mn-ea"/>
                          <a:ea typeface="+mn-ea"/>
                          <a:hlinkClick r:id="rId3"/>
                        </a:rPr>
                        <a:t>リンク</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18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200" b="0" i="0" kern="1200">
                          <a:solidFill>
                            <a:schemeClr val="tx1"/>
                          </a:solidFill>
                          <a:effectLst/>
                          <a:latin typeface="+mn-lt"/>
                          <a:ea typeface="+mn-ea"/>
                          <a:cs typeface="+mn-cs"/>
                        </a:rPr>
                        <a:t>SBTi Corporate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1.2</a:t>
                      </a:r>
                      <a:endParaRPr kumimoji="1" lang="it-IT" altLang="ja-JP"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200" b="1" u="none"/>
                        <a:t>SBTi</a:t>
                      </a:r>
                      <a:r>
                        <a:rPr lang="ja-JP" altLang="en-US" sz="1200" b="1" u="none"/>
                        <a:t>企業ネットゼロ基準</a:t>
                      </a:r>
                      <a:endParaRPr lang="en-US" altLang="ja-JP" sz="1200" b="1" u="none"/>
                    </a:p>
                    <a:p>
                      <a:r>
                        <a:rPr lang="ja-JP" altLang="en-US" sz="1200" u="none"/>
                        <a:t>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200" b="1" i="0"/>
                        <a:t>S</a:t>
                      </a:r>
                      <a:endParaRPr lang="ja-JP" altLang="en-US" sz="1200" b="1"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200">
                          <a:hlinkClick r:id="rId4"/>
                        </a:rPr>
                        <a:t>リンク</a:t>
                      </a:r>
                      <a:endParaRPr lang="ja-JP" altLang="en-US" sz="12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093695"/>
                  </a:ext>
                </a:extLst>
              </a:tr>
              <a:tr h="28818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200" b="0" i="0" kern="1200">
                          <a:solidFill>
                            <a:schemeClr val="tx1"/>
                          </a:solidFill>
                          <a:effectLst/>
                          <a:latin typeface="+mn-lt"/>
                          <a:ea typeface="+mn-ea"/>
                          <a:cs typeface="+mn-cs"/>
                        </a:rPr>
                        <a:t>SBTi Corporate Net-Zero Standard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1.2</a:t>
                      </a:r>
                      <a:endParaRPr kumimoji="1" lang="it-IT" altLang="ja-JP"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200" b="1" u="none"/>
                        <a:t>SBTi</a:t>
                      </a:r>
                      <a:r>
                        <a:rPr lang="ja-JP" altLang="en-US" sz="1200" b="1" u="none"/>
                        <a:t>企業ネットゼロ基準要件</a:t>
                      </a:r>
                      <a:endParaRPr lang="en-US" altLang="ja-JP" sz="1200" b="1" u="none"/>
                    </a:p>
                    <a:p>
                      <a:r>
                        <a:rPr lang="ja-JP" altLang="en-US" sz="1200" u="none"/>
                        <a:t>ネットゼロ目標を設定するために満たすべき基準及び推奨事項について定めたもの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200" b="1" i="0"/>
                        <a:t>S</a:t>
                      </a:r>
                      <a:endParaRPr lang="ja-JP" altLang="en-US" sz="1200" b="1"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200">
                          <a:hlinkClick r:id="rId5"/>
                        </a:rPr>
                        <a:t>リンク</a:t>
                      </a:r>
                      <a:endParaRPr lang="ja-JP" altLang="en-US" sz="12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776053"/>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200">
                          <a:latin typeface="+mn-ea"/>
                          <a:ea typeface="+mn-ea"/>
                        </a:rPr>
                        <a:t>Getting Started Guide For Science-Based Target Setting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200">
                          <a:latin typeface="+mn-ea"/>
                          <a:ea typeface="+mn-ea"/>
                        </a:rPr>
                        <a:t>1.1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u="none">
                          <a:latin typeface="+mn-ea"/>
                          <a:ea typeface="+mn-ea"/>
                        </a:rPr>
                        <a:t>SBT</a:t>
                      </a:r>
                      <a:r>
                        <a:rPr kumimoji="1" lang="ja-JP" altLang="en-US" sz="1200" b="1" u="none">
                          <a:latin typeface="+mn-ea"/>
                          <a:ea typeface="+mn-ea"/>
                        </a:rPr>
                        <a:t>設定のためのスタートガイド</a:t>
                      </a:r>
                      <a:endParaRPr kumimoji="1" lang="en-US" altLang="ja-JP" sz="1200" b="1" u="none">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a:latin typeface="+mn-ea"/>
                          <a:ea typeface="+mn-ea"/>
                        </a:rPr>
                        <a:t>企業が</a:t>
                      </a:r>
                      <a:r>
                        <a:rPr kumimoji="1" lang="en-US" altLang="ja-JP" sz="1200" u="none">
                          <a:latin typeface="+mn-ea"/>
                          <a:ea typeface="+mn-ea"/>
                        </a:rPr>
                        <a:t>SBT</a:t>
                      </a:r>
                      <a:r>
                        <a:rPr kumimoji="1" lang="ja-JP" altLang="en-US" sz="1200" u="none">
                          <a:latin typeface="+mn-ea"/>
                          <a:ea typeface="+mn-ea"/>
                        </a:rPr>
                        <a:t>設定を始めるにあたり、重要な情報をまとめたもの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a:latin typeface="+mn-ea"/>
                          <a:ea typeface="+mn-ea"/>
                        </a:rPr>
                        <a: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a:latin typeface="+mn-ea"/>
                          <a:ea typeface="+mn-ea"/>
                          <a:hlinkClick r:id="rId6"/>
                        </a:rPr>
                        <a:t>リンク</a:t>
                      </a:r>
                      <a:endParaRPr kumimoji="1" lang="en-US" altLang="ja-JP"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200">
                          <a:latin typeface="+mn-ea"/>
                          <a:ea typeface="+mn-ea"/>
                        </a:rPr>
                        <a:t>Standard Operating Procedure For</a:t>
                      </a:r>
                      <a:r>
                        <a:rPr lang="ja-JP" altLang="en-US" sz="1200">
                          <a:latin typeface="+mn-ea"/>
                          <a:ea typeface="+mn-ea"/>
                        </a:rPr>
                        <a:t> </a:t>
                      </a:r>
                      <a:r>
                        <a:rPr lang="en-US" altLang="ja-JP" sz="1200">
                          <a:latin typeface="+mn-ea"/>
                          <a:ea typeface="+mn-ea"/>
                        </a:rPr>
                        <a:t>The Validation Of SBTi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200">
                          <a:latin typeface="+mn-ea"/>
                          <a:ea typeface="+mn-ea"/>
                        </a:rPr>
                        <a:t>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lang="en-US" altLang="ja-JP" sz="1200" b="1"/>
                        <a:t>SBTi</a:t>
                      </a:r>
                      <a:r>
                        <a:rPr lang="ja-JP" altLang="en-US" sz="1200" b="1"/>
                        <a:t>目標の検証のための標準業務手続き</a:t>
                      </a:r>
                      <a:endParaRPr lang="ja-JP" altLang="en-US" sz="1200"/>
                    </a:p>
                    <a:p>
                      <a:r>
                        <a:rPr lang="en-US" altLang="ja-JP" sz="1200"/>
                        <a:t>SBTi Services</a:t>
                      </a:r>
                      <a:r>
                        <a:rPr lang="ja-JP" altLang="en-US" sz="1200"/>
                        <a:t>が企業の目標申請を検証する手順等について記載されたもの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a:latin typeface="+mn-ea"/>
                          <a:ea typeface="+mn-ea"/>
                        </a:rPr>
                        <a:t>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a:latin typeface="+mn-ea"/>
                          <a:ea typeface="+mn-ea"/>
                          <a:hlinkClick r:id="rId7"/>
                        </a:rPr>
                        <a:t>リンク</a:t>
                      </a:r>
                      <a:endParaRPr kumimoji="1" lang="en-US" altLang="ja-JP"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252968"/>
                  </a:ext>
                </a:extLst>
              </a:tr>
              <a:tr h="288183">
                <a:tc>
                  <a:txBody>
                    <a:bodyPr/>
                    <a:lstStyle/>
                    <a:p>
                      <a:pPr>
                        <a:spcBef>
                          <a:spcPts val="600"/>
                        </a:spcBef>
                      </a:pPr>
                      <a:r>
                        <a:rPr kumimoji="1" lang="en-US" altLang="ja-JP" sz="1200">
                          <a:latin typeface="+mn-ea"/>
                          <a:ea typeface="+mn-ea"/>
                        </a:rPr>
                        <a:t>Corporate Near-Term Tool</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a:latin typeface="+mn-ea"/>
                          <a:ea typeface="+mn-ea"/>
                        </a:rPr>
                        <a:t>2.4</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ja-JP" altLang="en-US" sz="1200" b="1" i="1" u="none">
                          <a:latin typeface="+mn-ea"/>
                          <a:ea typeface="+mn-ea"/>
                        </a:rPr>
                        <a:t>企業短期ツール</a:t>
                      </a:r>
                      <a:endParaRPr kumimoji="1" lang="en-US" altLang="ja-JP" sz="1200" b="1" i="1" u="none">
                        <a:latin typeface="+mn-ea"/>
                        <a:ea typeface="+mn-ea"/>
                      </a:endParaRPr>
                    </a:p>
                    <a:p>
                      <a:pPr marL="0" indent="0">
                        <a:spcBef>
                          <a:spcPts val="0"/>
                        </a:spcBef>
                        <a:buFont typeface="Arial" panose="020B0604020202020204" pitchFamily="34" charset="0"/>
                        <a:buNone/>
                      </a:pPr>
                      <a:r>
                        <a:rPr kumimoji="1" lang="ja-JP" altLang="en-US" sz="1200" i="0" u="none">
                          <a:latin typeface="+mn-ea"/>
                          <a:ea typeface="+mn-ea"/>
                        </a:rPr>
                        <a:t>短期目標を設定するツール</a:t>
                      </a:r>
                      <a:endParaRPr kumimoji="1" lang="ja-JP" altLang="en-US" sz="1200" i="1"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b="1" i="0" u="none">
                          <a:latin typeface="+mn-ea"/>
                          <a:ea typeface="+mn-ea"/>
                        </a:rPr>
                        <a:t>S</a:t>
                      </a:r>
                      <a:endParaRPr kumimoji="1" lang="ja-JP" altLang="en-US" sz="1200" b="1"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a:latin typeface="+mn-ea"/>
                          <a:ea typeface="+mn-ea"/>
                          <a:hlinkClick r:id="rId8"/>
                        </a:rPr>
                        <a:t>リンク</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564985"/>
                  </a:ext>
                </a:extLst>
              </a:tr>
              <a:tr h="28818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200">
                          <a:latin typeface="+mn-ea"/>
                          <a:ea typeface="+mn-ea"/>
                        </a:rPr>
                        <a:t>Corporate Net-Zero Tool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a:latin typeface="+mn-ea"/>
                          <a:ea typeface="+mn-ea"/>
                        </a:rPr>
                        <a:t>1.2</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200" b="1" u="none">
                          <a:latin typeface="+mn-ea"/>
                          <a:ea typeface="+mn-ea"/>
                        </a:rPr>
                        <a:t>企業ネットゼロツール</a:t>
                      </a:r>
                    </a:p>
                    <a:p>
                      <a:pPr marL="0" indent="0">
                        <a:spcBef>
                          <a:spcPts val="0"/>
                        </a:spcBef>
                        <a:buFont typeface="Arial" panose="020B0604020202020204" pitchFamily="34" charset="0"/>
                        <a:buNone/>
                      </a:pPr>
                      <a:r>
                        <a:rPr kumimoji="1" lang="ja-JP" altLang="en-US" sz="1200" u="none">
                          <a:latin typeface="+mn-ea"/>
                          <a:ea typeface="+mn-ea"/>
                        </a:rPr>
                        <a:t>ネットゼロ目標を設定するツール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b="1" i="0">
                          <a:latin typeface="+mn-ea"/>
                          <a:ea typeface="+mn-ea"/>
                        </a:rPr>
                        <a:t>S</a:t>
                      </a:r>
                      <a:endParaRPr kumimoji="1" lang="ja-JP" altLang="en-US" sz="1200" b="1"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200">
                          <a:latin typeface="+mn-ea"/>
                          <a:ea typeface="+mn-ea"/>
                          <a:hlinkClick r:id="rId9"/>
                        </a:rPr>
                        <a:t>リンク</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7281"/>
                  </a:ext>
                </a:extLst>
              </a:tr>
              <a:tr h="288183">
                <a:tc>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1" lang="en-US" altLang="ja-JP" sz="1200" u="none">
                          <a:solidFill>
                            <a:schemeClr val="tx1"/>
                          </a:solidFill>
                          <a:latin typeface="+mn-ea"/>
                          <a:ea typeface="+mn-ea"/>
                        </a:rPr>
                        <a:t>Corporate Submission Manual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a:solidFill>
                            <a:schemeClr val="tx1"/>
                          </a:solidFill>
                        </a:rPr>
                        <a:t>1</a:t>
                      </a:r>
                      <a:endParaRPr kumimoji="1" lang="ja-JP" altLang="en-US" sz="120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ja-JP" altLang="en-US" sz="1200" b="1" u="none">
                          <a:latin typeface="+mn-ea"/>
                          <a:ea typeface="+mn-ea"/>
                        </a:rPr>
                        <a:t>企業申請マニュアル</a:t>
                      </a:r>
                    </a:p>
                    <a:p>
                      <a:pPr marL="0" indent="0">
                        <a:spcBef>
                          <a:spcPts val="0"/>
                        </a:spcBef>
                        <a:buFont typeface="Arial" panose="020B0604020202020204" pitchFamily="34" charset="0"/>
                        <a:buNone/>
                      </a:pPr>
                      <a:r>
                        <a:rPr kumimoji="1" lang="ja-JP" altLang="en-US" sz="1200" b="0" u="none">
                          <a:latin typeface="+mn-ea"/>
                          <a:ea typeface="+mn-ea"/>
                        </a:rPr>
                        <a:t>検証ポータルにおける登録、コミットメント、目標申請に関するプロセスが記載されたもの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200" b="1" i="0">
                          <a:latin typeface="+mn-ea"/>
                          <a:ea typeface="+mn-ea"/>
                        </a:rPr>
                        <a:t>SS</a:t>
                      </a:r>
                      <a:endParaRPr kumimoji="1" lang="ja-JP" altLang="en-US" sz="1200" b="1"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ja-JP" altLang="en-US" sz="1200" i="0">
                          <a:latin typeface="+mn-ea"/>
                          <a:ea typeface="+mn-ea"/>
                          <a:hlinkClick r:id="rId10"/>
                        </a:rPr>
                        <a:t>リンク</a:t>
                      </a:r>
                      <a:endParaRPr kumimoji="1" lang="ja-JP" altLang="en-US" sz="12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862186"/>
                  </a:ext>
                </a:extLst>
              </a:tr>
              <a:tr h="288183">
                <a:tc>
                  <a:txBody>
                    <a:bodyPr/>
                    <a:lstStyle/>
                    <a:p>
                      <a:pPr>
                        <a:spcBef>
                          <a:spcPts val="600"/>
                        </a:spcBef>
                      </a:pPr>
                      <a:r>
                        <a:rPr lang="en-US" altLang="ja-JP" sz="1200">
                          <a:latin typeface="+mn-ea"/>
                          <a:ea typeface="+mn-ea"/>
                        </a:rPr>
                        <a:t>SBTi Services Validation Service Offerings</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a:latin typeface="+mn-ea"/>
                          <a:ea typeface="+mn-ea"/>
                        </a:rPr>
                        <a:t>5</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u="none">
                          <a:latin typeface="+mn-ea"/>
                          <a:ea typeface="+mn-ea"/>
                        </a:rPr>
                        <a:t>SBTi</a:t>
                      </a:r>
                      <a:r>
                        <a:rPr kumimoji="1" lang="ja-JP" altLang="en-US" sz="1200" b="1" u="none">
                          <a:latin typeface="+mn-ea"/>
                          <a:ea typeface="+mn-ea"/>
                        </a:rPr>
                        <a:t> </a:t>
                      </a:r>
                      <a:r>
                        <a:rPr kumimoji="1" lang="en-US" altLang="ja-JP" sz="1200" b="1" u="none">
                          <a:latin typeface="+mn-ea"/>
                          <a:ea typeface="+mn-ea"/>
                        </a:rPr>
                        <a:t>Services</a:t>
                      </a:r>
                      <a:r>
                        <a:rPr kumimoji="1" lang="ja-JP" altLang="en-US" sz="1200" b="1" u="none">
                          <a:latin typeface="+mn-ea"/>
                          <a:ea typeface="+mn-ea"/>
                        </a:rPr>
                        <a:t>目標検証サービスオファリング</a:t>
                      </a:r>
                      <a:endParaRPr kumimoji="1" lang="en-US" altLang="ja-JP" sz="1200" b="1" u="none">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u="none">
                          <a:latin typeface="+mn-ea"/>
                          <a:ea typeface="+mn-ea"/>
                        </a:rPr>
                        <a:t>SBTi</a:t>
                      </a:r>
                      <a:r>
                        <a:rPr kumimoji="1" lang="ja-JP" altLang="en-US" sz="1200" u="none">
                          <a:latin typeface="+mn-ea"/>
                          <a:ea typeface="+mn-ea"/>
                        </a:rPr>
                        <a:t> </a:t>
                      </a:r>
                      <a:r>
                        <a:rPr kumimoji="1" lang="en-US" altLang="ja-JP" sz="1200" u="none">
                          <a:latin typeface="+mn-ea"/>
                          <a:ea typeface="+mn-ea"/>
                        </a:rPr>
                        <a:t>Services</a:t>
                      </a:r>
                      <a:r>
                        <a:rPr kumimoji="1" lang="ja-JP" altLang="en-US" sz="1200" u="none">
                          <a:latin typeface="+mn-ea"/>
                          <a:ea typeface="+mn-ea"/>
                        </a:rPr>
                        <a:t>の提供サービスメニューと料金がまとめられたもの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a:latin typeface="+mn-ea"/>
                          <a:ea typeface="+mn-ea"/>
                        </a:rPr>
                        <a:t>SS</a:t>
                      </a:r>
                      <a:endParaRPr kumimoji="1" lang="ja-JP" altLang="en-US" sz="1200" b="1"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200">
                          <a:latin typeface="+mn-ea"/>
                          <a:ea typeface="+mn-ea"/>
                          <a:hlinkClick r:id="rId11"/>
                        </a:rPr>
                        <a:t>リンク</a:t>
                      </a:r>
                      <a:endParaRPr kumimoji="1" lang="ja-JP" altLang="en-US" sz="12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156932"/>
                  </a:ext>
                </a:extLst>
              </a:tr>
              <a:tr h="172910">
                <a:tc>
                  <a:txBody>
                    <a:bodyPr/>
                    <a:lstStyle/>
                    <a:p>
                      <a:pPr>
                        <a:spcBef>
                          <a:spcPts val="600"/>
                        </a:spcBef>
                      </a:pPr>
                      <a:r>
                        <a:rPr kumimoji="1" lang="ja-JP" altLang="en-US" sz="1200">
                          <a:latin typeface="+mn-ea"/>
                          <a:ea typeface="+mn-ea"/>
                        </a:rPr>
                        <a:t>セクター固有のツール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200">
                          <a:latin typeface="+mn-ea"/>
                          <a:ea typeface="+mn-ea"/>
                        </a:rPr>
                        <a:t>-</a:t>
                      </a:r>
                      <a:endParaRPr kumimoji="1" lang="ja-JP" altLang="en-US" sz="12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u="none">
                          <a:latin typeface="+mn-ea"/>
                          <a:ea typeface="+mn-ea"/>
                        </a:rPr>
                        <a:t>セクター固有のツールはこちらから参照可能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i="0" u="none">
                          <a:latin typeface="+mn-ea"/>
                          <a:ea typeface="+mn-ea"/>
                        </a:rPr>
                        <a:t>S</a:t>
                      </a:r>
                      <a:endParaRPr kumimoji="1" lang="ja-JP" altLang="en-US" sz="1200" b="1"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200" u="none">
                          <a:latin typeface="+mn-ea"/>
                          <a:ea typeface="+mn-ea"/>
                          <a:hlinkClick r:id="rId12"/>
                        </a:rPr>
                        <a:t>リンク</a:t>
                      </a:r>
                      <a:endParaRPr kumimoji="1" lang="ja-JP" altLang="en-US" sz="12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66739"/>
                  </a:ext>
                </a:extLst>
              </a:tr>
            </a:tbl>
          </a:graphicData>
        </a:graphic>
      </p:graphicFrame>
      <p:sp>
        <p:nvSpPr>
          <p:cNvPr id="5" name="コンテンツ プレースホルダー 2">
            <a:extLst>
              <a:ext uri="{FF2B5EF4-FFF2-40B4-BE49-F238E27FC236}">
                <a16:creationId xmlns:a16="http://schemas.microsoft.com/office/drawing/2014/main" id="{DF16350D-255D-E9A8-AD2C-4032661EDC2D}"/>
              </a:ext>
            </a:extLst>
          </p:cNvPr>
          <p:cNvSpPr>
            <a:spLocks noGrp="1"/>
          </p:cNvSpPr>
          <p:nvPr>
            <p:ph sz="quarter" idx="12"/>
          </p:nvPr>
        </p:nvSpPr>
        <p:spPr>
          <a:xfrm>
            <a:off x="161925" y="1110920"/>
            <a:ext cx="10367963" cy="604163"/>
          </a:xfrm>
        </p:spPr>
        <p:txBody>
          <a:bodyPr/>
          <a:lstStyle/>
          <a:p>
            <a:pPr marL="273050" indent="-273050"/>
            <a:r>
              <a:rPr lang="en-US" altLang="ja-JP" dirty="0"/>
              <a:t>SBTi</a:t>
            </a:r>
            <a:r>
              <a:rPr lang="ja-JP" altLang="en-US" dirty="0"/>
              <a:t>と</a:t>
            </a:r>
            <a:r>
              <a:rPr lang="en-US" altLang="ja-JP" dirty="0"/>
              <a:t>SBTi Services</a:t>
            </a:r>
            <a:r>
              <a:rPr lang="ja-JP" altLang="en-US" dirty="0"/>
              <a:t>のウェブサイトには、各種資料が掲載されている。</a:t>
            </a:r>
            <a:r>
              <a:rPr lang="en-US" altLang="ja-JP" baseline="30000" dirty="0"/>
              <a:t>※1 </a:t>
            </a:r>
            <a:endParaRPr lang="ja-JP" altLang="en-US" dirty="0"/>
          </a:p>
        </p:txBody>
      </p:sp>
      <p:sp>
        <p:nvSpPr>
          <p:cNvPr id="8" name="テキスト ボックス 7">
            <a:extLst>
              <a:ext uri="{FF2B5EF4-FFF2-40B4-BE49-F238E27FC236}">
                <a16:creationId xmlns:a16="http://schemas.microsoft.com/office/drawing/2014/main" id="{F7ACE260-C881-8FB0-4B15-0691EAE42800}"/>
              </a:ext>
            </a:extLst>
          </p:cNvPr>
          <p:cNvSpPr txBox="1">
            <a:spLocks noChangeArrowheads="1"/>
          </p:cNvSpPr>
          <p:nvPr/>
        </p:nvSpPr>
        <p:spPr bwMode="auto">
          <a:xfrm>
            <a:off x="577528" y="7098011"/>
            <a:ext cx="953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a:latin typeface="+mn-ea"/>
                <a:ea typeface="+mn-ea"/>
              </a:rPr>
              <a:t>※1</a:t>
            </a:r>
            <a:r>
              <a:rPr lang="ja-JP" altLang="en-US" sz="1200" b="1">
                <a:latin typeface="+mn-ea"/>
                <a:ea typeface="+mn-ea"/>
              </a:rPr>
              <a:t>：上記以外や最新の資料については、 </a:t>
            </a:r>
            <a:r>
              <a:rPr lang="en-US" altLang="ja-JP" sz="1200" b="1">
                <a:latin typeface="+mn-ea"/>
                <a:ea typeface="+mn-ea"/>
                <a:hlinkClick r:id="rId13"/>
              </a:rPr>
              <a:t>SBTi</a:t>
            </a:r>
            <a:r>
              <a:rPr lang="ja-JP" altLang="en-US" sz="1200" b="1">
                <a:latin typeface="+mn-ea"/>
                <a:ea typeface="+mn-ea"/>
                <a:hlinkClick r:id="rId13"/>
              </a:rPr>
              <a:t>ウェブサイト</a:t>
            </a:r>
            <a:r>
              <a:rPr lang="ja-JP" altLang="en-US" sz="1200" b="1">
                <a:latin typeface="+mn-ea"/>
                <a:ea typeface="+mn-ea"/>
              </a:rPr>
              <a:t> </a:t>
            </a:r>
            <a:r>
              <a:rPr lang="en-US" altLang="ja-JP" sz="1200" b="1">
                <a:latin typeface="+mn-ea"/>
                <a:ea typeface="+mn-ea"/>
              </a:rPr>
              <a:t>/</a:t>
            </a:r>
            <a:r>
              <a:rPr lang="ja-JP" altLang="en-US" sz="1200" b="1">
                <a:latin typeface="+mn-ea"/>
                <a:ea typeface="+mn-ea"/>
              </a:rPr>
              <a:t> </a:t>
            </a:r>
            <a:r>
              <a:rPr lang="en-US" altLang="ja-JP" sz="1200" b="1">
                <a:latin typeface="+mn-ea"/>
                <a:ea typeface="+mn-ea"/>
                <a:hlinkClick r:id="rId14"/>
              </a:rPr>
              <a:t>SBTi</a:t>
            </a:r>
            <a:r>
              <a:rPr lang="ja-JP" altLang="en-US" sz="1200" b="1">
                <a:latin typeface="+mn-ea"/>
                <a:ea typeface="+mn-ea"/>
                <a:hlinkClick r:id="rId14"/>
              </a:rPr>
              <a:t> </a:t>
            </a:r>
            <a:r>
              <a:rPr lang="en-US" altLang="ja-JP" sz="1200" b="1">
                <a:latin typeface="+mn-ea"/>
                <a:ea typeface="+mn-ea"/>
                <a:hlinkClick r:id="rId14"/>
              </a:rPr>
              <a:t>Services</a:t>
            </a:r>
            <a:r>
              <a:rPr lang="ja-JP" altLang="en-US" sz="1200" b="1">
                <a:latin typeface="+mn-ea"/>
                <a:ea typeface="+mn-ea"/>
                <a:hlinkClick r:id="rId14"/>
              </a:rPr>
              <a:t>ウェブサイト</a:t>
            </a:r>
            <a:r>
              <a:rPr lang="ja-JP" altLang="en-US" sz="1200" b="1">
                <a:latin typeface="+mn-ea"/>
                <a:ea typeface="+mn-ea"/>
              </a:rPr>
              <a:t> を参照</a:t>
            </a:r>
            <a:endParaRPr lang="en-US" altLang="ja-JP" sz="1200" b="1">
              <a:latin typeface="+mn-ea"/>
              <a:ea typeface="+mn-ea"/>
            </a:endParaRPr>
          </a:p>
          <a:p>
            <a:pPr defTabSz="844083" eaLnBrk="1" hangingPunct="1">
              <a:defRPr/>
            </a:pPr>
            <a:r>
              <a:rPr lang="en-US" altLang="ja-JP" sz="1200" b="1">
                <a:latin typeface="+mn-ea"/>
                <a:ea typeface="+mn-ea"/>
              </a:rPr>
              <a:t>※2</a:t>
            </a:r>
            <a:r>
              <a:rPr lang="ja-JP" altLang="en-US" sz="1200" b="1">
                <a:latin typeface="+mn-ea"/>
                <a:ea typeface="+mn-ea"/>
              </a:rPr>
              <a:t>：</a:t>
            </a:r>
            <a:r>
              <a:rPr lang="en-US" altLang="ja-JP" sz="1200" b="1">
                <a:latin typeface="+mn-ea"/>
                <a:ea typeface="+mn-ea"/>
              </a:rPr>
              <a:t>【</a:t>
            </a:r>
            <a:r>
              <a:rPr lang="ja-JP" altLang="en-US" sz="1200" b="1">
                <a:latin typeface="+mn-ea"/>
                <a:ea typeface="+mn-ea"/>
              </a:rPr>
              <a:t>所在の凡例</a:t>
            </a:r>
            <a:r>
              <a:rPr lang="en-US" altLang="ja-JP" sz="1200" b="1">
                <a:latin typeface="+mn-ea"/>
                <a:ea typeface="+mn-ea"/>
              </a:rPr>
              <a:t>】</a:t>
            </a:r>
            <a:r>
              <a:rPr lang="ja-JP" altLang="en-US" sz="1200" b="1">
                <a:latin typeface="+mn-ea"/>
                <a:ea typeface="+mn-ea"/>
              </a:rPr>
              <a:t>　</a:t>
            </a:r>
            <a:r>
              <a:rPr lang="en-US" altLang="ja-JP" sz="1200" b="1">
                <a:latin typeface="+mn-ea"/>
                <a:ea typeface="+mn-ea"/>
              </a:rPr>
              <a:t>S</a:t>
            </a:r>
            <a:r>
              <a:rPr lang="ja-JP" altLang="en-US" sz="1200" b="1">
                <a:latin typeface="+mn-ea"/>
                <a:ea typeface="+mn-ea"/>
              </a:rPr>
              <a:t>：</a:t>
            </a:r>
            <a:r>
              <a:rPr lang="en-US" altLang="ja-JP" sz="1200" b="1">
                <a:latin typeface="+mn-ea"/>
                <a:ea typeface="+mn-ea"/>
              </a:rPr>
              <a:t>SBTi</a:t>
            </a:r>
            <a:r>
              <a:rPr lang="ja-JP" altLang="en-US" sz="1200" b="1">
                <a:latin typeface="+mn-ea"/>
                <a:ea typeface="+mn-ea"/>
              </a:rPr>
              <a:t>ウェブサイト　</a:t>
            </a:r>
            <a:r>
              <a:rPr lang="en-US" altLang="ja-JP" sz="1200" b="1">
                <a:latin typeface="+mn-ea"/>
                <a:ea typeface="+mn-ea"/>
              </a:rPr>
              <a:t>SS</a:t>
            </a:r>
            <a:r>
              <a:rPr lang="ja-JP" altLang="en-US" sz="1200" b="1">
                <a:latin typeface="+mn-ea"/>
                <a:ea typeface="+mn-ea"/>
              </a:rPr>
              <a:t>：</a:t>
            </a:r>
            <a:r>
              <a:rPr lang="en-US" altLang="ja-JP" sz="1200" b="1">
                <a:latin typeface="+mn-ea"/>
                <a:ea typeface="+mn-ea"/>
              </a:rPr>
              <a:t>SBTi</a:t>
            </a:r>
            <a:r>
              <a:rPr lang="ja-JP" altLang="en-US" sz="1200" b="1">
                <a:latin typeface="+mn-ea"/>
                <a:ea typeface="+mn-ea"/>
              </a:rPr>
              <a:t> </a:t>
            </a:r>
            <a:r>
              <a:rPr lang="en-US" altLang="ja-JP" sz="1200" b="1">
                <a:latin typeface="+mn-ea"/>
                <a:ea typeface="+mn-ea"/>
              </a:rPr>
              <a:t>Services</a:t>
            </a:r>
            <a:r>
              <a:rPr lang="ja-JP" altLang="en-US" sz="1200" b="1">
                <a:latin typeface="+mn-ea"/>
                <a:ea typeface="+mn-ea"/>
              </a:rPr>
              <a:t>ウェブサイト</a:t>
            </a:r>
            <a:endParaRPr lang="en-US" altLang="ja-JP" sz="1200" b="1">
              <a:latin typeface="+mn-ea"/>
              <a:ea typeface="+mn-ea"/>
            </a:endParaRPr>
          </a:p>
        </p:txBody>
      </p:sp>
    </p:spTree>
    <p:extLst>
      <p:ext uri="{BB962C8B-B14F-4D97-AF65-F5344CB8AC3E}">
        <p14:creationId xmlns:p14="http://schemas.microsoft.com/office/powerpoint/2010/main" val="36218574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a:t>【</a:t>
            </a:r>
            <a:r>
              <a:rPr lang="ja-JP" altLang="en-US"/>
              <a:t>参考②</a:t>
            </a:r>
            <a:r>
              <a:rPr lang="en-US" altLang="ja-JP"/>
              <a:t>】</a:t>
            </a:r>
            <a:r>
              <a:rPr lang="ja-JP" altLang="en-US"/>
              <a:t>中小企業向け</a:t>
            </a:r>
            <a:r>
              <a:rPr lang="en-US" altLang="ja-JP"/>
              <a:t>SBT</a:t>
            </a:r>
            <a:endParaRPr lang="ja-JP" altLang="en-US"/>
          </a:p>
        </p:txBody>
      </p:sp>
    </p:spTree>
    <p:extLst>
      <p:ext uri="{BB962C8B-B14F-4D97-AF65-F5344CB8AC3E}">
        <p14:creationId xmlns:p14="http://schemas.microsoft.com/office/powerpoint/2010/main" val="26480523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8474A-EA4C-32E3-6223-BF235DA6540D}"/>
              </a:ext>
            </a:extLst>
          </p:cNvPr>
          <p:cNvSpPr>
            <a:spLocks noGrp="1"/>
          </p:cNvSpPr>
          <p:nvPr>
            <p:ph type="title"/>
          </p:nvPr>
        </p:nvSpPr>
        <p:spPr/>
        <p:txBody>
          <a:bodyPr/>
          <a:lstStyle/>
          <a:p>
            <a:r>
              <a:rPr kumimoji="1" lang="ja-JP" altLang="en-US">
                <a:latin typeface="+mn-ea"/>
                <a:ea typeface="+mn-ea"/>
              </a:rPr>
              <a:t>中小企業向け</a:t>
            </a:r>
            <a:r>
              <a:rPr kumimoji="1" lang="en-US" altLang="ja-JP">
                <a:latin typeface="+mn-ea"/>
                <a:ea typeface="+mn-ea"/>
              </a:rPr>
              <a:t>SBT</a:t>
            </a:r>
            <a:r>
              <a:rPr kumimoji="1" lang="ja-JP" altLang="en-US">
                <a:latin typeface="+mn-ea"/>
                <a:ea typeface="+mn-ea"/>
              </a:rPr>
              <a:t>の概要</a:t>
            </a:r>
            <a:r>
              <a:rPr lang="ja-JP" altLang="en-US">
                <a:latin typeface="+mn-ea"/>
                <a:ea typeface="+mn-ea"/>
              </a:rPr>
              <a:t> </a:t>
            </a:r>
            <a:r>
              <a:rPr lang="en-US" altLang="ja-JP">
                <a:latin typeface="+mn-ea"/>
                <a:ea typeface="+mn-ea"/>
              </a:rPr>
              <a:t>1/4</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FC79C58E-97B2-EB1A-1060-5DF60D045429}"/>
              </a:ext>
            </a:extLst>
          </p:cNvPr>
          <p:cNvSpPr>
            <a:spLocks noGrp="1"/>
          </p:cNvSpPr>
          <p:nvPr>
            <p:ph sz="quarter" idx="12"/>
          </p:nvPr>
        </p:nvSpPr>
        <p:spPr>
          <a:xfrm>
            <a:off x="161925" y="1110920"/>
            <a:ext cx="10367963" cy="604163"/>
          </a:xfrm>
        </p:spPr>
        <p:txBody>
          <a:bodyPr/>
          <a:lstStyle/>
          <a:p>
            <a:r>
              <a:rPr kumimoji="1" lang="ja-JP" altLang="en-US">
                <a:latin typeface="+mn-ea"/>
                <a:ea typeface="+mn-ea"/>
              </a:rPr>
              <a:t>中小企業は目標策定・申請に際し以下のようなガイダンス資料を参照可能。</a:t>
            </a:r>
          </a:p>
        </p:txBody>
      </p:sp>
      <p:sp>
        <p:nvSpPr>
          <p:cNvPr id="6" name="テキスト ボックス 5">
            <a:extLst>
              <a:ext uri="{FF2B5EF4-FFF2-40B4-BE49-F238E27FC236}">
                <a16:creationId xmlns:a16="http://schemas.microsoft.com/office/drawing/2014/main" id="{0F0C3706-FAC9-9533-B28E-32F2434DDB01}"/>
              </a:ext>
            </a:extLst>
          </p:cNvPr>
          <p:cNvSpPr txBox="1"/>
          <p:nvPr/>
        </p:nvSpPr>
        <p:spPr>
          <a:xfrm>
            <a:off x="3725903" y="5410993"/>
            <a:ext cx="3240000" cy="1692771"/>
          </a:xfrm>
          <a:prstGeom prst="rect">
            <a:avLst/>
          </a:prstGeom>
          <a:noFill/>
        </p:spPr>
        <p:txBody>
          <a:bodyPr wrap="square" rtlCol="0">
            <a:spAutoFit/>
          </a:bodyPr>
          <a:lstStyle/>
          <a:p>
            <a:pPr algn="ctr"/>
            <a:r>
              <a:rPr lang="ja-JP" altLang="en-US" sz="1400" b="1" u="sng">
                <a:latin typeface="+mn-ea"/>
              </a:rPr>
              <a:t>中小企業</a:t>
            </a:r>
            <a:r>
              <a:rPr lang="en-US" altLang="ja-JP" sz="1400" b="1" u="sng">
                <a:latin typeface="+mn-ea"/>
              </a:rPr>
              <a:t>FAQs</a:t>
            </a:r>
          </a:p>
          <a:p>
            <a:pPr algn="ctr"/>
            <a:r>
              <a:rPr kumimoji="1" lang="en-US" altLang="ja-JP" sz="1000">
                <a:latin typeface="+mn-ea"/>
                <a:hlinkClick r:id="rId3"/>
              </a:rPr>
              <a:t>Small &amp; Medium Enterprises (SMEs) FAQ</a:t>
            </a:r>
            <a:endParaRPr kumimoji="1" lang="en-US" altLang="ja-JP" sz="1000">
              <a:latin typeface="+mn-ea"/>
            </a:endParaRPr>
          </a:p>
          <a:p>
            <a:pPr algn="ctr"/>
            <a:endParaRPr kumimoji="1" lang="en-US" altLang="ja-JP" sz="1000">
              <a:latin typeface="+mn-ea"/>
            </a:endParaRPr>
          </a:p>
          <a:p>
            <a:pPr lvl="1" indent="-285750">
              <a:buFont typeface="Wingdings" panose="05000000000000000000" pitchFamily="2" charset="2"/>
              <a:buChar char="ü"/>
            </a:pPr>
            <a:r>
              <a:rPr kumimoji="1" lang="ja-JP" altLang="en-US" sz="1400">
                <a:latin typeface="+mn-ea"/>
              </a:rPr>
              <a:t>中小企業が</a:t>
            </a:r>
            <a:r>
              <a:rPr kumimoji="1" lang="en-US" altLang="ja-JP" sz="1400">
                <a:latin typeface="+mn-ea"/>
              </a:rPr>
              <a:t>SBT</a:t>
            </a:r>
            <a:r>
              <a:rPr kumimoji="1" lang="ja-JP" altLang="en-US" sz="1400">
                <a:latin typeface="+mn-ea"/>
              </a:rPr>
              <a:t>を設定し、検証するための詳細なプロセスについて</a:t>
            </a:r>
            <a:r>
              <a:rPr kumimoji="1" lang="en-US" altLang="ja-JP" sz="1400">
                <a:latin typeface="+mn-ea"/>
              </a:rPr>
              <a:t>Q&amp;A</a:t>
            </a:r>
            <a:r>
              <a:rPr kumimoji="1" lang="ja-JP" altLang="en-US" sz="1400">
                <a:latin typeface="+mn-ea"/>
              </a:rPr>
              <a:t>式に説明されているガイドライン</a:t>
            </a:r>
            <a:endParaRPr kumimoji="1" lang="en-US" altLang="ja-JP" sz="1400">
              <a:latin typeface="+mn-ea"/>
            </a:endParaRPr>
          </a:p>
          <a:p>
            <a:pPr lvl="1" indent="-285750">
              <a:buFont typeface="Wingdings" panose="05000000000000000000" pitchFamily="2" charset="2"/>
              <a:buChar char="ü"/>
            </a:pPr>
            <a:r>
              <a:rPr lang="ja-JP" altLang="en-US" sz="1400">
                <a:latin typeface="+mn-ea"/>
              </a:rPr>
              <a:t>中小企業の定義、目標設定のオプションや設定方法等について記載</a:t>
            </a:r>
            <a:endParaRPr kumimoji="1" lang="en-US" altLang="ja-JP" sz="1400">
              <a:latin typeface="+mn-ea"/>
            </a:endParaRPr>
          </a:p>
        </p:txBody>
      </p:sp>
      <p:pic>
        <p:nvPicPr>
          <p:cNvPr id="8" name="図 7">
            <a:extLst>
              <a:ext uri="{FF2B5EF4-FFF2-40B4-BE49-F238E27FC236}">
                <a16:creationId xmlns:a16="http://schemas.microsoft.com/office/drawing/2014/main" id="{16519552-9967-AEEA-7BC8-4F2A1E94D1C2}"/>
              </a:ext>
            </a:extLst>
          </p:cNvPr>
          <p:cNvPicPr>
            <a:picLocks noChangeAspect="1"/>
          </p:cNvPicPr>
          <p:nvPr/>
        </p:nvPicPr>
        <p:blipFill>
          <a:blip r:embed="rId4"/>
          <a:stretch>
            <a:fillRect/>
          </a:stretch>
        </p:blipFill>
        <p:spPr>
          <a:xfrm>
            <a:off x="603575" y="2170993"/>
            <a:ext cx="2296901" cy="3240000"/>
          </a:xfrm>
          <a:prstGeom prst="rect">
            <a:avLst/>
          </a:prstGeom>
          <a:ln>
            <a:solidFill>
              <a:schemeClr val="tx1"/>
            </a:solidFill>
          </a:ln>
        </p:spPr>
      </p:pic>
      <p:sp>
        <p:nvSpPr>
          <p:cNvPr id="10" name="テキスト ボックス 9">
            <a:extLst>
              <a:ext uri="{FF2B5EF4-FFF2-40B4-BE49-F238E27FC236}">
                <a16:creationId xmlns:a16="http://schemas.microsoft.com/office/drawing/2014/main" id="{BDC9D33A-C909-D684-9BEC-F44321BDD354}"/>
              </a:ext>
            </a:extLst>
          </p:cNvPr>
          <p:cNvSpPr txBox="1"/>
          <p:nvPr/>
        </p:nvSpPr>
        <p:spPr>
          <a:xfrm>
            <a:off x="132026" y="5410993"/>
            <a:ext cx="3240000" cy="1692771"/>
          </a:xfrm>
          <a:prstGeom prst="rect">
            <a:avLst/>
          </a:prstGeom>
          <a:noFill/>
        </p:spPr>
        <p:txBody>
          <a:bodyPr wrap="square" rtlCol="0">
            <a:spAutoFit/>
          </a:bodyPr>
          <a:lstStyle/>
          <a:p>
            <a:pPr algn="ctr"/>
            <a:r>
              <a:rPr lang="ja-JP" altLang="en-US" sz="1400" b="1" u="sng">
                <a:latin typeface="+mn-ea"/>
              </a:rPr>
              <a:t>中小企業向け</a:t>
            </a:r>
            <a:r>
              <a:rPr lang="en-US" altLang="ja-JP" sz="1400" b="1" u="sng">
                <a:latin typeface="+mn-ea"/>
              </a:rPr>
              <a:t>CAI</a:t>
            </a:r>
            <a:endParaRPr kumimoji="1" lang="en-US" altLang="ja-JP" sz="1400" u="sng">
              <a:latin typeface="+mn-ea"/>
            </a:endParaRPr>
          </a:p>
          <a:p>
            <a:pPr marL="171450" lvl="1" algn="ctr"/>
            <a:r>
              <a:rPr lang="en-US" altLang="ja-JP" sz="1000">
                <a:latin typeface="+mn-ea"/>
                <a:hlinkClick r:id="rId5"/>
              </a:rPr>
              <a:t>SME Criteria Assessment Indicators</a:t>
            </a:r>
            <a:endParaRPr lang="en-US" altLang="ja-JP" sz="1000">
              <a:latin typeface="+mn-ea"/>
            </a:endParaRPr>
          </a:p>
          <a:p>
            <a:pPr marL="171450" lvl="1" algn="ctr"/>
            <a:endParaRPr lang="en-US" altLang="ja-JP" sz="1000">
              <a:latin typeface="+mn-ea"/>
            </a:endParaRPr>
          </a:p>
          <a:p>
            <a:pPr lvl="1" indent="-285750">
              <a:buFont typeface="Wingdings" panose="05000000000000000000" pitchFamily="2" charset="2"/>
              <a:buChar char="ü"/>
            </a:pPr>
            <a:r>
              <a:rPr lang="ja-JP" altLang="en-US" sz="1400">
                <a:latin typeface="+mn-ea"/>
              </a:rPr>
              <a:t>中小企業が設定する</a:t>
            </a:r>
            <a:r>
              <a:rPr lang="en-US" altLang="ja-JP" sz="1400">
                <a:latin typeface="+mn-ea"/>
              </a:rPr>
              <a:t>SBT</a:t>
            </a:r>
            <a:r>
              <a:rPr lang="ja-JP" altLang="en-US" sz="1400">
                <a:latin typeface="+mn-ea"/>
              </a:rPr>
              <a:t>の</a:t>
            </a:r>
            <a:r>
              <a:rPr lang="en-US" altLang="ja-JP" sz="1400">
                <a:latin typeface="+mn-ea"/>
              </a:rPr>
              <a:t>SBTi</a:t>
            </a:r>
            <a:r>
              <a:rPr lang="ja-JP" altLang="en-US" sz="1400">
                <a:latin typeface="+mn-ea"/>
              </a:rPr>
              <a:t>基準への適合性を評価するリスト</a:t>
            </a:r>
            <a:endParaRPr kumimoji="1" lang="en-US" altLang="ja-JP" sz="1400">
              <a:latin typeface="+mn-ea"/>
            </a:endParaRPr>
          </a:p>
          <a:p>
            <a:pPr lvl="1" indent="-285750">
              <a:buFont typeface="Wingdings" panose="05000000000000000000" pitchFamily="2" charset="2"/>
              <a:buChar char="ü"/>
            </a:pPr>
            <a:r>
              <a:rPr lang="ja-JP" altLang="en-US" sz="1400">
                <a:latin typeface="+mn-ea"/>
              </a:rPr>
              <a:t>目標策定を</a:t>
            </a:r>
            <a:r>
              <a:rPr kumimoji="1" lang="ja-JP" altLang="en-US" sz="1400">
                <a:latin typeface="+mn-ea"/>
              </a:rPr>
              <a:t>する際に本書を確認し、目標がすべての基準を満たしているか確認する必要</a:t>
            </a:r>
            <a:endParaRPr kumimoji="1" lang="en-US" altLang="ja-JP" sz="1400">
              <a:latin typeface="+mn-ea"/>
            </a:endParaRPr>
          </a:p>
        </p:txBody>
      </p:sp>
      <p:pic>
        <p:nvPicPr>
          <p:cNvPr id="16" name="図 15">
            <a:extLst>
              <a:ext uri="{FF2B5EF4-FFF2-40B4-BE49-F238E27FC236}">
                <a16:creationId xmlns:a16="http://schemas.microsoft.com/office/drawing/2014/main" id="{4E12003E-069A-4F7A-51D2-28FACBAB50B0}"/>
              </a:ext>
            </a:extLst>
          </p:cNvPr>
          <p:cNvPicPr>
            <a:picLocks noChangeAspect="1"/>
          </p:cNvPicPr>
          <p:nvPr/>
        </p:nvPicPr>
        <p:blipFill>
          <a:blip r:embed="rId6"/>
          <a:stretch>
            <a:fillRect/>
          </a:stretch>
        </p:blipFill>
        <p:spPr>
          <a:xfrm>
            <a:off x="7790869" y="2170994"/>
            <a:ext cx="2297835" cy="3240000"/>
          </a:xfrm>
          <a:prstGeom prst="rect">
            <a:avLst/>
          </a:prstGeom>
          <a:ln>
            <a:solidFill>
              <a:schemeClr val="tx1"/>
            </a:solidFill>
          </a:ln>
        </p:spPr>
      </p:pic>
      <p:sp>
        <p:nvSpPr>
          <p:cNvPr id="17" name="テキスト ボックス 16">
            <a:extLst>
              <a:ext uri="{FF2B5EF4-FFF2-40B4-BE49-F238E27FC236}">
                <a16:creationId xmlns:a16="http://schemas.microsoft.com/office/drawing/2014/main" id="{1EF94A61-35F6-A100-3432-4EC2788263FD}"/>
              </a:ext>
            </a:extLst>
          </p:cNvPr>
          <p:cNvSpPr txBox="1"/>
          <p:nvPr/>
        </p:nvSpPr>
        <p:spPr>
          <a:xfrm>
            <a:off x="7319787" y="5410994"/>
            <a:ext cx="3240000" cy="1692771"/>
          </a:xfrm>
          <a:prstGeom prst="rect">
            <a:avLst/>
          </a:prstGeom>
          <a:noFill/>
        </p:spPr>
        <p:txBody>
          <a:bodyPr wrap="square" rtlCol="0">
            <a:spAutoFit/>
          </a:bodyPr>
          <a:lstStyle/>
          <a:p>
            <a:pPr algn="ctr"/>
            <a:r>
              <a:rPr lang="ja-JP" altLang="en-US" sz="1400" b="1" u="sng">
                <a:latin typeface="+mn-ea"/>
              </a:rPr>
              <a:t>中小企業向け目標検証適合チェックリスト</a:t>
            </a:r>
            <a:endParaRPr lang="en-US" altLang="ja-JP" sz="1400" b="1" u="sng">
              <a:latin typeface="+mn-ea"/>
            </a:endParaRPr>
          </a:p>
          <a:p>
            <a:pPr algn="ctr"/>
            <a:r>
              <a:rPr lang="en-US" altLang="ja-JP" sz="1000">
                <a:latin typeface="+mn-ea"/>
                <a:hlinkClick r:id="rId7"/>
              </a:rPr>
              <a:t>Target Validation Application Checklist for SMEs</a:t>
            </a:r>
            <a:endParaRPr lang="en-US" altLang="ja-JP" sz="1000">
              <a:latin typeface="+mn-ea"/>
            </a:endParaRPr>
          </a:p>
          <a:p>
            <a:pPr algn="ctr"/>
            <a:endParaRPr kumimoji="1" lang="en-US" altLang="ja-JP" sz="1000" b="1" u="sng">
              <a:latin typeface="+mn-ea"/>
            </a:endParaRPr>
          </a:p>
          <a:p>
            <a:pPr lvl="1" indent="-285750">
              <a:buFont typeface="Wingdings" panose="05000000000000000000" pitchFamily="2" charset="2"/>
              <a:buChar char="ü"/>
            </a:pPr>
            <a:r>
              <a:rPr kumimoji="1" lang="ja-JP" altLang="en-US" sz="1400">
                <a:latin typeface="+mn-ea"/>
              </a:rPr>
              <a:t>申請前に準備すべき登録情報、排出量データ、契約・支払いに関する情報などが整理</a:t>
            </a:r>
            <a:endParaRPr kumimoji="1" lang="en-US" altLang="ja-JP" sz="1400">
              <a:latin typeface="+mn-ea"/>
            </a:endParaRPr>
          </a:p>
          <a:p>
            <a:pPr lvl="1" indent="-285750">
              <a:buFont typeface="Wingdings" panose="05000000000000000000" pitchFamily="2" charset="2"/>
              <a:buChar char="ü"/>
            </a:pPr>
            <a:r>
              <a:rPr kumimoji="1" lang="ja-JP" altLang="en-US" sz="1400">
                <a:latin typeface="+mn-ea"/>
              </a:rPr>
              <a:t>企業が自社の目標が</a:t>
            </a:r>
            <a:r>
              <a:rPr kumimoji="1" lang="en-US" altLang="ja-JP" sz="1400">
                <a:latin typeface="+mn-ea"/>
              </a:rPr>
              <a:t>SBTi</a:t>
            </a:r>
            <a:r>
              <a:rPr kumimoji="1" lang="ja-JP" altLang="en-US" sz="1400">
                <a:latin typeface="+mn-ea"/>
              </a:rPr>
              <a:t>の基準に適合しているかを事前に確認可能</a:t>
            </a:r>
            <a:endParaRPr kumimoji="1" lang="en-US" altLang="ja-JP" sz="1400">
              <a:latin typeface="+mn-ea"/>
            </a:endParaRPr>
          </a:p>
        </p:txBody>
      </p:sp>
      <p:pic>
        <p:nvPicPr>
          <p:cNvPr id="9" name="図 8">
            <a:extLst>
              <a:ext uri="{FF2B5EF4-FFF2-40B4-BE49-F238E27FC236}">
                <a16:creationId xmlns:a16="http://schemas.microsoft.com/office/drawing/2014/main" id="{6CCD9904-A200-C6B3-4F0B-2A8D2EA670BE}"/>
              </a:ext>
            </a:extLst>
          </p:cNvPr>
          <p:cNvPicPr>
            <a:picLocks noChangeAspect="1"/>
          </p:cNvPicPr>
          <p:nvPr/>
        </p:nvPicPr>
        <p:blipFill>
          <a:blip r:embed="rId8"/>
          <a:stretch>
            <a:fillRect/>
          </a:stretch>
        </p:blipFill>
        <p:spPr>
          <a:xfrm>
            <a:off x="4197503" y="2174939"/>
            <a:ext cx="2296800" cy="3236054"/>
          </a:xfrm>
          <a:prstGeom prst="rect">
            <a:avLst/>
          </a:prstGeom>
          <a:ln>
            <a:solidFill>
              <a:schemeClr val="tx1"/>
            </a:solidFill>
          </a:ln>
        </p:spPr>
      </p:pic>
    </p:spTree>
    <p:extLst>
      <p:ext uri="{BB962C8B-B14F-4D97-AF65-F5344CB8AC3E}">
        <p14:creationId xmlns:p14="http://schemas.microsoft.com/office/powerpoint/2010/main" val="10338606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ea"/>
                <a:ea typeface="+mn-ea"/>
              </a:rPr>
              <a:t>中小企業</a:t>
            </a:r>
            <a:r>
              <a:rPr lang="ja-JP" altLang="en-US">
                <a:latin typeface="+mn-ea"/>
                <a:ea typeface="+mn-ea"/>
              </a:rPr>
              <a:t>向け</a:t>
            </a:r>
            <a:r>
              <a:rPr kumimoji="1" lang="en-US" altLang="ja-JP">
                <a:latin typeface="+mn-ea"/>
                <a:ea typeface="+mn-ea"/>
              </a:rPr>
              <a:t>SBT</a:t>
            </a:r>
            <a:r>
              <a:rPr kumimoji="1" lang="ja-JP" altLang="en-US">
                <a:latin typeface="+mn-ea"/>
                <a:ea typeface="+mn-ea"/>
              </a:rPr>
              <a:t>の概要 </a:t>
            </a:r>
            <a:r>
              <a:rPr kumimoji="1" lang="en-US" altLang="ja-JP">
                <a:latin typeface="+mn-ea"/>
                <a:ea typeface="+mn-ea"/>
              </a:rPr>
              <a:t>2</a:t>
            </a:r>
            <a:r>
              <a:rPr lang="en-US" altLang="ja-JP">
                <a:latin typeface="+mn-ea"/>
                <a:ea typeface="+mn-ea"/>
              </a:rPr>
              <a:t>/4</a:t>
            </a:r>
            <a:endParaRPr kumimoji="1" lang="ja-JP" altLang="en-US">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46290379"/>
              </p:ext>
            </p:extLst>
          </p:nvPr>
        </p:nvGraphicFramePr>
        <p:xfrm>
          <a:off x="577529" y="2105084"/>
          <a:ext cx="9536755" cy="4556760"/>
        </p:xfrm>
        <a:graphic>
          <a:graphicData uri="http://schemas.openxmlformats.org/drawingml/2006/table">
            <a:tbl>
              <a:tblPr firstRow="1" bandRow="1"/>
              <a:tblGrid>
                <a:gridCol w="2423515">
                  <a:extLst>
                    <a:ext uri="{9D8B030D-6E8A-4147-A177-3AD203B41FA5}">
                      <a16:colId xmlns:a16="http://schemas.microsoft.com/office/drawing/2014/main" val="20000"/>
                    </a:ext>
                  </a:extLst>
                </a:gridCol>
                <a:gridCol w="7113240">
                  <a:extLst>
                    <a:ext uri="{9D8B030D-6E8A-4147-A177-3AD203B41FA5}">
                      <a16:colId xmlns:a16="http://schemas.microsoft.com/office/drawing/2014/main" val="20001"/>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a:solidFill>
                            <a:schemeClr val="bg1"/>
                          </a:solidFill>
                          <a:latin typeface="+mn-ea"/>
                          <a:ea typeface="+mn-ea"/>
                        </a:rPr>
                        <a:t>中小企業の定義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必須要件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ja-JP" altLang="en-US" sz="1600" b="0">
                          <a:solidFill>
                            <a:srgbClr val="FF0000"/>
                          </a:solidFill>
                          <a:latin typeface="+mn-ea"/>
                          <a:ea typeface="+mn-ea"/>
                        </a:rPr>
                        <a:t>下記の</a:t>
                      </a:r>
                      <a:r>
                        <a:rPr kumimoji="1" lang="en-US" altLang="ja-JP" sz="1600" b="0">
                          <a:solidFill>
                            <a:srgbClr val="FF0000"/>
                          </a:solidFill>
                          <a:latin typeface="+mn-ea"/>
                          <a:ea typeface="+mn-ea"/>
                        </a:rPr>
                        <a:t>4</a:t>
                      </a:r>
                      <a:r>
                        <a:rPr kumimoji="1" lang="ja-JP" altLang="en-US" sz="1600" b="0">
                          <a:solidFill>
                            <a:srgbClr val="FF0000"/>
                          </a:solidFill>
                          <a:latin typeface="+mn-ea"/>
                          <a:ea typeface="+mn-ea"/>
                        </a:rPr>
                        <a:t>項目をすべて満たさなければならない</a:t>
                      </a:r>
                      <a:endParaRPr kumimoji="1" lang="en-US" altLang="ja-JP" sz="1600" b="0">
                        <a:solidFill>
                          <a:srgbClr val="FF0000"/>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a:t>
                      </a:r>
                      <a:r>
                        <a:rPr kumimoji="1" lang="en-US" altLang="ja-JP" sz="1600" b="0">
                          <a:solidFill>
                            <a:schemeClr val="tx1"/>
                          </a:solidFill>
                          <a:latin typeface="+mn-ea"/>
                          <a:ea typeface="+mn-ea"/>
                        </a:rPr>
                        <a:t>Scope1</a:t>
                      </a:r>
                      <a:r>
                        <a:rPr kumimoji="1" lang="ja-JP" altLang="en-US" sz="1600" b="0">
                          <a:solidFill>
                            <a:schemeClr val="tx1"/>
                          </a:solidFill>
                          <a:latin typeface="+mn-ea"/>
                          <a:ea typeface="+mn-ea"/>
                        </a:rPr>
                        <a:t>とロケーション基準の</a:t>
                      </a:r>
                      <a:r>
                        <a:rPr kumimoji="1" lang="en-US" altLang="ja-JP" sz="1600" b="0">
                          <a:solidFill>
                            <a:schemeClr val="tx1"/>
                          </a:solidFill>
                          <a:latin typeface="+mn-ea"/>
                          <a:ea typeface="+mn-ea"/>
                        </a:rPr>
                        <a:t>Scope2</a:t>
                      </a:r>
                      <a:r>
                        <a:rPr kumimoji="1" lang="ja-JP" altLang="en-US" sz="1600" b="0">
                          <a:solidFill>
                            <a:schemeClr val="tx1"/>
                          </a:solidFill>
                          <a:latin typeface="+mn-ea"/>
                          <a:ea typeface="+mn-ea"/>
                        </a:rPr>
                        <a:t>の排出量合計は</a:t>
                      </a:r>
                      <a:r>
                        <a:rPr kumimoji="1" lang="en-US" altLang="ja-JP" sz="1600" b="0">
                          <a:solidFill>
                            <a:schemeClr val="tx1"/>
                          </a:solidFill>
                          <a:latin typeface="+mn-ea"/>
                          <a:ea typeface="+mn-ea"/>
                        </a:rPr>
                        <a:t>10,000 </a:t>
                      </a:r>
                      <a:r>
                        <a:rPr kumimoji="1" lang="en-US" altLang="ja-JP" sz="1600" b="0" err="1">
                          <a:solidFill>
                            <a:schemeClr val="tx1"/>
                          </a:solidFill>
                          <a:latin typeface="+mn-ea"/>
                          <a:ea typeface="+mn-ea"/>
                        </a:rPr>
                        <a:t>tCO₂e</a:t>
                      </a:r>
                      <a:r>
                        <a:rPr kumimoji="1" lang="ja-JP" altLang="en-US" sz="1600" b="0">
                          <a:solidFill>
                            <a:schemeClr val="tx1"/>
                          </a:solidFill>
                          <a:latin typeface="+mn-ea"/>
                          <a:ea typeface="+mn-ea"/>
                        </a:rPr>
                        <a:t>未満</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金融機関セクターまたは石油・ガスセクターに分類されていないこと</a:t>
                      </a:r>
                      <a:endParaRPr kumimoji="1" lang="en-US" altLang="ja-JP" sz="1600" b="0">
                        <a:solidFill>
                          <a:schemeClr val="tx1"/>
                        </a:solidFill>
                        <a:latin typeface="+mn-ea"/>
                        <a:ea typeface="+mn-ea"/>
                      </a:endParaRPr>
                    </a:p>
                    <a:p>
                      <a:pPr marL="442913" indent="-265113">
                        <a:spcBef>
                          <a:spcPts val="600"/>
                        </a:spcBef>
                        <a:buFont typeface="+mj-lt"/>
                        <a:buAutoNum type="arabicPeriod"/>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が策定したセクター別基準に基づく目標設定を求められていない</a:t>
                      </a:r>
                      <a:r>
                        <a:rPr kumimoji="1" lang="en-US" altLang="ja-JP" sz="1600" b="0" baseline="30000">
                          <a:solidFill>
                            <a:schemeClr val="tx1"/>
                          </a:solidFill>
                          <a:latin typeface="+mn-ea"/>
                          <a:ea typeface="+mn-ea"/>
                        </a:rPr>
                        <a:t>※1</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ja-JP" altLang="en-US" sz="1600" b="0">
                          <a:solidFill>
                            <a:schemeClr val="tx1"/>
                          </a:solidFill>
                          <a:latin typeface="+mn-ea"/>
                          <a:ea typeface="+mn-ea"/>
                        </a:rPr>
                        <a:t>例：セクター別脱炭素アプローチ</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のセクターガイダンス文書を参照</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親会社の全体事業が標準的な検証ルートに該当する企業の子会社ではない</a:t>
                      </a:r>
                      <a:endParaRPr kumimoji="1" lang="en-US" altLang="ja-JP" sz="16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追加要件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kern="1200">
                          <a:solidFill>
                            <a:schemeClr val="tx1"/>
                          </a:solidFill>
                          <a:latin typeface="+mn-ea"/>
                          <a:ea typeface="Meiryo UI"/>
                          <a:cs typeface="+mn-cs"/>
                        </a:rPr>
                        <a:t>上記の必須要件</a:t>
                      </a:r>
                      <a:r>
                        <a:rPr kumimoji="1" lang="en-US" altLang="ja-JP" sz="1600" b="0" kern="1200">
                          <a:solidFill>
                            <a:schemeClr val="tx1"/>
                          </a:solidFill>
                          <a:latin typeface="+mn-ea"/>
                          <a:ea typeface="Meiryo UI"/>
                          <a:cs typeface="+mn-cs"/>
                        </a:rPr>
                        <a:t>5</a:t>
                      </a:r>
                      <a:r>
                        <a:rPr kumimoji="1" lang="ja-JP" altLang="en-US" sz="1600" b="0" kern="1200">
                          <a:solidFill>
                            <a:schemeClr val="tx1"/>
                          </a:solidFill>
                          <a:latin typeface="+mn-ea"/>
                          <a:ea typeface="Meiryo UI"/>
                          <a:cs typeface="+mn-cs"/>
                        </a:rPr>
                        <a:t>項目に加え、</a:t>
                      </a:r>
                      <a:r>
                        <a:rPr kumimoji="1" lang="ja-JP" altLang="en-US" sz="1600" b="0" kern="1200">
                          <a:solidFill>
                            <a:srgbClr val="FF0000"/>
                          </a:solidFill>
                          <a:latin typeface="+mn-ea"/>
                          <a:ea typeface="Meiryo UI"/>
                          <a:cs typeface="+mn-cs"/>
                        </a:rPr>
                        <a:t>以下の</a:t>
                      </a:r>
                      <a:r>
                        <a:rPr kumimoji="1" lang="en-US" altLang="ja-JP" sz="1600" b="0" kern="1200">
                          <a:solidFill>
                            <a:srgbClr val="FF0000"/>
                          </a:solidFill>
                          <a:latin typeface="+mn-ea"/>
                          <a:ea typeface="Meiryo UI"/>
                          <a:cs typeface="+mn-cs"/>
                        </a:rPr>
                        <a:t>4</a:t>
                      </a:r>
                      <a:r>
                        <a:rPr kumimoji="1" lang="ja-JP" altLang="en-US" sz="1600" b="0" kern="1200">
                          <a:solidFill>
                            <a:srgbClr val="FF0000"/>
                          </a:solidFill>
                          <a:latin typeface="+mn-ea"/>
                          <a:ea typeface="Meiryo UI"/>
                          <a:cs typeface="+mn-cs"/>
                        </a:rPr>
                        <a:t>項目のうち</a:t>
                      </a:r>
                      <a:r>
                        <a:rPr kumimoji="1" lang="en-US" altLang="ja-JP" sz="1600" b="0" kern="1200">
                          <a:solidFill>
                            <a:srgbClr val="FF0000"/>
                          </a:solidFill>
                          <a:latin typeface="+mn-ea"/>
                          <a:ea typeface="Meiryo UI"/>
                          <a:cs typeface="+mn-cs"/>
                        </a:rPr>
                        <a:t>3</a:t>
                      </a:r>
                      <a:r>
                        <a:rPr kumimoji="1" lang="ja-JP" altLang="en-US" sz="1600" b="0" kern="1200">
                          <a:solidFill>
                            <a:srgbClr val="FF0000"/>
                          </a:solidFill>
                          <a:latin typeface="+mn-ea"/>
                          <a:ea typeface="Meiryo UI"/>
                          <a:cs typeface="+mn-cs"/>
                        </a:rPr>
                        <a:t>項目以上を満たす必要がある</a:t>
                      </a:r>
                      <a:endParaRPr kumimoji="1" lang="en-US" altLang="ja-JP" sz="1600" b="0" kern="1200">
                        <a:solidFill>
                          <a:srgbClr val="FF0000"/>
                        </a:solidFill>
                        <a:latin typeface="+mn-ea"/>
                        <a:ea typeface="Meiryo UI"/>
                        <a:cs typeface="+mn-cs"/>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従業員が</a:t>
                      </a:r>
                      <a:r>
                        <a:rPr kumimoji="1" lang="en-US" altLang="ja-JP" sz="1600" b="1">
                          <a:solidFill>
                            <a:schemeClr val="tx1"/>
                          </a:solidFill>
                          <a:latin typeface="+mn-ea"/>
                          <a:ea typeface="+mn-ea"/>
                        </a:rPr>
                        <a:t>250</a:t>
                      </a:r>
                      <a:r>
                        <a:rPr kumimoji="1" lang="ja-JP" altLang="en-US" sz="1600" b="1">
                          <a:solidFill>
                            <a:schemeClr val="tx1"/>
                          </a:solidFill>
                          <a:latin typeface="+mn-ea"/>
                          <a:ea typeface="+mn-ea"/>
                        </a:rPr>
                        <a:t>人未満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※2</a:t>
                      </a:r>
                      <a:endParaRPr kumimoji="1" lang="en-US" altLang="ja-JP" sz="1600" b="0">
                        <a:solidFill>
                          <a:schemeClr val="tx1"/>
                        </a:solidFill>
                        <a:latin typeface="+mn-ea"/>
                        <a:ea typeface="+mn-ea"/>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売上高が</a:t>
                      </a:r>
                      <a:r>
                        <a:rPr kumimoji="1" lang="en-US" altLang="ja-JP" sz="1600" b="1">
                          <a:solidFill>
                            <a:schemeClr val="tx1"/>
                          </a:solidFill>
                          <a:latin typeface="+mn-ea"/>
                          <a:ea typeface="+mn-ea"/>
                        </a:rPr>
                        <a:t>5,000</a:t>
                      </a:r>
                      <a:r>
                        <a:rPr kumimoji="1" lang="ja-JP" altLang="en-US" sz="1600" b="1">
                          <a:solidFill>
                            <a:schemeClr val="tx1"/>
                          </a:solidFill>
                          <a:latin typeface="+mn-ea"/>
                          <a:ea typeface="+mn-ea"/>
                        </a:rPr>
                        <a:t>万ユーロ未満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総資産が</a:t>
                      </a:r>
                      <a:r>
                        <a:rPr kumimoji="1" lang="en-US" altLang="ja-JP" sz="1600" b="1">
                          <a:solidFill>
                            <a:schemeClr val="tx1"/>
                          </a:solidFill>
                          <a:latin typeface="+mn-ea"/>
                          <a:ea typeface="+mn-ea"/>
                        </a:rPr>
                        <a:t>2,500</a:t>
                      </a:r>
                      <a:r>
                        <a:rPr kumimoji="1" lang="ja-JP" altLang="en-US" sz="1600" b="1">
                          <a:solidFill>
                            <a:schemeClr val="tx1"/>
                          </a:solidFill>
                          <a:latin typeface="+mn-ea"/>
                          <a:ea typeface="+mn-ea"/>
                        </a:rPr>
                        <a:t>万ユーロ未満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森林、土地および農業（</a:t>
                      </a:r>
                      <a:r>
                        <a:rPr kumimoji="1" lang="en-US" altLang="ja-JP" sz="1600" b="0">
                          <a:solidFill>
                            <a:schemeClr val="tx1"/>
                          </a:solidFill>
                          <a:latin typeface="+mn-ea"/>
                          <a:ea typeface="+mn-ea"/>
                        </a:rPr>
                        <a:t>FLAG</a:t>
                      </a:r>
                      <a:r>
                        <a:rPr kumimoji="1" lang="ja-JP" altLang="en-US" sz="1600" b="0">
                          <a:solidFill>
                            <a:schemeClr val="tx1"/>
                          </a:solidFill>
                          <a:latin typeface="+mn-ea"/>
                          <a:ea typeface="+mn-ea"/>
                        </a:rPr>
                        <a:t>）セクターに分類されないこと</a:t>
                      </a:r>
                      <a:endParaRPr kumimoji="1" lang="en-US" altLang="ja-JP" sz="1600" b="0">
                        <a:solidFill>
                          <a:schemeClr val="tx1"/>
                        </a:solidFill>
                        <a:latin typeface="+mn-ea"/>
                        <a:ea typeface="+mn-ea"/>
                      </a:endParaRPr>
                    </a:p>
                    <a:p>
                      <a:pPr marL="920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600" b="0">
                          <a:solidFill>
                            <a:schemeClr val="tx1"/>
                          </a:solidFill>
                          <a:latin typeface="+mn-ea"/>
                          <a:ea typeface="+mn-ea"/>
                        </a:rPr>
                        <a:t>FLAG</a:t>
                      </a:r>
                      <a:r>
                        <a:rPr kumimoji="1" lang="ja-JP" altLang="en-US" sz="1600" b="0">
                          <a:solidFill>
                            <a:schemeClr val="tx1"/>
                          </a:solidFill>
                          <a:latin typeface="+mn-ea"/>
                          <a:ea typeface="+mn-ea"/>
                        </a:rPr>
                        <a:t>ガイダンスの基準</a:t>
                      </a:r>
                      <a:r>
                        <a:rPr kumimoji="1" lang="en-US" altLang="ja-JP" sz="1600" b="0">
                          <a:solidFill>
                            <a:schemeClr val="tx1"/>
                          </a:solidFill>
                          <a:latin typeface="+mn-ea"/>
                          <a:ea typeface="+mn-ea"/>
                        </a:rPr>
                        <a:t>1</a:t>
                      </a:r>
                      <a:r>
                        <a:rPr kumimoji="1" lang="ja-JP" altLang="en-US" sz="1600" b="0">
                          <a:solidFill>
                            <a:schemeClr val="tx1"/>
                          </a:solidFill>
                          <a:latin typeface="+mn-ea"/>
                          <a:ea typeface="+mn-ea"/>
                        </a:rPr>
                        <a:t>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コンテンツ プレースホルダー 2"/>
          <p:cNvSpPr>
            <a:spLocks noGrp="1"/>
          </p:cNvSpPr>
          <p:nvPr>
            <p:ph sz="quarter" idx="12"/>
          </p:nvPr>
        </p:nvSpPr>
        <p:spPr>
          <a:xfrm>
            <a:off x="161925" y="1110920"/>
            <a:ext cx="10367963" cy="881162"/>
          </a:xfrm>
        </p:spPr>
        <p:txBody>
          <a:bodyPr/>
          <a:lstStyle/>
          <a:p>
            <a:pPr marL="273050" indent="-273050"/>
            <a:r>
              <a:rPr lang="ja-JP" altLang="en-US">
                <a:latin typeface="+mn-ea"/>
                <a:ea typeface="+mn-ea"/>
              </a:rPr>
              <a:t>下記に示す</a:t>
            </a:r>
            <a:r>
              <a:rPr lang="en-US" altLang="ja-JP">
                <a:latin typeface="+mn-ea"/>
                <a:ea typeface="+mn-ea"/>
              </a:rPr>
              <a:t>4</a:t>
            </a:r>
            <a:r>
              <a:rPr lang="ja-JP" altLang="en-US">
                <a:latin typeface="+mn-ea"/>
                <a:ea typeface="+mn-ea"/>
              </a:rPr>
              <a:t>つの必須要件と</a:t>
            </a:r>
            <a:r>
              <a:rPr lang="en-US" altLang="ja-JP">
                <a:latin typeface="+mn-ea"/>
                <a:ea typeface="+mn-ea"/>
              </a:rPr>
              <a:t>4</a:t>
            </a:r>
            <a:r>
              <a:rPr lang="ja-JP" altLang="en-US">
                <a:latin typeface="+mn-ea"/>
                <a:ea typeface="+mn-ea"/>
              </a:rPr>
              <a:t>つの追加要件のうち</a:t>
            </a:r>
            <a:r>
              <a:rPr lang="en-US" altLang="ja-JP">
                <a:latin typeface="+mn-ea"/>
                <a:ea typeface="+mn-ea"/>
              </a:rPr>
              <a:t>3</a:t>
            </a:r>
            <a:r>
              <a:rPr lang="ja-JP" altLang="en-US">
                <a:latin typeface="+mn-ea"/>
                <a:ea typeface="+mn-ea"/>
              </a:rPr>
              <a:t>つ以上を満たす企業が、中小企業向け</a:t>
            </a:r>
            <a:r>
              <a:rPr lang="en-US" altLang="ja-JP">
                <a:latin typeface="+mn-ea"/>
                <a:ea typeface="+mn-ea"/>
              </a:rPr>
              <a:t>SBT</a:t>
            </a:r>
            <a:r>
              <a:rPr lang="ja-JP" altLang="en-US">
                <a:latin typeface="+mn-ea"/>
                <a:ea typeface="+mn-ea"/>
              </a:rPr>
              <a:t>に申し込むことができる</a:t>
            </a:r>
          </a:p>
        </p:txBody>
      </p:sp>
      <p:sp>
        <p:nvSpPr>
          <p:cNvPr id="28" name="テキスト ボックス 27">
            <a:extLst>
              <a:ext uri="{FF2B5EF4-FFF2-40B4-BE49-F238E27FC236}">
                <a16:creationId xmlns:a16="http://schemas.microsoft.com/office/drawing/2014/main" id="{CC5344F2-F57F-E722-BA6E-BE7F2F129E40}"/>
              </a:ext>
            </a:extLst>
          </p:cNvPr>
          <p:cNvSpPr txBox="1">
            <a:spLocks noChangeArrowheads="1"/>
          </p:cNvSpPr>
          <p:nvPr/>
        </p:nvSpPr>
        <p:spPr bwMode="auto">
          <a:xfrm>
            <a:off x="577529" y="6774845"/>
            <a:ext cx="9536755" cy="784830"/>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latin typeface="+mn-ea"/>
                <a:ea typeface="+mn-ea"/>
              </a:rPr>
              <a:t>※1</a:t>
            </a:r>
            <a:r>
              <a:rPr lang="ja-JP" altLang="en-US" sz="1200" b="1">
                <a:latin typeface="+mn-ea"/>
                <a:ea typeface="+mn-ea"/>
              </a:rPr>
              <a:t>：必須の</a:t>
            </a:r>
            <a:r>
              <a:rPr lang="en-US" altLang="ja-JP" sz="1200" b="1">
                <a:latin typeface="+mn-ea"/>
                <a:ea typeface="+mn-ea"/>
              </a:rPr>
              <a:t>FLAG</a:t>
            </a:r>
            <a:r>
              <a:rPr lang="ja-JP" altLang="en-US" sz="1200" b="1">
                <a:latin typeface="+mn-ea"/>
                <a:ea typeface="+mn-ea"/>
              </a:rPr>
              <a:t>セクターに属する企業でも、その他の条件をすべて満たす場合はこの条件の対象外となる。</a:t>
            </a:r>
            <a:endParaRPr lang="en-US" altLang="ja-JP" sz="1200" b="1">
              <a:latin typeface="+mn-ea"/>
              <a:ea typeface="+mn-ea"/>
            </a:endParaRPr>
          </a:p>
          <a:p>
            <a:r>
              <a:rPr lang="en-US" altLang="ja-JP" sz="1200" b="1">
                <a:latin typeface="+mn-ea"/>
                <a:ea typeface="+mn-ea"/>
              </a:rPr>
              <a:t>※2</a:t>
            </a:r>
            <a:r>
              <a:rPr lang="ja-JP" altLang="en-US" sz="1200" b="1">
                <a:latin typeface="+mn-ea"/>
                <a:ea typeface="+mn-ea"/>
              </a:rPr>
              <a:t>：組織が雇用する全ての従業員数。パートタイマーの従業員を含む</a:t>
            </a:r>
            <a:endParaRPr lang="en-US" altLang="ja-JP" sz="1200" b="1">
              <a:latin typeface="+mn-ea"/>
              <a:ea typeface="+mn-ea"/>
            </a:endParaRPr>
          </a:p>
          <a:p>
            <a:r>
              <a:rPr lang="en-US" altLang="ja-JP" sz="1200" b="1">
                <a:latin typeface="+mn-ea"/>
                <a:ea typeface="+mn-ea"/>
              </a:rPr>
              <a:t>※3</a:t>
            </a:r>
            <a:r>
              <a:rPr lang="ja-JP" altLang="en-US" sz="1200" b="1">
                <a:latin typeface="+mn-ea"/>
                <a:ea typeface="+mn-ea"/>
              </a:rPr>
              <a:t>：売上高、従業員数、資産に関するデータを確認できる財務諸表の提出が必要。</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SMALL AND MEDIUM-SIZED ENTERPRISES(SMEs) FAQ</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https://docs.sbtiservices.com/resources/FAQsforSMEs.pdf</a:t>
            </a:r>
            <a:r>
              <a:rPr lang="ja-JP" altLang="en-US" sz="9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5576853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7AC8-D3ED-5C7D-82F4-8456F3840F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2F4D3C-1F99-14B9-1EFC-681CFA1A4584}"/>
              </a:ext>
            </a:extLst>
          </p:cNvPr>
          <p:cNvSpPr>
            <a:spLocks noGrp="1"/>
          </p:cNvSpPr>
          <p:nvPr>
            <p:ph type="title"/>
          </p:nvPr>
        </p:nvSpPr>
        <p:spPr/>
        <p:txBody>
          <a:bodyPr/>
          <a:lstStyle/>
          <a:p>
            <a:r>
              <a:rPr kumimoji="1" lang="ja-JP" altLang="en-US">
                <a:latin typeface="+mn-ea"/>
                <a:ea typeface="+mn-ea"/>
              </a:rPr>
              <a:t>中小企業</a:t>
            </a:r>
            <a:r>
              <a:rPr lang="ja-JP" altLang="en-US">
                <a:latin typeface="+mn-ea"/>
                <a:ea typeface="+mn-ea"/>
              </a:rPr>
              <a:t>向け</a:t>
            </a:r>
            <a:r>
              <a:rPr kumimoji="1" lang="en-US" altLang="ja-JP">
                <a:latin typeface="+mn-ea"/>
                <a:ea typeface="+mn-ea"/>
              </a:rPr>
              <a:t>SBT</a:t>
            </a:r>
            <a:r>
              <a:rPr kumimoji="1" lang="ja-JP" altLang="en-US">
                <a:latin typeface="+mn-ea"/>
                <a:ea typeface="+mn-ea"/>
              </a:rPr>
              <a:t>の概要 </a:t>
            </a:r>
            <a:r>
              <a:rPr kumimoji="1" lang="en-US" altLang="ja-JP">
                <a:latin typeface="+mn-ea"/>
                <a:ea typeface="+mn-ea"/>
              </a:rPr>
              <a:t>3/4</a:t>
            </a:r>
            <a:endParaRPr kumimoji="1" lang="ja-JP" altLang="en-US">
              <a:latin typeface="+mn-ea"/>
              <a:ea typeface="+mn-ea"/>
            </a:endParaRPr>
          </a:p>
        </p:txBody>
      </p:sp>
      <p:graphicFrame>
        <p:nvGraphicFramePr>
          <p:cNvPr id="6" name="表 5">
            <a:extLst>
              <a:ext uri="{FF2B5EF4-FFF2-40B4-BE49-F238E27FC236}">
                <a16:creationId xmlns:a16="http://schemas.microsoft.com/office/drawing/2014/main" id="{1E792B6C-D939-EEDB-35EC-9116F5DB60FF}"/>
              </a:ext>
            </a:extLst>
          </p:cNvPr>
          <p:cNvGraphicFramePr>
            <a:graphicFrameLocks noGrp="1"/>
          </p:cNvGraphicFramePr>
          <p:nvPr>
            <p:extLst>
              <p:ext uri="{D42A27DB-BD31-4B8C-83A1-F6EECF244321}">
                <p14:modId xmlns:p14="http://schemas.microsoft.com/office/powerpoint/2010/main" val="2382168673"/>
              </p:ext>
            </p:extLst>
          </p:nvPr>
        </p:nvGraphicFramePr>
        <p:xfrm>
          <a:off x="577884" y="1834197"/>
          <a:ext cx="9536399" cy="5375532"/>
        </p:xfrm>
        <a:graphic>
          <a:graphicData uri="http://schemas.openxmlformats.org/drawingml/2006/table">
            <a:tbl>
              <a:tblPr firstRow="1" bandRow="1"/>
              <a:tblGrid>
                <a:gridCol w="988035">
                  <a:extLst>
                    <a:ext uri="{9D8B030D-6E8A-4147-A177-3AD203B41FA5}">
                      <a16:colId xmlns:a16="http://schemas.microsoft.com/office/drawing/2014/main" val="20000"/>
                    </a:ext>
                  </a:extLst>
                </a:gridCol>
                <a:gridCol w="4274182">
                  <a:extLst>
                    <a:ext uri="{9D8B030D-6E8A-4147-A177-3AD203B41FA5}">
                      <a16:colId xmlns:a16="http://schemas.microsoft.com/office/drawing/2014/main" val="20001"/>
                    </a:ext>
                  </a:extLst>
                </a:gridCol>
                <a:gridCol w="4274182">
                  <a:extLst>
                    <a:ext uri="{9D8B030D-6E8A-4147-A177-3AD203B41FA5}">
                      <a16:colId xmlns:a16="http://schemas.microsoft.com/office/drawing/2014/main" val="20002"/>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6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中小企業向け</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＜参考＞通常</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366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対象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次頁の条件に適合する企業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金融機関・中小企業以外の企業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Scope1,2</a:t>
                      </a:r>
                    </a:p>
                    <a:p>
                      <a:pPr marL="171450" lvl="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Scope3</a:t>
                      </a:r>
                      <a:r>
                        <a:rPr kumimoji="1" lang="ja-JP" altLang="en-US" sz="1400" b="0">
                          <a:solidFill>
                            <a:srgbClr val="FF0000"/>
                          </a:solidFill>
                          <a:latin typeface="+mn-ea"/>
                          <a:ea typeface="+mn-ea"/>
                        </a:rPr>
                        <a:t>：任意で設定可能だが目標検証対象外（ただし測定・削減の意思表目は必要）</a:t>
                      </a:r>
                      <a:endParaRPr kumimoji="1" lang="en-US" altLang="ja-JP" sz="1400" b="0">
                        <a:solidFill>
                          <a:srgbClr val="FF0000"/>
                        </a:solidFill>
                        <a:latin typeface="+mn-ea"/>
                        <a:ea typeface="+mn-ea"/>
                      </a:endParaRPr>
                    </a:p>
                    <a:p>
                      <a:pPr marL="628650" lvl="1" indent="-171450">
                        <a:buFont typeface="Arial" panose="020B0604020202020204" pitchFamily="34" charset="0"/>
                        <a:buChar char="•"/>
                      </a:pPr>
                      <a:r>
                        <a:rPr kumimoji="1" lang="ja-JP" altLang="en-US" sz="1400" b="0">
                          <a:solidFill>
                            <a:schemeClr val="tx1"/>
                          </a:solidFill>
                          <a:latin typeface="+mn-ea"/>
                          <a:ea typeface="+mn-ea"/>
                        </a:rPr>
                        <a:t>ネットゼロ目標の場合は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も含む</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en-US" altLang="ja-JP" sz="1400" b="0">
                          <a:solidFill>
                            <a:schemeClr val="tx1"/>
                          </a:solidFill>
                          <a:latin typeface="+mn-ea"/>
                          <a:ea typeface="+mn-ea"/>
                        </a:rPr>
                        <a:t>Scope1,2,3</a:t>
                      </a:r>
                    </a:p>
                    <a:p>
                      <a:pPr marL="628650" lvl="1" indent="-171450">
                        <a:buFont typeface="Arial" panose="020B0604020202020204" pitchFamily="34" charset="0"/>
                        <a:buChar char="•"/>
                      </a:pP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の目標設定は、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排出量が全体の</a:t>
                      </a:r>
                      <a:r>
                        <a:rPr kumimoji="1" lang="en-US" altLang="ja-JP" sz="1400" b="0">
                          <a:solidFill>
                            <a:schemeClr val="tx1"/>
                          </a:solidFill>
                          <a:latin typeface="+mn-ea"/>
                          <a:ea typeface="+mn-ea"/>
                        </a:rPr>
                        <a:t>40</a:t>
                      </a:r>
                      <a:r>
                        <a:rPr kumimoji="1" lang="ja-JP" altLang="en-US" sz="1400" b="0">
                          <a:solidFill>
                            <a:schemeClr val="tx1"/>
                          </a:solidFill>
                          <a:latin typeface="+mn-ea"/>
                          <a:ea typeface="+mn-ea"/>
                        </a:rPr>
                        <a:t>％以上を占める場合のみ必要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1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設定可能</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短期維持目標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ネットゼロ目標</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buFont typeface="Wingdings" panose="05000000000000000000" pitchFamily="2" charset="2"/>
                        <a:buChar char="ü"/>
                      </a:pPr>
                      <a:r>
                        <a:rPr kumimoji="1" lang="ja-JP" altLang="en-US" sz="1400" b="0">
                          <a:solidFill>
                            <a:schemeClr val="tx1"/>
                          </a:solidFill>
                          <a:latin typeface="+mn-ea"/>
                          <a:ea typeface="+mn-ea"/>
                        </a:rPr>
                        <a:t>ネットゼロ目標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8969">
                <a:tc>
                  <a:txBody>
                    <a:bodyPr/>
                    <a:lstStyle/>
                    <a:p>
                      <a:pPr algn="ctr"/>
                      <a:r>
                        <a:rPr kumimoji="1" lang="ja-JP" altLang="en-US" sz="1600" b="1">
                          <a:solidFill>
                            <a:schemeClr val="tx1"/>
                          </a:solidFill>
                          <a:latin typeface="+mn-ea"/>
                          <a:ea typeface="+mn-ea"/>
                        </a:rPr>
                        <a:t>基準年</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プロセス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コミットメントは不可</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中小企業専用の目標設定フォームを使用</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あらかじめ定義された検証オプション（ポータル上）から選択する形で目標を設定可能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コミットメントは任意</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目標申請フォームを使用</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目標は自社で策定する必要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31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kern="1200" baseline="0" dirty="0">
                          <a:solidFill>
                            <a:schemeClr val="tx1"/>
                          </a:solidFill>
                          <a:latin typeface="+mn-ea"/>
                          <a:ea typeface="Meiryo UI"/>
                          <a:cs typeface="+mn-cs"/>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dirty="0">
                          <a:solidFill>
                            <a:schemeClr val="tx1"/>
                          </a:solidFill>
                          <a:latin typeface="+mn-ea"/>
                          <a:ea typeface="+mn-ea"/>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5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短期目標：</a:t>
                      </a:r>
                      <a:r>
                        <a:rPr kumimoji="1" lang="en-US" altLang="ja-JP" sz="1400" b="0" u="none">
                          <a:solidFill>
                            <a:srgbClr val="FF0000"/>
                          </a:solidFill>
                          <a:latin typeface="+mn-ea"/>
                          <a:ea typeface="+mn-ea"/>
                        </a:rPr>
                        <a:t>1,250</a:t>
                      </a:r>
                      <a:r>
                        <a:rPr kumimoji="1" lang="ja-JP" altLang="en-US" sz="1400" b="0" u="none">
                          <a:solidFill>
                            <a:srgbClr val="FF0000"/>
                          </a:solidFill>
                          <a:latin typeface="+mn-ea"/>
                          <a:ea typeface="+mn-ea"/>
                        </a:rPr>
                        <a:t> 米ドル</a:t>
                      </a:r>
                      <a:endParaRPr kumimoji="1" lang="en-US" altLang="ja-JP" sz="1400" b="0" u="none">
                        <a:solidFill>
                          <a:srgbClr val="FF0000"/>
                        </a:solidFill>
                        <a:latin typeface="+mn-ea"/>
                        <a:ea typeface="+mn-ea"/>
                      </a:endParaRPr>
                    </a:p>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ネットゼロ目標：</a:t>
                      </a:r>
                      <a:r>
                        <a:rPr kumimoji="1" lang="en-US" altLang="ja-JP" sz="1400" b="0" u="none" kern="1200">
                          <a:solidFill>
                            <a:srgbClr val="FF0000"/>
                          </a:solidFill>
                          <a:latin typeface="+mn-ea"/>
                          <a:ea typeface="Meiryo UI"/>
                          <a:cs typeface="+mn-cs"/>
                        </a:rPr>
                        <a:t>1,250</a:t>
                      </a:r>
                      <a:r>
                        <a:rPr kumimoji="1" lang="ja-JP" altLang="en-US" sz="1400" b="0" u="none" kern="1200">
                          <a:solidFill>
                            <a:srgbClr val="FF0000"/>
                          </a:solidFill>
                          <a:latin typeface="+mn-ea"/>
                          <a:ea typeface="Meiryo UI"/>
                          <a:cs typeface="+mn-cs"/>
                        </a:rPr>
                        <a:t> 米ドル</a:t>
                      </a:r>
                      <a:endParaRPr kumimoji="1" lang="en-US" altLang="ja-JP"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dirty="0">
                          <a:solidFill>
                            <a:schemeClr val="tx1"/>
                          </a:solidFill>
                          <a:latin typeface="+mn-ea"/>
                          <a:ea typeface="+mn-ea"/>
                        </a:rPr>
                        <a:t>短期目標：</a:t>
                      </a:r>
                      <a:r>
                        <a:rPr kumimoji="1" lang="en-US" altLang="ja-JP" sz="1400" kern="1200" dirty="0">
                          <a:solidFill>
                            <a:schemeClr val="dk1"/>
                          </a:solidFill>
                          <a:latin typeface="+mn-ea"/>
                          <a:ea typeface="Meiryo UI"/>
                          <a:cs typeface="+mn-cs"/>
                        </a:rPr>
                        <a:t>11,000 </a:t>
                      </a:r>
                      <a:r>
                        <a:rPr kumimoji="1" lang="ja-JP" altLang="en-US" sz="1400" kern="1200" dirty="0">
                          <a:solidFill>
                            <a:schemeClr val="dk1"/>
                          </a:solidFill>
                          <a:latin typeface="+mn-ea"/>
                          <a:ea typeface="Meiryo UI"/>
                          <a:cs typeface="+mn-cs"/>
                        </a:rPr>
                        <a:t>米ドル</a:t>
                      </a:r>
                      <a:endParaRPr kumimoji="1" lang="en-US" altLang="ja-JP" sz="1400" b="0" u="none" kern="1200" dirty="0">
                        <a:solidFill>
                          <a:schemeClr val="tx1"/>
                        </a:solidFill>
                        <a:latin typeface="+mn-e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kern="1200" dirty="0">
                          <a:solidFill>
                            <a:schemeClr val="tx1"/>
                          </a:solidFill>
                          <a:latin typeface="+mn-ea"/>
                          <a:ea typeface="+mn-ea"/>
                          <a:cs typeface="+mn-cs"/>
                        </a:rPr>
                        <a:t>ネットゼロ目標：</a:t>
                      </a:r>
                      <a:r>
                        <a:rPr kumimoji="1" lang="en-US" altLang="ja-JP" sz="1400" kern="1200" dirty="0">
                          <a:solidFill>
                            <a:schemeClr val="dk1"/>
                          </a:solidFill>
                          <a:latin typeface="+mn-ea"/>
                          <a:ea typeface="Meiryo UI"/>
                          <a:cs typeface="+mn-cs"/>
                        </a:rPr>
                        <a:t>11,000 </a:t>
                      </a:r>
                      <a:r>
                        <a:rPr kumimoji="1" lang="ja-JP" altLang="en-US" sz="1400" kern="1200" dirty="0">
                          <a:solidFill>
                            <a:schemeClr val="dk1"/>
                          </a:solidFill>
                          <a:latin typeface="+mn-ea"/>
                          <a:ea typeface="Meiryo UI"/>
                          <a:cs typeface="+mn-cs"/>
                        </a:rPr>
                        <a:t>米ドル</a:t>
                      </a:r>
                      <a:endParaRPr kumimoji="1" lang="en-US" altLang="ja-JP" sz="1400" kern="1200" dirty="0">
                        <a:solidFill>
                          <a:schemeClr val="dk1"/>
                        </a:solidFill>
                        <a:latin typeface="+mn-ea"/>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kern="1200" dirty="0">
                          <a:solidFill>
                            <a:schemeClr val="dk1"/>
                          </a:solidFill>
                          <a:latin typeface="+mn-ea"/>
                          <a:ea typeface="Meiryo UI"/>
                          <a:cs typeface="+mn-cs"/>
                        </a:rPr>
                        <a:t>上記はスタンダードティア料金（詳細は</a:t>
                      </a:r>
                      <a:r>
                        <a:rPr kumimoji="1" lang="en-US" altLang="ja-JP" sz="1400" b="0" kern="1200" dirty="0">
                          <a:solidFill>
                            <a:schemeClr val="dk1"/>
                          </a:solidFill>
                          <a:latin typeface="+mn-ea"/>
                          <a:ea typeface="Meiryo UI"/>
                          <a:cs typeface="+mn-cs"/>
                        </a:rPr>
                        <a:t>P96</a:t>
                      </a:r>
                      <a:r>
                        <a:rPr kumimoji="1" lang="ja-JP" altLang="en-US" sz="1400" b="0" kern="1200" dirty="0">
                          <a:solidFill>
                            <a:schemeClr val="dk1"/>
                          </a:solidFill>
                          <a:latin typeface="+mn-ea"/>
                          <a:ea typeface="Meiryo UI"/>
                          <a:cs typeface="+mn-cs"/>
                        </a:rPr>
                        <a:t>参照）</a:t>
                      </a:r>
                      <a:endParaRPr kumimoji="1" lang="en-US" altLang="ja-JP" sz="1400" b="0" kern="1200" dirty="0">
                        <a:solidFill>
                          <a:sysClr val="windowText" lastClr="000000"/>
                        </a:solidFill>
                        <a:latin typeface="+mn-ea"/>
                        <a:ea typeface="Meiryo UI"/>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その他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通常</a:t>
                      </a:r>
                      <a:r>
                        <a:rPr kumimoji="1" lang="en-US" altLang="ja-JP" sz="1400" b="0" u="none">
                          <a:solidFill>
                            <a:schemeClr val="tx1"/>
                          </a:solidFill>
                          <a:latin typeface="+mn-ea"/>
                          <a:ea typeface="+mn-ea"/>
                        </a:rPr>
                        <a:t>SBT</a:t>
                      </a:r>
                      <a:r>
                        <a:rPr kumimoji="1" lang="ja-JP" altLang="en-US" sz="1400" b="0" u="none">
                          <a:solidFill>
                            <a:schemeClr val="tx1"/>
                          </a:solidFill>
                          <a:latin typeface="+mn-ea"/>
                          <a:ea typeface="+mn-ea"/>
                        </a:rPr>
                        <a:t>の検証を受けることも可能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u="none" dirty="0">
                          <a:solidFill>
                            <a:schemeClr val="tx1"/>
                          </a:solidFill>
                          <a:latin typeface="+mn-ea"/>
                          <a:ea typeface="+mn-ea"/>
                        </a:rPr>
                        <a:t>ー</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コンテンツ プレースホルダー 2">
            <a:extLst>
              <a:ext uri="{FF2B5EF4-FFF2-40B4-BE49-F238E27FC236}">
                <a16:creationId xmlns:a16="http://schemas.microsoft.com/office/drawing/2014/main" id="{BB2BD7B9-43DB-A85C-BC1C-C21F0DDC7884}"/>
              </a:ext>
            </a:extLst>
          </p:cNvPr>
          <p:cNvSpPr>
            <a:spLocks noGrp="1"/>
          </p:cNvSpPr>
          <p:nvPr>
            <p:ph sz="quarter" idx="12"/>
          </p:nvPr>
        </p:nvSpPr>
        <p:spPr>
          <a:xfrm>
            <a:off x="161925" y="1110920"/>
            <a:ext cx="10367963" cy="604163"/>
          </a:xfrm>
        </p:spPr>
        <p:txBody>
          <a:bodyPr/>
          <a:lstStyle/>
          <a:p>
            <a:pPr marL="273050" indent="-273050"/>
            <a:r>
              <a:rPr lang="ja-JP" altLang="en-US">
                <a:latin typeface="+mn-ea"/>
                <a:ea typeface="+mn-ea"/>
              </a:rPr>
              <a:t>中小企業は独自の目標検証サービスが用意されている。</a:t>
            </a:r>
            <a:endParaRPr lang="en-US" altLang="ja-JP">
              <a:latin typeface="+mn-ea"/>
              <a:ea typeface="+mn-ea"/>
            </a:endParaRPr>
          </a:p>
        </p:txBody>
      </p:sp>
      <p:sp>
        <p:nvSpPr>
          <p:cNvPr id="5" name="テキスト ボックス 4">
            <a:extLst>
              <a:ext uri="{FF2B5EF4-FFF2-40B4-BE49-F238E27FC236}">
                <a16:creationId xmlns:a16="http://schemas.microsoft.com/office/drawing/2014/main" id="{34CDDA99-58F1-E7C2-36F3-10C8B81A67ED}"/>
              </a:ext>
            </a:extLst>
          </p:cNvPr>
          <p:cNvSpPr txBox="1">
            <a:spLocks noChangeArrowheads="1"/>
          </p:cNvSpPr>
          <p:nvPr/>
        </p:nvSpPr>
        <p:spPr bwMode="auto">
          <a:xfrm>
            <a:off x="577528"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Small &amp; Medium Enterprises (SMEs) FAQ</a:t>
            </a:r>
            <a:r>
              <a:rPr lang="ja-JP" altLang="en-US" sz="900">
                <a:solidFill>
                  <a:srgbClr val="000000"/>
                </a:solidFill>
                <a:latin typeface="+mn-ea"/>
                <a:ea typeface="+mn-ea"/>
                <a:cs typeface="Meiryo UI" pitchFamily="50" charset="-128"/>
              </a:rPr>
              <a:t>（</a:t>
            </a:r>
            <a:r>
              <a:rPr lang="en-US" altLang="ja-JP" sz="900">
                <a:latin typeface="+mn-ea"/>
                <a:ea typeface="+mn-ea"/>
              </a:rPr>
              <a:t> https://docs.sbtiservices.com/resources/FAQsforSMEs.pdf</a:t>
            </a:r>
            <a:r>
              <a:rPr lang="ja-JP" altLang="en-US" sz="900">
                <a:solidFill>
                  <a:srgbClr val="000000"/>
                </a:solidFill>
                <a:latin typeface="+mn-ea"/>
                <a:ea typeface="+mn-ea"/>
                <a:cs typeface="Meiryo UI" pitchFamily="50" charset="-128"/>
              </a:rPr>
              <a:t>）より作成</a:t>
            </a:r>
            <a:endParaRPr lang="en-US" altLang="ja-JP" sz="90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45750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kumimoji="1" lang="en-US" altLang="ja-JP"/>
              <a:t>3/3</a:t>
            </a:r>
            <a:endParaRPr kumimoji="1" lang="ja-JP" altLang="en-US"/>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1558270"/>
          </a:xfrm>
        </p:spPr>
        <p:txBody>
          <a:bodyPr/>
          <a:lstStyle/>
          <a:p>
            <a:r>
              <a:rPr lang="en-US" altLang="ja-JP"/>
              <a:t>2016</a:t>
            </a:r>
            <a:r>
              <a:rPr lang="ja-JP" altLang="en-US"/>
              <a:t>年の</a:t>
            </a:r>
            <a:r>
              <a:rPr lang="en-US" altLang="ja-JP"/>
              <a:t>CDP</a:t>
            </a:r>
            <a:r>
              <a:rPr lang="ja-JP" altLang="en-US"/>
              <a:t>質問書から</a:t>
            </a:r>
            <a:r>
              <a:rPr lang="en-US" altLang="ja-JP"/>
              <a:t>SBT</a:t>
            </a:r>
            <a:r>
              <a:rPr lang="ja-JP" altLang="en-US"/>
              <a:t>に関する質問が追加され、評価の対象となっている</a:t>
            </a:r>
          </a:p>
          <a:p>
            <a:r>
              <a:rPr lang="en-US" altLang="ja-JP"/>
              <a:t>SBT</a:t>
            </a:r>
            <a:r>
              <a:rPr lang="ja-JP" altLang="en-US"/>
              <a:t>認定を受けていると、</a:t>
            </a:r>
            <a:r>
              <a:rPr lang="en-US" altLang="ja-JP"/>
              <a:t>CDP</a:t>
            </a:r>
            <a:r>
              <a:rPr lang="ja-JP" altLang="en-US"/>
              <a:t>でも「リーダーシップ」の得点を獲得することができる</a:t>
            </a:r>
          </a:p>
          <a:p>
            <a:pPr marL="0" indent="0">
              <a:lnSpc>
                <a:spcPts val="1500"/>
              </a:lnSpc>
              <a:buNone/>
            </a:pPr>
            <a:r>
              <a:rPr lang="ja-JP" altLang="en-US"/>
              <a:t>　　総量目標で</a:t>
            </a:r>
            <a:r>
              <a:rPr lang="en-US" altLang="ja-JP"/>
              <a:t>SBT</a:t>
            </a:r>
            <a:r>
              <a:rPr lang="ja-JP" altLang="en-US"/>
              <a:t>認定を受けている場合：</a:t>
            </a:r>
            <a:r>
              <a:rPr lang="en-US" altLang="ja-JP"/>
              <a:t>4.1a</a:t>
            </a:r>
            <a:r>
              <a:rPr lang="ja-JP" altLang="en-US"/>
              <a:t>で得点</a:t>
            </a:r>
          </a:p>
          <a:p>
            <a:pPr marL="0" indent="0">
              <a:lnSpc>
                <a:spcPts val="1500"/>
              </a:lnSpc>
              <a:buNone/>
            </a:pPr>
            <a:r>
              <a:rPr lang="ja-JP" altLang="en-US"/>
              <a:t>　　原単位目標で</a:t>
            </a:r>
            <a:r>
              <a:rPr lang="en-US" altLang="ja-JP"/>
              <a:t>SBT</a:t>
            </a:r>
            <a:r>
              <a:rPr lang="ja-JP" altLang="en-US"/>
              <a:t>認定を受けている場合：</a:t>
            </a:r>
            <a:r>
              <a:rPr lang="en-US" altLang="ja-JP"/>
              <a:t>4.1b</a:t>
            </a:r>
            <a:r>
              <a:rPr lang="ja-JP" altLang="en-US"/>
              <a:t>で得点</a:t>
            </a:r>
          </a:p>
        </p:txBody>
      </p:sp>
      <p:graphicFrame>
        <p:nvGraphicFramePr>
          <p:cNvPr id="7" name="表 6"/>
          <p:cNvGraphicFramePr>
            <a:graphicFrameLocks noGrp="1"/>
          </p:cNvGraphicFramePr>
          <p:nvPr>
            <p:extLst>
              <p:ext uri="{D42A27DB-BD31-4B8C-83A1-F6EECF244321}">
                <p14:modId xmlns:p14="http://schemas.microsoft.com/office/powerpoint/2010/main" val="3640331879"/>
              </p:ext>
            </p:extLst>
          </p:nvPr>
        </p:nvGraphicFramePr>
        <p:xfrm>
          <a:off x="522864" y="3243844"/>
          <a:ext cx="9646084" cy="3810000"/>
        </p:xfrm>
        <a:graphic>
          <a:graphicData uri="http://schemas.openxmlformats.org/drawingml/2006/table">
            <a:tbl>
              <a:tblPr firstRow="1" bandRow="1"/>
              <a:tblGrid>
                <a:gridCol w="2157534">
                  <a:extLst>
                    <a:ext uri="{9D8B030D-6E8A-4147-A177-3AD203B41FA5}">
                      <a16:colId xmlns:a16="http://schemas.microsoft.com/office/drawing/2014/main" val="20000"/>
                    </a:ext>
                  </a:extLst>
                </a:gridCol>
                <a:gridCol w="748855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a:solidFill>
                            <a:sysClr val="windowText" lastClr="000000"/>
                          </a:solidFill>
                        </a:rPr>
                        <a:t>SBT</a:t>
                      </a:r>
                      <a:r>
                        <a:rPr kumimoji="1" lang="ja-JP" altLang="en-US" sz="1600">
                          <a:solidFill>
                            <a:sysClr val="windowText" lastClr="000000"/>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リーダーシップ</a:t>
                      </a:r>
                      <a:br>
                        <a:rPr kumimoji="1" lang="en-US" altLang="ja-JP" sz="1600"/>
                      </a:br>
                      <a:r>
                        <a:rPr kumimoji="1" lang="en-US" altLang="ja-JP" sz="1600"/>
                        <a:t>(Leadership)</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a:t>4.1a, 4.1b</a:t>
                      </a:r>
                      <a:r>
                        <a:rPr kumimoji="1" lang="ja-JP" altLang="en-US" sz="1600"/>
                        <a:t>の両方またはいずれかにおいて、</a:t>
                      </a:r>
                      <a:r>
                        <a:rPr kumimoji="1" lang="en-US" altLang="ja-JP" sz="1600"/>
                        <a:t>1.5</a:t>
                      </a:r>
                      <a:r>
                        <a:rPr kumimoji="1" lang="ja-JP" altLang="en-US" sz="1600"/>
                        <a:t>℃</a:t>
                      </a:r>
                      <a:r>
                        <a:rPr kumimoji="1" lang="en-US" altLang="ja-JP" sz="1600"/>
                        <a:t>/WB2</a:t>
                      </a:r>
                      <a:r>
                        <a:rPr kumimoji="1" lang="ja-JP" altLang="en-US" sz="1600"/>
                        <a:t>℃目標の場合</a:t>
                      </a:r>
                      <a:r>
                        <a:rPr kumimoji="1" lang="en-US" altLang="ja-JP" sz="1600"/>
                        <a:t>1</a:t>
                      </a:r>
                      <a:r>
                        <a:rPr kumimoji="1" lang="ja-JP" altLang="en-US" sz="1600"/>
                        <a:t>点獲得</a:t>
                      </a:r>
                      <a:r>
                        <a:rPr kumimoji="1" lang="ja-JP" altLang="en-US" sz="1200"/>
                        <a:t>（フルポイント）</a:t>
                      </a:r>
                      <a:r>
                        <a:rPr kumimoji="1" lang="ja-JP" altLang="en-US" sz="1600"/>
                        <a:t>、</a:t>
                      </a:r>
                      <a:r>
                        <a:rPr kumimoji="1" lang="en-US" altLang="ja-JP" sz="1600"/>
                        <a:t>2</a:t>
                      </a:r>
                      <a:r>
                        <a:rPr kumimoji="1" lang="ja-JP" altLang="en-US" sz="1600"/>
                        <a:t>℃目標の場合</a:t>
                      </a:r>
                      <a:r>
                        <a:rPr kumimoji="1" lang="en-US" altLang="ja-JP" sz="1600"/>
                        <a:t>0.5</a:t>
                      </a:r>
                      <a:r>
                        <a:rPr kumimoji="1" lang="ja-JP" altLang="en-US" sz="1600"/>
                        <a:t>点獲得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マネジメント</a:t>
                      </a:r>
                      <a:br>
                        <a:rPr kumimoji="1" lang="en-US" altLang="ja-JP" sz="1600"/>
                      </a:br>
                      <a:r>
                        <a:rPr kumimoji="1" lang="en-US" altLang="ja-JP" sz="1600"/>
                        <a:t>(Management)</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a:t>4.1a, 4.1b</a:t>
                      </a:r>
                      <a:r>
                        <a:rPr kumimoji="1" lang="ja-JP" altLang="en-US" sz="1600"/>
                        <a:t>の両方またはいずれかにおいて</a:t>
                      </a:r>
                      <a:r>
                        <a:rPr kumimoji="1" lang="en-US" altLang="ja-JP" sz="1600"/>
                        <a:t>2</a:t>
                      </a:r>
                      <a:r>
                        <a:rPr kumimoji="1" lang="ja-JP" altLang="en-US" sz="1600"/>
                        <a:t>点獲得</a:t>
                      </a:r>
                      <a:endParaRPr kumimoji="1" lang="en-US" altLang="ja-JP" sz="1600"/>
                    </a:p>
                    <a:p>
                      <a:r>
                        <a:rPr kumimoji="1" lang="ja-JP" altLang="en-US" sz="1600"/>
                        <a:t>さらに、目標対象範囲が</a:t>
                      </a:r>
                      <a:r>
                        <a:rPr kumimoji="1" lang="en-US" altLang="ja-JP" sz="1600"/>
                        <a:t>Company-wide</a:t>
                      </a:r>
                      <a:r>
                        <a:rPr kumimoji="1" lang="ja-JP" altLang="en-US" sz="1600"/>
                        <a:t>で</a:t>
                      </a:r>
                      <a:r>
                        <a:rPr kumimoji="1" lang="en-US" altLang="ja-JP" sz="1600"/>
                        <a:t>1</a:t>
                      </a:r>
                      <a:r>
                        <a:rPr kumimoji="1" lang="ja-JP" altLang="en-US" sz="1600"/>
                        <a:t>点（フルポイント）</a:t>
                      </a:r>
                      <a:endParaRPr kumimoji="1" lang="en-US" altLang="ja-JP" sz="16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認識</a:t>
                      </a:r>
                      <a:br>
                        <a:rPr kumimoji="1" lang="en-US" altLang="ja-JP" sz="1600"/>
                      </a:br>
                      <a:r>
                        <a:rPr kumimoji="1" lang="en-US" altLang="ja-JP" sz="1600"/>
                        <a:t>(Awareness)</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「科学的根拠に基づいた排出削減目標ですか？」の質問に対して、下記の回答であれば</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4.1a, 4.1b</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の両方またはいずれかにおいて</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1</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点獲得（フルポイント）</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はい、この目標は</a:t>
                      </a:r>
                      <a:r>
                        <a:rPr kumimoji="1" lang="en-US" altLang="ja-JP" sz="1200" b="0" i="0" u="none" strike="noStrike" kern="1200" cap="none" spc="0" normalizeH="0" baseline="0" noProof="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に認定されています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はい、当社では科学的根拠に基づいた目標であると認識していますが、</a:t>
                      </a:r>
                      <a:r>
                        <a:rPr kumimoji="1" lang="en-US" altLang="ja-JP" sz="1200" b="0" i="0" u="none" strike="noStrike" kern="1200" cap="none" spc="0" normalizeH="0" baseline="0" noProof="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のレビューを受けてはいません</a:t>
                      </a:r>
                      <a:endParaRPr kumimoji="1" lang="en-US" altLang="ja-JP" sz="1200" b="0" i="0" u="none" strike="noStrike" kern="1200" cap="none" spc="0" normalizeH="0" baseline="0" noProof="0">
                        <a:ln>
                          <a:noFill/>
                        </a:ln>
                        <a:solidFill>
                          <a:prstClr val="black"/>
                        </a:solidFill>
                        <a:effectLst/>
                        <a:uLnTx/>
                        <a:uFillTx/>
                        <a:latin typeface="Meiryo UI"/>
                        <a:ea typeface="Meiryo UI"/>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はい、当社では科学的根拠に基づいた目標であると認識しており、今後</a:t>
                      </a:r>
                      <a:r>
                        <a:rPr kumimoji="1" lang="en-US" altLang="ja-JP" sz="1200" b="0" i="0" u="none" strike="noStrike" kern="1200" cap="none" spc="0" normalizeH="0" baseline="0" noProof="0">
                          <a:ln>
                            <a:noFill/>
                          </a:ln>
                          <a:solidFill>
                            <a:prstClr val="black"/>
                          </a:solidFill>
                          <a:effectLst/>
                          <a:uLnTx/>
                          <a:uFillTx/>
                          <a:latin typeface="Meiryo UI"/>
                          <a:ea typeface="Meiryo UI"/>
                          <a:cs typeface="+mn-cs"/>
                        </a:rPr>
                        <a:t>2</a:t>
                      </a: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年以内に</a:t>
                      </a:r>
                      <a:r>
                        <a:rPr kumimoji="1" lang="en-US" altLang="ja-JP" sz="1200" b="0" i="0" u="none" strike="noStrike" kern="1200" cap="none" spc="0" normalizeH="0" baseline="0" noProof="0" err="1">
                          <a:ln>
                            <a:noFill/>
                          </a:ln>
                          <a:solidFill>
                            <a:prstClr val="black"/>
                          </a:solidFill>
                          <a:effectLst/>
                          <a:uLnTx/>
                          <a:uFillTx/>
                          <a:latin typeface="Meiryo UI"/>
                          <a:ea typeface="Meiryo UI"/>
                          <a:cs typeface="+mn-cs"/>
                        </a:rPr>
                        <a:t>SBTi</a:t>
                      </a: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の審査を受けることに宣言しています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下記の回答であれば</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4.1a, 4.1b</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の両方またはいずれかにおいて</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0.5</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点獲得</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いいえ、</a:t>
                      </a:r>
                      <a:r>
                        <a:rPr kumimoji="1" lang="ja-JP" altLang="en-US" sz="1200" b="0" i="0" u="none" strike="noStrike" kern="1200" cap="none" spc="0" normalizeH="0" baseline="0" noProof="0">
                          <a:ln>
                            <a:noFill/>
                          </a:ln>
                          <a:solidFill>
                            <a:prstClr val="black"/>
                          </a:solidFill>
                          <a:effectLst/>
                          <a:uLnTx/>
                          <a:uFillTx/>
                          <a:latin typeface="Segoe UI"/>
                          <a:ea typeface="Meiryo UI"/>
                          <a:cs typeface="+mn-cs"/>
                        </a:rPr>
                        <a:t>しかし今後</a:t>
                      </a:r>
                      <a:r>
                        <a:rPr kumimoji="1" lang="en-US" altLang="ja-JP" sz="1200" b="0" i="0" u="none" strike="noStrike" kern="1200" cap="none" spc="0" normalizeH="0" baseline="0" noProof="0">
                          <a:ln>
                            <a:noFill/>
                          </a:ln>
                          <a:solidFill>
                            <a:prstClr val="black"/>
                          </a:solidFill>
                          <a:effectLst/>
                          <a:uLnTx/>
                          <a:uFillTx/>
                          <a:latin typeface="Segoe UI"/>
                          <a:ea typeface="Meiryo UI"/>
                          <a:cs typeface="+mn-cs"/>
                        </a:rPr>
                        <a:t>2</a:t>
                      </a:r>
                      <a:r>
                        <a:rPr kumimoji="1" lang="ja-JP" altLang="en-US" sz="1200" b="0" i="0" u="none" strike="noStrike" kern="1200" cap="none" spc="0" normalizeH="0" baseline="0" noProof="0">
                          <a:ln>
                            <a:noFill/>
                          </a:ln>
                          <a:solidFill>
                            <a:prstClr val="black"/>
                          </a:solidFill>
                          <a:effectLst/>
                          <a:uLnTx/>
                          <a:uFillTx/>
                          <a:latin typeface="Segoe UI"/>
                          <a:ea typeface="Meiryo UI"/>
                          <a:cs typeface="+mn-cs"/>
                        </a:rPr>
                        <a:t>年以内に科学的根拠に基づいている目標を設定する予定です</a:t>
                      </a:r>
                      <a:endParaRPr kumimoji="1" lang="ja-JP" altLang="en-US" sz="1200" b="0" i="0" u="none" strike="noStrike" kern="1200" cap="none" spc="0" normalizeH="0" baseline="0" noProof="0">
                        <a:ln>
                          <a:noFill/>
                        </a:ln>
                        <a:solidFill>
                          <a:prstClr val="black"/>
                        </a:solidFill>
                        <a:effectLst/>
                        <a:uLnTx/>
                        <a:uFillTx/>
                        <a:latin typeface="Meiryo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情報開示</a:t>
                      </a:r>
                      <a:br>
                        <a:rPr kumimoji="1" lang="en-US" altLang="ja-JP" sz="1600"/>
                      </a:br>
                      <a:r>
                        <a:rPr kumimoji="1" lang="en-US" altLang="ja-JP" sz="1600"/>
                        <a:t>(Disclosure)</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n-lt"/>
                          <a:ea typeface="+mn-ea"/>
                          <a:cs typeface="+mn-cs"/>
                        </a:rPr>
                        <a:t>―</a:t>
                      </a: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17413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DCCB-C01B-B5E0-D9AC-713CFBCD3F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4E3B1D-EBFA-3187-9BC0-5DF7B2E9507E}"/>
              </a:ext>
            </a:extLst>
          </p:cNvPr>
          <p:cNvSpPr>
            <a:spLocks noGrp="1"/>
          </p:cNvSpPr>
          <p:nvPr>
            <p:ph type="title"/>
          </p:nvPr>
        </p:nvSpPr>
        <p:spPr/>
        <p:txBody>
          <a:bodyPr/>
          <a:lstStyle/>
          <a:p>
            <a:r>
              <a:rPr lang="en-US" altLang="ja-JP"/>
              <a:t>【</a:t>
            </a:r>
            <a:r>
              <a:rPr lang="ja-JP" altLang="en-US"/>
              <a:t>参考</a:t>
            </a:r>
            <a:r>
              <a:rPr lang="en-US" altLang="ja-JP"/>
              <a:t>】</a:t>
            </a:r>
            <a:r>
              <a:rPr lang="ja-JP" altLang="en-US"/>
              <a:t>目標検証の段階（中小企業向け</a:t>
            </a:r>
            <a:r>
              <a:rPr lang="en-US" altLang="ja-JP"/>
              <a:t>SBT</a:t>
            </a:r>
            <a:r>
              <a:rPr lang="ja-JP" altLang="en-US"/>
              <a:t>）</a:t>
            </a:r>
            <a:endParaRPr kumimoji="1" lang="ja-JP" altLang="en-US"/>
          </a:p>
        </p:txBody>
      </p:sp>
      <p:graphicFrame>
        <p:nvGraphicFramePr>
          <p:cNvPr id="6" name="表 5">
            <a:extLst>
              <a:ext uri="{FF2B5EF4-FFF2-40B4-BE49-F238E27FC236}">
                <a16:creationId xmlns:a16="http://schemas.microsoft.com/office/drawing/2014/main" id="{AC329EE5-DC9B-5752-BBE9-4BFD5B69F656}"/>
              </a:ext>
            </a:extLst>
          </p:cNvPr>
          <p:cNvGraphicFramePr>
            <a:graphicFrameLocks noGrp="1"/>
          </p:cNvGraphicFramePr>
          <p:nvPr>
            <p:extLst>
              <p:ext uri="{D42A27DB-BD31-4B8C-83A1-F6EECF244321}">
                <p14:modId xmlns:p14="http://schemas.microsoft.com/office/powerpoint/2010/main" val="1472082549"/>
              </p:ext>
            </p:extLst>
          </p:nvPr>
        </p:nvGraphicFramePr>
        <p:xfrm>
          <a:off x="577883" y="1762630"/>
          <a:ext cx="9536400" cy="5334000"/>
        </p:xfrm>
        <a:graphic>
          <a:graphicData uri="http://schemas.openxmlformats.org/drawingml/2006/table">
            <a:tbl>
              <a:tblPr firstRow="1" bandRow="1"/>
              <a:tblGrid>
                <a:gridCol w="1790557">
                  <a:extLst>
                    <a:ext uri="{9D8B030D-6E8A-4147-A177-3AD203B41FA5}">
                      <a16:colId xmlns:a16="http://schemas.microsoft.com/office/drawing/2014/main" val="20000"/>
                    </a:ext>
                  </a:extLst>
                </a:gridCol>
                <a:gridCol w="7745843">
                  <a:extLst>
                    <a:ext uri="{9D8B030D-6E8A-4147-A177-3AD203B41FA5}">
                      <a16:colId xmlns:a16="http://schemas.microsoft.com/office/drawing/2014/main" val="20001"/>
                    </a:ext>
                  </a:extLst>
                </a:gridCol>
              </a:tblGrid>
              <a:tr h="27480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検証段階</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ポータル</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スクリーニング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a:t>検証は、</a:t>
                      </a:r>
                      <a:r>
                        <a:rPr lang="en-US" altLang="ja-JP" sz="1400"/>
                        <a:t>SME</a:t>
                      </a:r>
                      <a:r>
                        <a:rPr lang="ja-JP" altLang="en-US" sz="1400"/>
                        <a:t>が</a:t>
                      </a:r>
                      <a:r>
                        <a:rPr lang="en-US" altLang="ja-JP" sz="1400"/>
                        <a:t>SBTi</a:t>
                      </a:r>
                      <a:r>
                        <a:rPr lang="ja-JP" altLang="en-US" sz="1400"/>
                        <a:t>サービスの検証ポータルを通じて提出した情報の初期レビューから始まる</a:t>
                      </a:r>
                      <a:endParaRPr lang="en-US" altLang="ja-JP" sz="1400"/>
                    </a:p>
                    <a:p>
                      <a:pPr marL="742950" lvl="1" indent="-285750">
                        <a:buSzPct val="91000"/>
                        <a:buFont typeface="Arial" panose="020B0604020202020204" pitchFamily="34" charset="0"/>
                        <a:buChar char="•"/>
                      </a:pPr>
                      <a:r>
                        <a:rPr lang="ja-JP" altLang="en-US" sz="1400"/>
                        <a:t>目標の野心度、対象範囲、基準年、タイムフレーム等の</a:t>
                      </a:r>
                      <a:r>
                        <a:rPr lang="ja-JP" altLang="en-US" sz="1400">
                          <a:solidFill>
                            <a:srgbClr val="FF0000"/>
                          </a:solidFill>
                        </a:rPr>
                        <a:t>主要な定量情報が</a:t>
                      </a:r>
                      <a:r>
                        <a:rPr lang="en-US" altLang="ja-JP" sz="1400">
                          <a:solidFill>
                            <a:srgbClr val="FF0000"/>
                          </a:solidFill>
                        </a:rPr>
                        <a:t>SBTi</a:t>
                      </a:r>
                      <a:r>
                        <a:rPr lang="ja-JP" altLang="en-US" sz="1400">
                          <a:solidFill>
                            <a:srgbClr val="FF0000"/>
                          </a:solidFill>
                        </a:rPr>
                        <a:t>の基準等に合っているかを確認する</a:t>
                      </a:r>
                      <a:endParaRPr lang="en-US" altLang="ja-JP" sz="1400">
                        <a:solidFill>
                          <a:srgbClr val="FF0000"/>
                        </a:solidFill>
                      </a:endParaRPr>
                    </a:p>
                    <a:p>
                      <a:pPr marL="742950" lvl="1" indent="-285750">
                        <a:buSzPct val="91000"/>
                        <a:buFont typeface="Arial" panose="020B0604020202020204" pitchFamily="34" charset="0"/>
                        <a:buChar char="•"/>
                      </a:pPr>
                      <a:r>
                        <a:rPr lang="ja-JP" altLang="en-US" sz="1400"/>
                        <a:t>通常のスクリーニング基準を外れるものは、追加審査の対象としてフラグを付けられる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定性的評価と</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排出量の確認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レビュアーは、中小企業が提出した</a:t>
                      </a:r>
                      <a:r>
                        <a:rPr lang="ja-JP" altLang="en-US" sz="1400">
                          <a:solidFill>
                            <a:srgbClr val="FF0000"/>
                          </a:solidFill>
                        </a:rPr>
                        <a:t>定性的な回答と排出量プロフィールを手動で確認する</a:t>
                      </a:r>
                      <a:endParaRPr lang="en-US" altLang="ja-JP" sz="1400">
                        <a:solidFill>
                          <a:srgbClr val="FF0000"/>
                        </a:solidFill>
                      </a:endParaRPr>
                    </a:p>
                    <a:p>
                      <a:pPr marL="742950" lvl="1" indent="-285750">
                        <a:buClr>
                          <a:schemeClr val="tx1"/>
                        </a:buClr>
                        <a:buSzPct val="91000"/>
                        <a:buFont typeface="Arial" panose="020B0604020202020204" pitchFamily="34" charset="0"/>
                        <a:buChar char="•"/>
                      </a:pPr>
                      <a:r>
                        <a:rPr lang="ja-JP" altLang="en-US" sz="1400"/>
                        <a:t>目標設定の方法論、基準年の根拠、野心度との整合性などが含まれる</a:t>
                      </a:r>
                      <a:endParaRPr lang="en-US" altLang="ja-JP" sz="1400"/>
                    </a:p>
                    <a:p>
                      <a:pPr marL="742950" lvl="1" indent="-285750">
                        <a:buClr>
                          <a:schemeClr val="tx1"/>
                        </a:buClr>
                        <a:buSzPct val="91000"/>
                        <a:buFont typeface="Arial" panose="020B0604020202020204" pitchFamily="34" charset="0"/>
                        <a:buChar char="•"/>
                      </a:pPr>
                      <a:r>
                        <a:rPr lang="ja-JP" altLang="en-US" sz="1400"/>
                        <a:t>排出量プロフィールには、</a:t>
                      </a:r>
                      <a:r>
                        <a:rPr lang="en-US" altLang="ja-JP" sz="1400"/>
                        <a:t>Scope1,2</a:t>
                      </a:r>
                      <a:r>
                        <a:rPr lang="ja-JP" altLang="en-US" sz="1400"/>
                        <a:t>及び該当する場合は</a:t>
                      </a:r>
                      <a:r>
                        <a:rPr lang="en-US" altLang="ja-JP" sz="1400"/>
                        <a:t>Scope3</a:t>
                      </a:r>
                      <a:r>
                        <a:rPr lang="ja-JP" altLang="en-US" sz="1400"/>
                        <a:t>の排出量が含まれ、</a:t>
                      </a:r>
                      <a:r>
                        <a:rPr lang="en-US" altLang="ja-JP" sz="1400"/>
                        <a:t>SBTi</a:t>
                      </a:r>
                      <a:r>
                        <a:rPr lang="ja-JP" altLang="en-US" sz="1400"/>
                        <a:t>の</a:t>
                      </a:r>
                      <a:r>
                        <a:rPr lang="en-US" altLang="ja-JP" sz="1400"/>
                        <a:t>GHG</a:t>
                      </a:r>
                      <a:r>
                        <a:rPr lang="ja-JP" altLang="en-US" sz="1400"/>
                        <a:t>排出要件への適合が求められる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照会</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SzPct val="91000"/>
                        <a:buFont typeface="Wingdings" panose="05000000000000000000" pitchFamily="2" charset="2"/>
                        <a:buChar char="ü"/>
                      </a:pPr>
                      <a:r>
                        <a:rPr lang="ja-JP" altLang="en-US" sz="1400"/>
                        <a:t>不明確、不完全、または誤っている項目があれば、主任レビュアーが中小企業に照会を送り、追加情報や説明を求める</a:t>
                      </a:r>
                      <a:endParaRPr lang="en-US" altLang="ja-JP" sz="1400"/>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照会には、問題の具体的な内容や該当する提出資料の箇所が記載される</a:t>
                      </a:r>
                      <a:endParaRPr lang="en-US" altLang="ja-JP" sz="1400">
                        <a:solidFill>
                          <a:srgbClr val="FF0000"/>
                        </a:solidFill>
                      </a:endParaRPr>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遅延を避けるため、正確で完全な情報を迅速に提出する必要がある</a:t>
                      </a:r>
                      <a:endParaRPr lang="en-US" altLang="ja-JP" sz="1400">
                        <a:solidFill>
                          <a:srgbClr val="FF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1146">
                <a:tc>
                  <a:txBody>
                    <a:bodyPr/>
                    <a:lstStyle/>
                    <a:p>
                      <a:pPr algn="ctr"/>
                      <a:r>
                        <a:rPr kumimoji="1" lang="ja-JP" altLang="en-US" sz="1600" b="1">
                          <a:solidFill>
                            <a:schemeClr val="tx1"/>
                          </a:solidFill>
                          <a:latin typeface="+mn-ea"/>
                          <a:ea typeface="+mn-ea"/>
                        </a:rPr>
                        <a:t>照会の解決</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SzPct val="91000"/>
                        <a:buFont typeface="Wingdings" panose="05000000000000000000" pitchFamily="2" charset="2"/>
                        <a:buChar char="ü"/>
                      </a:pPr>
                      <a:r>
                        <a:rPr lang="ja-JP" altLang="en-US" sz="1400"/>
                        <a:t>すべての照会が解決し、追加の問題がなければ、レビュアーは最終段階に進む</a:t>
                      </a:r>
                      <a:endParaRPr lang="en-US" altLang="ja-JP" sz="1400"/>
                    </a:p>
                    <a:p>
                      <a:pPr marL="789722" lvl="1" indent="-285750" algn="l" defTabSz="1007943" rtl="0" eaLnBrk="1" latinLnBrk="0" hangingPunct="1">
                        <a:buClr>
                          <a:schemeClr val="tx1"/>
                        </a:buClr>
                        <a:buSzPct val="91000"/>
                        <a:buFont typeface="Arial" panose="020B0604020202020204" pitchFamily="34" charset="0"/>
                        <a:buChar char="•"/>
                      </a:pPr>
                      <a:r>
                        <a:rPr lang="ja-JP" altLang="en-US" sz="1400"/>
                        <a:t>追加情報が必要な場合は、照会を繰り返し、全ての問題が解消されるまで継続される</a:t>
                      </a:r>
                      <a:endParaRPr kumimoji="1" lang="ja-JP" altLang="en-US" sz="14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58044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主任レビュアーは、検証結果の勧告と評価済み資料を検証者に提出する</a:t>
                      </a:r>
                      <a:endParaRPr lang="en-US" altLang="ja-JP" sz="1400"/>
                    </a:p>
                    <a:p>
                      <a:pPr marL="171450" indent="-171450">
                        <a:buClr>
                          <a:schemeClr val="tx1"/>
                        </a:buClr>
                        <a:buSzPct val="91000"/>
                        <a:buFont typeface="Wingdings" panose="05000000000000000000" pitchFamily="2" charset="2"/>
                        <a:buChar char="ü"/>
                      </a:pPr>
                      <a:r>
                        <a:rPr lang="ja-JP" altLang="en-US" sz="1400"/>
                        <a:t>検証者は、検証が</a:t>
                      </a:r>
                      <a:r>
                        <a:rPr lang="en-US" altLang="ja-JP" sz="1400"/>
                        <a:t>SBTi</a:t>
                      </a:r>
                      <a:r>
                        <a:rPr lang="ja-JP" altLang="en-US" sz="1400"/>
                        <a:t>の基準やガイダンスに準拠していること、照会や審査過程で出た問題が全て解決されたことを確認する</a:t>
                      </a:r>
                      <a:endParaRPr kumimoji="1" lang="ja-JP" altLang="en-US"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97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決定に対する</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追加照会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a:t>検証者がこの段階で追加の照会を出す場合、主任レビュアーが中小企業に連絡して、説明や追加情報を求める</a:t>
                      </a:r>
                      <a:endParaRPr lang="en-US" altLang="ja-JP" sz="1400"/>
                    </a:p>
                    <a:p>
                      <a:pPr marL="171450" lvl="0" indent="-171450">
                        <a:buClr>
                          <a:schemeClr val="tx1"/>
                        </a:buClr>
                        <a:buSzPct val="91000"/>
                        <a:buFont typeface="Wingdings" panose="05000000000000000000" pitchFamily="2" charset="2"/>
                        <a:buChar char="ü"/>
                      </a:pPr>
                      <a:r>
                        <a:rPr lang="ja-JP" altLang="en-US" sz="1400">
                          <a:solidFill>
                            <a:srgbClr val="FF0000"/>
                          </a:solidFill>
                        </a:rPr>
                        <a:t>中小企業が照会に対応した後、主任レビュアーは再度検証結果の勧告を提出し、検証者が最終決定を下す</a:t>
                      </a:r>
                      <a:endParaRPr kumimoji="1" lang="ja-JP" altLang="en-US" sz="1400" b="0" u="none" kern="1200" baseline="0">
                        <a:solidFill>
                          <a:srgbClr val="FF0000"/>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コンテンツ プレースホルダー 2">
            <a:extLst>
              <a:ext uri="{FF2B5EF4-FFF2-40B4-BE49-F238E27FC236}">
                <a16:creationId xmlns:a16="http://schemas.microsoft.com/office/drawing/2014/main" id="{AE92FDB5-9D64-AC4D-3E96-30FF43567B7C}"/>
              </a:ext>
            </a:extLst>
          </p:cNvPr>
          <p:cNvSpPr>
            <a:spLocks noGrp="1"/>
          </p:cNvSpPr>
          <p:nvPr>
            <p:ph sz="quarter" idx="12"/>
          </p:nvPr>
        </p:nvSpPr>
        <p:spPr>
          <a:xfrm>
            <a:off x="161925" y="1110920"/>
            <a:ext cx="10367963" cy="604163"/>
          </a:xfrm>
        </p:spPr>
        <p:txBody>
          <a:bodyPr/>
          <a:lstStyle/>
          <a:p>
            <a:pPr marL="273050" indent="-273050"/>
            <a:r>
              <a:rPr lang="ja-JP" altLang="en-US"/>
              <a:t>中小企業向け</a:t>
            </a:r>
            <a:r>
              <a:rPr lang="en-US" altLang="ja-JP"/>
              <a:t>SBT</a:t>
            </a:r>
            <a:r>
              <a:rPr lang="ja-JP" altLang="en-US"/>
              <a:t>における目標検証の段階は下表の通りである。</a:t>
            </a:r>
            <a:endParaRPr lang="en-US" altLang="ja-JP"/>
          </a:p>
        </p:txBody>
      </p:sp>
      <p:sp>
        <p:nvSpPr>
          <p:cNvPr id="3" name="テキスト ボックス 2">
            <a:extLst>
              <a:ext uri="{FF2B5EF4-FFF2-40B4-BE49-F238E27FC236}">
                <a16:creationId xmlns:a16="http://schemas.microsoft.com/office/drawing/2014/main" id="{D6BA07ED-D76F-40AE-94EC-FB2E4B67242E}"/>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n-lt"/>
                <a:ea typeface="Meiryo UI" pitchFamily="50" charset="-128"/>
                <a:cs typeface="Meiryo UI" pitchFamily="50" charset="-128"/>
              </a:rPr>
              <a:t>※</a:t>
            </a:r>
            <a:r>
              <a:rPr lang="ja-JP" altLang="en-US" sz="1200" b="1" dirty="0">
                <a:solidFill>
                  <a:srgbClr val="000000"/>
                </a:solidFill>
                <a:latin typeface="+mn-lt"/>
                <a:ea typeface="Meiryo UI" pitchFamily="50" charset="-128"/>
                <a:cs typeface="Meiryo UI" pitchFamily="50" charset="-128"/>
              </a:rPr>
              <a:t>目標検証チームの構成は</a:t>
            </a:r>
            <a:r>
              <a:rPr lang="en-US" altLang="ja-JP" sz="1200" b="1" dirty="0">
                <a:solidFill>
                  <a:srgbClr val="000000"/>
                </a:solidFill>
                <a:latin typeface="+mn-lt"/>
                <a:ea typeface="Meiryo UI" pitchFamily="50" charset="-128"/>
                <a:cs typeface="Meiryo UI" pitchFamily="50" charset="-128"/>
              </a:rPr>
              <a:t>P92</a:t>
            </a:r>
            <a:r>
              <a:rPr lang="ja-JP" altLang="en-US" sz="1200" b="1" dirty="0">
                <a:solidFill>
                  <a:srgbClr val="000000"/>
                </a:solidFill>
                <a:latin typeface="+mn-lt"/>
                <a:ea typeface="Meiryo UI" pitchFamily="50" charset="-128"/>
                <a:cs typeface="Meiryo UI" pitchFamily="50" charset="-128"/>
              </a:rPr>
              <a:t>参照</a:t>
            </a:r>
            <a:endParaRPr lang="en-US" altLang="ja-JP" sz="1200" b="1" dirty="0">
              <a:solidFill>
                <a:srgbClr val="000000"/>
              </a:solidFill>
              <a:latin typeface="+mn-lt"/>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lt"/>
                <a:ea typeface="Meiryo UI" pitchFamily="50" charset="-128"/>
                <a:cs typeface="Meiryo UI" pitchFamily="50" charset="-128"/>
              </a:rPr>
              <a:t>[</a:t>
            </a:r>
            <a:r>
              <a:rPr lang="ja-JP" altLang="en-US" sz="900" dirty="0">
                <a:solidFill>
                  <a:srgbClr val="000000"/>
                </a:solidFill>
                <a:latin typeface="+mn-lt"/>
                <a:ea typeface="Meiryo UI" pitchFamily="50" charset="-128"/>
                <a:cs typeface="Meiryo UI" pitchFamily="50" charset="-128"/>
              </a:rPr>
              <a:t>出所</a:t>
            </a:r>
            <a:r>
              <a:rPr lang="en-US" altLang="ja-JP" sz="900" dirty="0">
                <a:solidFill>
                  <a:srgbClr val="000000"/>
                </a:solidFill>
                <a:latin typeface="+mn-lt"/>
                <a:ea typeface="Meiryo UI" pitchFamily="50" charset="-128"/>
                <a:cs typeface="Meiryo UI" pitchFamily="50" charset="-128"/>
              </a:rPr>
              <a:t>]Standard Operating Procedure for the Validation of SBTi Targets</a:t>
            </a:r>
            <a:r>
              <a:rPr lang="ja-JP" altLang="en-US" sz="900" dirty="0">
                <a:solidFill>
                  <a:srgbClr val="000000"/>
                </a:solidFill>
                <a:latin typeface="+mn-lt"/>
                <a:ea typeface="Meiryo UI" pitchFamily="50" charset="-128"/>
                <a:cs typeface="Meiryo UI" pitchFamily="50" charset="-128"/>
              </a:rPr>
              <a:t>（</a:t>
            </a:r>
            <a:r>
              <a:rPr lang="en-US" altLang="ja-JP" sz="900" dirty="0">
                <a:solidFill>
                  <a:srgbClr val="000000"/>
                </a:solidFill>
                <a:latin typeface="+mn-lt"/>
                <a:ea typeface="Meiryo UI" pitchFamily="50" charset="-128"/>
                <a:cs typeface="Meiryo UI" pitchFamily="50" charset="-128"/>
              </a:rPr>
              <a:t>https://docs.sbtiservices.com/resources/SOPTargetValidation.pdf</a:t>
            </a:r>
            <a:r>
              <a:rPr lang="ja-JP" altLang="en-US" sz="900" dirty="0">
                <a:solidFill>
                  <a:srgbClr val="000000"/>
                </a:solidFill>
                <a:latin typeface="+mn-lt"/>
                <a:ea typeface="Meiryo UI" pitchFamily="50" charset="-128"/>
                <a:cs typeface="Meiryo UI" pitchFamily="50" charset="-128"/>
              </a:rPr>
              <a:t>）より作成</a:t>
            </a:r>
          </a:p>
        </p:txBody>
      </p:sp>
    </p:spTree>
    <p:extLst>
      <p:ext uri="{BB962C8B-B14F-4D97-AF65-F5344CB8AC3E}">
        <p14:creationId xmlns:p14="http://schemas.microsoft.com/office/powerpoint/2010/main" val="16178047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0EDF07-66C7-EAD9-3B95-075D6A3F9B55}"/>
              </a:ext>
            </a:extLst>
          </p:cNvPr>
          <p:cNvSpPr>
            <a:spLocks noGrp="1"/>
          </p:cNvSpPr>
          <p:nvPr>
            <p:ph type="title"/>
          </p:nvPr>
        </p:nvSpPr>
        <p:spPr/>
        <p:txBody>
          <a:bodyPr/>
          <a:lstStyle/>
          <a:p>
            <a:r>
              <a:rPr lang="ja-JP" altLang="en-US"/>
              <a:t>中小企業向け</a:t>
            </a:r>
            <a:r>
              <a:rPr lang="en-US" altLang="ja-JP"/>
              <a:t>SBT</a:t>
            </a:r>
            <a:r>
              <a:rPr lang="ja-JP" altLang="en-US"/>
              <a:t>の概要 </a:t>
            </a:r>
            <a:r>
              <a:rPr lang="en-US" altLang="ja-JP"/>
              <a:t>4/4</a:t>
            </a:r>
            <a:endParaRPr kumimoji="1" lang="ja-JP" altLang="en-US"/>
          </a:p>
        </p:txBody>
      </p:sp>
      <p:sp>
        <p:nvSpPr>
          <p:cNvPr id="3" name="コンテンツ プレースホルダー 2">
            <a:extLst>
              <a:ext uri="{FF2B5EF4-FFF2-40B4-BE49-F238E27FC236}">
                <a16:creationId xmlns:a16="http://schemas.microsoft.com/office/drawing/2014/main" id="{211432FC-7D2B-2224-727B-8E3A5023AD46}"/>
              </a:ext>
            </a:extLst>
          </p:cNvPr>
          <p:cNvSpPr>
            <a:spLocks noGrp="1"/>
          </p:cNvSpPr>
          <p:nvPr>
            <p:ph sz="quarter" idx="12"/>
          </p:nvPr>
        </p:nvSpPr>
        <p:spPr/>
        <p:txBody>
          <a:bodyPr/>
          <a:lstStyle/>
          <a:p>
            <a:r>
              <a:rPr lang="ja-JP" altLang="en-US"/>
              <a:t>中小企業には、通常の</a:t>
            </a:r>
            <a:r>
              <a:rPr lang="en-US" altLang="ja-JP"/>
              <a:t>SBT</a:t>
            </a:r>
            <a:r>
              <a:rPr lang="ja-JP" altLang="en-US"/>
              <a:t>よりも低い料金テーブルが用意されている。</a:t>
            </a:r>
            <a:endParaRPr kumimoji="1" lang="ja-JP" altLang="en-US"/>
          </a:p>
        </p:txBody>
      </p:sp>
      <p:graphicFrame>
        <p:nvGraphicFramePr>
          <p:cNvPr id="7" name="表 6">
            <a:extLst>
              <a:ext uri="{FF2B5EF4-FFF2-40B4-BE49-F238E27FC236}">
                <a16:creationId xmlns:a16="http://schemas.microsoft.com/office/drawing/2014/main" id="{2E2919F4-CC9E-4509-01B3-1C111897E0F8}"/>
              </a:ext>
            </a:extLst>
          </p:cNvPr>
          <p:cNvGraphicFramePr>
            <a:graphicFrameLocks noGrp="1"/>
          </p:cNvGraphicFramePr>
          <p:nvPr>
            <p:extLst>
              <p:ext uri="{D42A27DB-BD31-4B8C-83A1-F6EECF244321}">
                <p14:modId xmlns:p14="http://schemas.microsoft.com/office/powerpoint/2010/main" val="2741016786"/>
              </p:ext>
            </p:extLst>
          </p:nvPr>
        </p:nvGraphicFramePr>
        <p:xfrm>
          <a:off x="577529" y="3180843"/>
          <a:ext cx="9536400" cy="2682240"/>
        </p:xfrm>
        <a:graphic>
          <a:graphicData uri="http://schemas.openxmlformats.org/drawingml/2006/table">
            <a:tbl>
              <a:tblPr firstRow="1" bandRow="1"/>
              <a:tblGrid>
                <a:gridCol w="2523654">
                  <a:extLst>
                    <a:ext uri="{9D8B030D-6E8A-4147-A177-3AD203B41FA5}">
                      <a16:colId xmlns:a16="http://schemas.microsoft.com/office/drawing/2014/main" val="2315391560"/>
                    </a:ext>
                  </a:extLst>
                </a:gridCol>
                <a:gridCol w="5334180">
                  <a:extLst>
                    <a:ext uri="{9D8B030D-6E8A-4147-A177-3AD203B41FA5}">
                      <a16:colId xmlns:a16="http://schemas.microsoft.com/office/drawing/2014/main" val="3382566653"/>
                    </a:ext>
                  </a:extLst>
                </a:gridCol>
                <a:gridCol w="1678566">
                  <a:extLst>
                    <a:ext uri="{9D8B030D-6E8A-4147-A177-3AD203B41FA5}">
                      <a16:colId xmlns:a16="http://schemas.microsoft.com/office/drawing/2014/main" val="1527546999"/>
                    </a:ext>
                  </a:extLst>
                </a:gridCol>
              </a:tblGrid>
              <a:tr h="230400">
                <a:tc>
                  <a:txBody>
                    <a:bodyPr/>
                    <a:lstStyle/>
                    <a:p>
                      <a:pPr algn="ctr"/>
                      <a:r>
                        <a:rPr kumimoji="1" lang="ja-JP" altLang="en-US" sz="1800" b="1">
                          <a:solidFill>
                            <a:schemeClr val="bg1"/>
                          </a:solidFill>
                          <a:latin typeface="+mn-lt"/>
                          <a:ea typeface="Meiryo UI" panose="020B0604030504040204" pitchFamily="50" charset="-128"/>
                          <a:cs typeface="Meiryo UI" panose="020B0604030504040204" pitchFamily="50" charset="-128"/>
                        </a:rPr>
                        <a:t>提供サービス</a:t>
                      </a:r>
                      <a:endParaRPr kumimoji="1" lang="en-US" altLang="ja-JP" sz="1800" b="1">
                        <a:solidFill>
                          <a:schemeClr val="bg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indent="0" algn="ctr">
                        <a:buFont typeface="Wingdings" panose="05000000000000000000" pitchFamily="2" charset="2"/>
                        <a:buNone/>
                      </a:pPr>
                      <a:r>
                        <a:rPr kumimoji="1"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895559728"/>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短期目標申請</a:t>
                      </a:r>
                      <a:r>
                        <a:rPr kumimoji="1" lang="en-US" altLang="ja-JP" sz="1800" b="1">
                          <a:solidFill>
                            <a:sysClr val="windowText" lastClr="000000"/>
                          </a:solidFill>
                          <a:latin typeface="+mn-lt"/>
                          <a:ea typeface="Meiryo UI" panose="020B0604030504040204" pitchFamily="50" charset="-128"/>
                          <a:cs typeface="Meiryo UI" panose="020B0604030504040204" pitchFamily="50" charset="-128"/>
                        </a:rPr>
                        <a:t>/</a:t>
                      </a: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削減目標または維持目標の設定を行う中小企業向け</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600"/>
                        <a:t>1,250</a:t>
                      </a:r>
                      <a:r>
                        <a:rPr lang="ja-JP" altLang="en-US" sz="1600"/>
                        <a:t> 米ドル</a:t>
                      </a:r>
                      <a:endPar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437648"/>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すでに</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整合の短期目標を設定済み、または目標を</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ｰ</a:t>
                      </a: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年の範囲で選択する企業向け</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600"/>
                        <a:t>1,250</a:t>
                      </a:r>
                      <a:r>
                        <a:rPr lang="ja-JP" altLang="en-US" sz="1600"/>
                        <a:t> 米ドル</a:t>
                      </a:r>
                      <a:endPar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8486985"/>
                  </a:ext>
                </a:extLst>
              </a:tr>
              <a:tr h="216806">
                <a:tc>
                  <a:txBody>
                    <a:bodyPr/>
                    <a:lstStyle/>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短期目標</a:t>
                      </a:r>
                      <a:endParaRPr kumimoji="1" lang="en-US" altLang="ja-JP" sz="1800" b="1">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800" b="1">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800" b="1">
                          <a:solidFill>
                            <a:sysClr val="windowText" lastClr="000000"/>
                          </a:solidFill>
                          <a:latin typeface="+mn-lt"/>
                          <a:ea typeface="Meiryo UI" panose="020B0604030504040204" pitchFamily="50" charset="-128"/>
                          <a:cs typeface="Meiryo UI" panose="020B0604030504040204" pitchFamily="50" charset="-128"/>
                        </a:rPr>
                        <a:t>ネットゼロ目標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66700" indent="-266700" algn="l">
                        <a:buFont typeface="Arial" panose="020B0604020202020204" pitchFamily="34" charset="0"/>
                        <a:buChar char="•"/>
                      </a:pP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短期目標とネットゼロ目標の両方を検証</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2,500</a:t>
                      </a:r>
                      <a:r>
                        <a:rPr kumimoji="1" lang="ja-JP" altLang="en-US"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米ドル</a:t>
                      </a:r>
                      <a:endParaRPr kumimoji="1" lang="en-US" altLang="ja-JP" sz="16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218118"/>
                  </a:ext>
                </a:extLst>
              </a:tr>
            </a:tbl>
          </a:graphicData>
        </a:graphic>
      </p:graphicFrame>
      <p:sp>
        <p:nvSpPr>
          <p:cNvPr id="15" name="テキスト ボックス 14">
            <a:extLst>
              <a:ext uri="{FF2B5EF4-FFF2-40B4-BE49-F238E27FC236}">
                <a16:creationId xmlns:a16="http://schemas.microsoft.com/office/drawing/2014/main" id="{AFF11B04-EDE8-03AA-F7B4-EE350315F37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TARGET VALIDATION APPLICATION CHECKLIST FOR SMES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https://docs.sbtiservices.com/resources/TargetValidationApplicationChecklistforSMEs.pdf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5786005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参考資料</a:t>
            </a:r>
          </a:p>
        </p:txBody>
      </p:sp>
      <p:sp>
        <p:nvSpPr>
          <p:cNvPr id="5" name="コンテンツ プレースホルダー 2"/>
          <p:cNvSpPr txBox="1">
            <a:spLocks/>
          </p:cNvSpPr>
          <p:nvPr/>
        </p:nvSpPr>
        <p:spPr>
          <a:xfrm>
            <a:off x="704788" y="932266"/>
            <a:ext cx="9282236" cy="6627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r>
              <a:rPr lang="ja-JP" altLang="en-US">
                <a:latin typeface="Meiryo UI" panose="020B0604030504040204" pitchFamily="50" charset="-128"/>
                <a:ea typeface="Meiryo UI" panose="020B0604030504040204" pitchFamily="50" charset="-128"/>
              </a:rPr>
              <a:t>環境省「グリーン・バリューチェーンプラットフォーム」</a:t>
            </a:r>
            <a:endParaRPr lang="en-US" altLang="ja-JP">
              <a:latin typeface="Meiryo UI" panose="020B0604030504040204" pitchFamily="50" charset="-128"/>
              <a:ea typeface="Meiryo UI" panose="020B0604030504040204" pitchFamily="50" charset="-128"/>
            </a:endParaRPr>
          </a:p>
          <a:p>
            <a:pPr lvl="1" fontAlgn="auto">
              <a:spcAft>
                <a:spcPts val="0"/>
              </a:spcAft>
            </a:pPr>
            <a:r>
              <a:rPr lang="en-US" altLang="ja-JP">
                <a:latin typeface="Meiryo UI" panose="020B0604030504040204" pitchFamily="50" charset="-128"/>
                <a:ea typeface="Meiryo UI" panose="020B0604030504040204" pitchFamily="50" charset="-128"/>
                <a:hlinkClick r:id="rId2"/>
              </a:rPr>
              <a:t>https://www.env.go.jp/earth/ondanka/supply_chain/gvc/</a:t>
            </a:r>
            <a:endParaRPr lang="en-US" altLang="ja-JP">
              <a:latin typeface="Meiryo UI" panose="020B0604030504040204" pitchFamily="50" charset="-128"/>
              <a:ea typeface="Meiryo UI" panose="020B0604030504040204" pitchFamily="50" charset="-128"/>
            </a:endParaRPr>
          </a:p>
          <a:p>
            <a:pPr fontAlgn="auto">
              <a:spcAft>
                <a:spcPts val="0"/>
              </a:spcAft>
            </a:pPr>
            <a:r>
              <a:rPr lang="en-US" altLang="ja-JP">
                <a:latin typeface="Meiryo UI" panose="020B0604030504040204" pitchFamily="50" charset="-128"/>
                <a:ea typeface="Meiryo UI" panose="020B0604030504040204" pitchFamily="50" charset="-128"/>
              </a:rPr>
              <a:t>SBTi</a:t>
            </a:r>
            <a:r>
              <a:rPr lang="ja-JP" altLang="en-US">
                <a:latin typeface="Meiryo UI" panose="020B0604030504040204" pitchFamily="50" charset="-128"/>
                <a:ea typeface="Meiryo UI" panose="020B0604030504040204" pitchFamily="50" charset="-128"/>
              </a:rPr>
              <a:t> ウェブサイト</a:t>
            </a:r>
            <a:endParaRPr lang="en-US" altLang="ja-JP">
              <a:latin typeface="Meiryo UI" panose="020B0604030504040204" pitchFamily="50" charset="-128"/>
              <a:ea typeface="Meiryo UI" panose="020B0604030504040204" pitchFamily="50" charset="-128"/>
            </a:endParaRPr>
          </a:p>
          <a:p>
            <a:pPr lvl="1" fontAlgn="auto">
              <a:spcAft>
                <a:spcPts val="0"/>
              </a:spcAft>
            </a:pPr>
            <a:r>
              <a:rPr lang="en-US" altLang="ja-JP">
                <a:hlinkClick r:id="rId3"/>
              </a:rPr>
              <a:t>https://sciencebasedtargets.org/</a:t>
            </a:r>
            <a:r>
              <a:rPr lang="ja-JP" altLang="en-US"/>
              <a:t>　</a:t>
            </a:r>
            <a:endParaRPr lang="en-US" altLang="ja-JP"/>
          </a:p>
          <a:p>
            <a:r>
              <a:rPr lang="en-US" altLang="ja-JP">
                <a:latin typeface="Meiryo UI" panose="020B0604030504040204" pitchFamily="50" charset="-128"/>
                <a:ea typeface="Meiryo UI" panose="020B0604030504040204" pitchFamily="50" charset="-128"/>
              </a:rPr>
              <a:t>SBTi</a:t>
            </a:r>
            <a:r>
              <a:rPr lang="ja-JP" altLang="en-US">
                <a:latin typeface="Meiryo UI" panose="020B0604030504040204" pitchFamily="50" charset="-128"/>
                <a:ea typeface="Meiryo UI" panose="020B0604030504040204" pitchFamily="50" charset="-128"/>
              </a:rPr>
              <a:t> </a:t>
            </a:r>
            <a:r>
              <a:rPr lang="en-US" altLang="ja-JP">
                <a:latin typeface="Meiryo UI" panose="020B0604030504040204" pitchFamily="50" charset="-128"/>
                <a:ea typeface="Meiryo UI" panose="020B0604030504040204" pitchFamily="50" charset="-128"/>
              </a:rPr>
              <a:t>Services</a:t>
            </a:r>
            <a:r>
              <a:rPr lang="ja-JP" altLang="en-US">
                <a:latin typeface="Meiryo UI" panose="020B0604030504040204" pitchFamily="50" charset="-128"/>
                <a:ea typeface="Meiryo UI" panose="020B0604030504040204" pitchFamily="50" charset="-128"/>
              </a:rPr>
              <a:t> ウェブサイト</a:t>
            </a:r>
            <a:endParaRPr lang="en-US" altLang="ja-JP">
              <a:latin typeface="Meiryo UI" panose="020B0604030504040204" pitchFamily="50" charset="-128"/>
              <a:ea typeface="Meiryo UI" panose="020B0604030504040204" pitchFamily="50" charset="-128"/>
            </a:endParaRPr>
          </a:p>
          <a:p>
            <a:pPr lvl="1"/>
            <a:r>
              <a:rPr lang="en-US" altLang="ja-JP">
                <a:latin typeface="Meiryo UI" panose="020B0604030504040204" pitchFamily="50" charset="-128"/>
                <a:ea typeface="Meiryo UI" panose="020B0604030504040204" pitchFamily="50" charset="-128"/>
                <a:hlinkClick r:id="rId4"/>
              </a:rPr>
              <a:t>https://sbtiservices.com/</a:t>
            </a:r>
            <a:r>
              <a:rPr lang="ja-JP" altLang="en-US">
                <a:latin typeface="Meiryo UI" panose="020B0604030504040204" pitchFamily="50" charset="-128"/>
                <a:ea typeface="Meiryo UI" panose="020B0604030504040204" pitchFamily="50" charset="-128"/>
              </a:rPr>
              <a:t>　</a:t>
            </a:r>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21598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1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投資家からのエンゲージメントでパリ協定に整合する目標が求められている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1235105"/>
          </a:xfrm>
        </p:spPr>
        <p:txBody>
          <a:bodyPr/>
          <a:lstStyle/>
          <a:p>
            <a:pPr marL="273050" indent="-273050"/>
            <a:r>
              <a:rPr lang="en-US" altLang="ja-JP" u="sng"/>
              <a:t>Climate</a:t>
            </a:r>
            <a:r>
              <a:rPr lang="ja-JP" altLang="en-US" u="sng"/>
              <a:t> </a:t>
            </a:r>
            <a:r>
              <a:rPr lang="en-US" altLang="ja-JP" u="sng"/>
              <a:t>Action</a:t>
            </a:r>
            <a:r>
              <a:rPr lang="ja-JP" altLang="en-US" u="sng"/>
              <a:t> </a:t>
            </a:r>
            <a:r>
              <a:rPr lang="en-US" altLang="ja-JP" u="sng"/>
              <a:t>100+</a:t>
            </a:r>
          </a:p>
          <a:p>
            <a:pPr marL="622300" indent="-342900">
              <a:buFont typeface="Wingdings" panose="05000000000000000000" pitchFamily="2" charset="2"/>
              <a:buChar char="Ø"/>
            </a:pPr>
            <a:r>
              <a:rPr lang="ja-JP" altLang="en-US"/>
              <a:t>投資家集団と</a:t>
            </a:r>
            <a:r>
              <a:rPr lang="en-US" altLang="ja-JP"/>
              <a:t>PRI</a:t>
            </a:r>
            <a:r>
              <a:rPr lang="ja-JP" altLang="en-US" err="1"/>
              <a:t>、</a:t>
            </a:r>
            <a:r>
              <a:rPr lang="en-US" altLang="ja-JP"/>
              <a:t>Ceres</a:t>
            </a:r>
            <a:r>
              <a:rPr lang="ja-JP" altLang="en-US"/>
              <a:t>による排出量の多いグローバル企業</a:t>
            </a:r>
            <a:r>
              <a:rPr lang="en-US" altLang="ja-JP"/>
              <a:t>171</a:t>
            </a:r>
            <a:r>
              <a:rPr lang="ja-JP" altLang="en-US"/>
              <a:t>社へのエンゲージメントの</a:t>
            </a:r>
            <a:br>
              <a:rPr lang="en-US" altLang="ja-JP"/>
            </a:br>
            <a:r>
              <a:rPr lang="ja-JP" altLang="en-US"/>
              <a:t>ためのイニシアティブ。</a:t>
            </a:r>
            <a:r>
              <a:rPr lang="ja-JP" altLang="en-US" b="1">
                <a:solidFill>
                  <a:srgbClr val="FF0000"/>
                </a:solidFill>
              </a:rPr>
              <a:t>パリ協定に整合する目標へのコミットメントが求められる</a:t>
            </a:r>
            <a:endParaRPr lang="ja-JP" altLang="en-US" b="1"/>
          </a:p>
        </p:txBody>
      </p:sp>
      <p:sp>
        <p:nvSpPr>
          <p:cNvPr id="21"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a:solidFill>
                  <a:srgbClr val="000000"/>
                </a:solidFill>
                <a:latin typeface="Meiryo UI" pitchFamily="50" charset="-128"/>
                <a:ea typeface="Meiryo UI" pitchFamily="50" charset="-128"/>
                <a:cs typeface="Meiryo UI" pitchFamily="50" charset="-128"/>
              </a:rPr>
              <a:t>[</a:t>
            </a:r>
            <a:r>
              <a:rPr lang="ja-JP" altLang="en-US" sz="1100">
                <a:solidFill>
                  <a:srgbClr val="000000"/>
                </a:solidFill>
                <a:latin typeface="Meiryo UI" pitchFamily="50" charset="-128"/>
                <a:ea typeface="Meiryo UI" pitchFamily="50" charset="-128"/>
                <a:cs typeface="Meiryo UI" pitchFamily="50" charset="-128"/>
              </a:rPr>
              <a:t>出所</a:t>
            </a:r>
            <a:r>
              <a:rPr lang="en-US" altLang="ja-JP" sz="1100">
                <a:solidFill>
                  <a:srgbClr val="000000"/>
                </a:solidFill>
                <a:latin typeface="Meiryo UI" pitchFamily="50" charset="-128"/>
                <a:ea typeface="Meiryo UI" pitchFamily="50" charset="-128"/>
                <a:cs typeface="Meiryo UI" pitchFamily="50" charset="-128"/>
              </a:rPr>
              <a:t>] Climate Action 100+ </a:t>
            </a:r>
            <a:r>
              <a:rPr lang="ja-JP" altLang="en-US" sz="110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http://www.climateaction100.org/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a:solidFill>
                <a:srgbClr val="000000"/>
              </a:solidFill>
              <a:latin typeface="Meiryo UI" pitchFamily="50" charset="-128"/>
              <a:ea typeface="Meiryo UI" pitchFamily="50" charset="-128"/>
              <a:cs typeface="Meiryo UI" pitchFamily="50" charset="-128"/>
            </a:endParaRPr>
          </a:p>
        </p:txBody>
      </p:sp>
      <p:pic>
        <p:nvPicPr>
          <p:cNvPr id="22" name="Picture 2" descr="https://theinvestoragenda.org/wp-content/uploads/2018/02/climateaction100_withnewtagline-300x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82" y="2874741"/>
            <a:ext cx="2878455" cy="14872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4327987" y="2862672"/>
            <a:ext cx="4896912" cy="1460085"/>
            <a:chOff x="3976790" y="2433241"/>
            <a:chExt cx="4896912" cy="1460085"/>
          </a:xfrm>
        </p:grpSpPr>
        <p:pic>
          <p:nvPicPr>
            <p:cNvPr id="24" name="Picture 2" descr="AIG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68" y="2631320"/>
              <a:ext cx="660060" cy="5362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IG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783" y="2641432"/>
              <a:ext cx="1142925" cy="4852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www.unpri.org/pri_website_base/static/src/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024" y="3359491"/>
              <a:ext cx="1608871" cy="304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7"/>
            <a:stretch>
              <a:fillRect/>
            </a:stretch>
          </p:blipFill>
          <p:spPr>
            <a:xfrm>
              <a:off x="6836512" y="3209863"/>
              <a:ext cx="1659074" cy="603794"/>
            </a:xfrm>
            <a:prstGeom prst="rect">
              <a:avLst/>
            </a:prstGeom>
          </p:spPr>
        </p:pic>
        <p:pic>
          <p:nvPicPr>
            <p:cNvPr id="28" name="Picture 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1376" y="2581354"/>
              <a:ext cx="1380066" cy="467564"/>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3976790" y="2433241"/>
              <a:ext cx="4896912" cy="1460085"/>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grpSp>
      <p:pic>
        <p:nvPicPr>
          <p:cNvPr id="31"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028514" y="5222284"/>
            <a:ext cx="794812" cy="6582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0627631\AppData\Local\Microsoft\Windows\Temporary Internet Files\Content.IE5\LATEI96V\MC900150783[1].wmf"/>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200892" y="5222285"/>
            <a:ext cx="794812" cy="65829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340286" y="4593834"/>
            <a:ext cx="6511719" cy="1323439"/>
          </a:xfrm>
          <a:prstGeom prst="rect">
            <a:avLst/>
          </a:prstGeom>
          <a:noFill/>
          <a:ln w="19050">
            <a:noFill/>
          </a:ln>
        </p:spPr>
        <p:txBody>
          <a:bodyPr wrap="square" rtlCol="0">
            <a:spAutoFit/>
          </a:bodyPr>
          <a:lstStyle/>
          <a:p>
            <a:pPr defTabSz="914400" fontAlgn="base">
              <a:spcBef>
                <a:spcPct val="0"/>
              </a:spcBef>
              <a:spcAft>
                <a:spcPct val="0"/>
              </a:spcAft>
            </a:pPr>
            <a:r>
              <a:rPr lang="ja-JP" altLang="en-US" sz="2000" b="1" u="sng">
                <a:solidFill>
                  <a:prstClr val="black"/>
                </a:solidFill>
                <a:latin typeface="Meiryo UI" panose="020B0604030504040204" pitchFamily="50" charset="-128"/>
                <a:cs typeface="Meiryo UI" panose="020B0604030504040204" pitchFamily="50" charset="-128"/>
              </a:rPr>
              <a:t>①パリ協定に整合する目標へのコミットメント</a:t>
            </a:r>
            <a:endParaRPr lang="en-US" altLang="ja-JP" sz="2000" b="1" u="sng">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a:solidFill>
                  <a:prstClr val="black"/>
                </a:solidFill>
                <a:latin typeface="Meiryo UI" panose="020B0604030504040204" pitchFamily="50" charset="-128"/>
                <a:cs typeface="Meiryo UI" panose="020B0604030504040204" pitchFamily="50" charset="-128"/>
              </a:rPr>
              <a:t>②</a:t>
            </a:r>
            <a:r>
              <a:rPr lang="en-US" altLang="ja-JP" sz="2000">
                <a:solidFill>
                  <a:prstClr val="black"/>
                </a:solidFill>
                <a:latin typeface="Meiryo UI" panose="020B0604030504040204" pitchFamily="50" charset="-128"/>
                <a:cs typeface="Meiryo UI" panose="020B0604030504040204" pitchFamily="50" charset="-128"/>
              </a:rPr>
              <a:t>TCFD</a:t>
            </a:r>
            <a:r>
              <a:rPr lang="ja-JP" altLang="en-US" sz="2000">
                <a:solidFill>
                  <a:prstClr val="black"/>
                </a:solidFill>
                <a:latin typeface="Meiryo UI" panose="020B0604030504040204" pitchFamily="50" charset="-128"/>
                <a:cs typeface="Meiryo UI" panose="020B0604030504040204" pitchFamily="50" charset="-128"/>
              </a:rPr>
              <a:t>や投資家団体がまとめたガイドラインに沿った情報開示</a:t>
            </a:r>
            <a:endParaRPr lang="en-US" altLang="ja-JP" sz="200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a:solidFill>
                  <a:prstClr val="black"/>
                </a:solidFill>
                <a:latin typeface="Meiryo UI" panose="020B0604030504040204" pitchFamily="50" charset="-128"/>
                <a:cs typeface="Meiryo UI" panose="020B0604030504040204" pitchFamily="50" charset="-128"/>
              </a:rPr>
              <a:t>③気候変動に関する取締役会の説明責任と、監視を確実に遂行するガバナンス体制の構築</a:t>
            </a:r>
            <a:endParaRPr lang="en-US" altLang="ja-JP" sz="2000">
              <a:solidFill>
                <a:prstClr val="black"/>
              </a:solidFill>
              <a:latin typeface="Meiryo UI" panose="020B0604030504040204" pitchFamily="50" charset="-128"/>
              <a:cs typeface="Meiryo UI" panose="020B0604030504040204" pitchFamily="50" charset="-128"/>
            </a:endParaRPr>
          </a:p>
        </p:txBody>
      </p:sp>
      <p:sp>
        <p:nvSpPr>
          <p:cNvPr id="34" name="テキスト ボックス 33"/>
          <p:cNvSpPr txBox="1"/>
          <p:nvPr/>
        </p:nvSpPr>
        <p:spPr>
          <a:xfrm>
            <a:off x="1077290" y="4805074"/>
            <a:ext cx="1958072" cy="400110"/>
          </a:xfrm>
          <a:prstGeom prst="rect">
            <a:avLst/>
          </a:prstGeom>
          <a:noFill/>
        </p:spPr>
        <p:txBody>
          <a:bodyPr wrap="square" rtlCol="0">
            <a:spAutoFit/>
          </a:bodyPr>
          <a:lstStyle/>
          <a:p>
            <a:pPr defTabSz="914400" fontAlgn="base">
              <a:spcBef>
                <a:spcPct val="0"/>
              </a:spcBef>
              <a:spcAft>
                <a:spcPct val="0"/>
              </a:spcAft>
            </a:pPr>
            <a:r>
              <a:rPr lang="ja-JP" altLang="en-US" sz="2000" b="1" u="sng">
                <a:solidFill>
                  <a:prstClr val="black"/>
                </a:solidFill>
                <a:latin typeface="Meiryo UI" panose="020B0604030504040204" pitchFamily="50" charset="-128"/>
                <a:cs typeface="Meiryo UI" panose="020B0604030504040204" pitchFamily="50" charset="-128"/>
              </a:rPr>
              <a:t>エンゲージメント</a:t>
            </a:r>
          </a:p>
        </p:txBody>
      </p:sp>
      <p:sp>
        <p:nvSpPr>
          <p:cNvPr id="35" name="角丸四角形吹き出し 34"/>
          <p:cNvSpPr/>
          <p:nvPr/>
        </p:nvSpPr>
        <p:spPr>
          <a:xfrm>
            <a:off x="3214499" y="4522816"/>
            <a:ext cx="6584780" cy="1491375"/>
          </a:xfrm>
          <a:prstGeom prst="wedgeRoundRectCallout">
            <a:avLst>
              <a:gd name="adj1" fmla="val -54863"/>
              <a:gd name="adj2" fmla="val -15199"/>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Segoe UI"/>
              <a:ea typeface="Meiryo UI"/>
              <a:cs typeface="+mn-cs"/>
            </a:endParaRPr>
          </a:p>
        </p:txBody>
      </p:sp>
      <p:sp>
        <p:nvSpPr>
          <p:cNvPr id="36"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a:solidFill>
                  <a:srgbClr val="000000"/>
                </a:solidFill>
                <a:latin typeface="Meiryo UI" pitchFamily="50" charset="-128"/>
                <a:ea typeface="Meiryo UI" pitchFamily="50" charset="-128"/>
                <a:cs typeface="Meiryo UI" pitchFamily="50" charset="-128"/>
              </a:rPr>
              <a:t>[</a:t>
            </a:r>
            <a:r>
              <a:rPr lang="ja-JP" altLang="en-US" sz="1100">
                <a:solidFill>
                  <a:srgbClr val="000000"/>
                </a:solidFill>
                <a:latin typeface="Meiryo UI" pitchFamily="50" charset="-128"/>
                <a:ea typeface="Meiryo UI" pitchFamily="50" charset="-128"/>
                <a:cs typeface="Meiryo UI" pitchFamily="50" charset="-128"/>
              </a:rPr>
              <a:t>出所</a:t>
            </a:r>
            <a:r>
              <a:rPr lang="en-US" altLang="ja-JP" sz="1100">
                <a:solidFill>
                  <a:srgbClr val="000000"/>
                </a:solidFill>
                <a:latin typeface="Meiryo UI" pitchFamily="50" charset="-128"/>
                <a:ea typeface="Meiryo UI" pitchFamily="50" charset="-128"/>
                <a:cs typeface="Meiryo UI" pitchFamily="50" charset="-128"/>
              </a:rPr>
              <a:t>] Climate Action 100+ </a:t>
            </a:r>
            <a:r>
              <a:rPr lang="ja-JP" altLang="en-US" sz="1100">
                <a:solidFill>
                  <a:srgbClr val="000000"/>
                </a:solidFill>
                <a:latin typeface="Meiryo UI" pitchFamily="50" charset="-128"/>
                <a:ea typeface="Meiryo UI" pitchFamily="50" charset="-128"/>
                <a:cs typeface="Meiryo UI" pitchFamily="50" charset="-128"/>
              </a:rPr>
              <a:t>ホームページ（</a:t>
            </a:r>
            <a:r>
              <a:rPr lang="en-US" altLang="ja-JP" sz="1100">
                <a:solidFill>
                  <a:srgbClr val="000000"/>
                </a:solidFill>
                <a:latin typeface="Meiryo UI" pitchFamily="50" charset="-128"/>
                <a:ea typeface="Meiryo UI" pitchFamily="50" charset="-128"/>
                <a:cs typeface="Meiryo UI" pitchFamily="50" charset="-128"/>
              </a:rPr>
              <a:t>http://www.climateaction100.org/</a:t>
            </a:r>
            <a:r>
              <a:rPr lang="ja-JP" altLang="en-US" sz="1100">
                <a:solidFill>
                  <a:srgbClr val="000000"/>
                </a:solidFill>
                <a:latin typeface="Meiryo UI" pitchFamily="50" charset="-128"/>
                <a:ea typeface="Meiryo UI" pitchFamily="50" charset="-128"/>
                <a:cs typeface="Meiryo UI" pitchFamily="50" charset="-128"/>
              </a:rPr>
              <a:t>）</a:t>
            </a:r>
            <a:endParaRPr lang="en-US" altLang="ja-JP" sz="1100">
              <a:solidFill>
                <a:srgbClr val="000000"/>
              </a:solidFill>
              <a:latin typeface="Meiryo UI" pitchFamily="50" charset="-128"/>
              <a:ea typeface="Meiryo UI" pitchFamily="50" charset="-128"/>
              <a:cs typeface="Meiryo UI" pitchFamily="50" charset="-128"/>
            </a:endParaRPr>
          </a:p>
        </p:txBody>
      </p:sp>
      <p:sp>
        <p:nvSpPr>
          <p:cNvPr id="37" name="コンテンツ プレースホルダー 2"/>
          <p:cNvSpPr txBox="1">
            <a:spLocks/>
          </p:cNvSpPr>
          <p:nvPr/>
        </p:nvSpPr>
        <p:spPr>
          <a:xfrm>
            <a:off x="773905" y="6134896"/>
            <a:ext cx="9290629" cy="1107996"/>
          </a:xfrm>
          <a:prstGeom prst="rect">
            <a:avLst/>
          </a:prstGeom>
        </p:spPr>
        <p:txBody>
          <a:bodyPr wrap="square">
            <a:spAutoFit/>
          </a:bodyPr>
          <a:lst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a:lstStyle>
          <a:p>
            <a:pPr marL="541338">
              <a:spcBef>
                <a:spcPts val="0"/>
              </a:spcBef>
              <a:buFont typeface="Wingdings" panose="05000000000000000000" pitchFamily="2" charset="2"/>
              <a:buChar char="Ø"/>
            </a:pPr>
            <a:r>
              <a:rPr lang="en-US" altLang="ja-JP" sz="2200" kern="0"/>
              <a:t>171</a:t>
            </a:r>
            <a:r>
              <a:rPr lang="ja-JP" altLang="en-US" sz="2200" kern="0"/>
              <a:t>社の中で日本企業は、</a:t>
            </a:r>
            <a:r>
              <a:rPr lang="ja-JP" altLang="en-US" sz="2200" kern="0">
                <a:solidFill>
                  <a:srgbClr val="FF0000"/>
                </a:solidFill>
              </a:rPr>
              <a:t>ダイキン工業、日立製作所、本田技研工業、</a:t>
            </a:r>
            <a:r>
              <a:rPr lang="en-US" altLang="ja-JP" sz="2200" kern="0">
                <a:solidFill>
                  <a:srgbClr val="FF0000"/>
                </a:solidFill>
              </a:rPr>
              <a:t>ENEOS</a:t>
            </a:r>
            <a:r>
              <a:rPr lang="ja-JP" altLang="en-US" sz="2200" kern="0">
                <a:solidFill>
                  <a:srgbClr val="FF0000"/>
                </a:solidFill>
              </a:rPr>
              <a:t>ホールディングス株式会社、日本製鉄、日産自動車、パナソニック、スズキ、東レ、トヨタ自動車、三菱重工業</a:t>
            </a:r>
            <a:r>
              <a:rPr lang="ja-JP" altLang="en-US" sz="2200" kern="0"/>
              <a:t>の</a:t>
            </a:r>
            <a:r>
              <a:rPr lang="en-US" altLang="ja-JP" sz="2200" kern="0"/>
              <a:t>11</a:t>
            </a:r>
            <a:r>
              <a:rPr lang="ja-JP" altLang="en-US" sz="2200" kern="0"/>
              <a:t>社（</a:t>
            </a:r>
            <a:r>
              <a:rPr lang="en-US" altLang="ja-JP" sz="2200" kern="0"/>
              <a:t>2023</a:t>
            </a:r>
            <a:r>
              <a:rPr lang="ja-JP" altLang="en-US" sz="2200" kern="0"/>
              <a:t>年</a:t>
            </a:r>
            <a:r>
              <a:rPr lang="en-US" altLang="ja-JP" sz="2200" kern="0"/>
              <a:t>12</a:t>
            </a:r>
            <a:r>
              <a:rPr lang="ja-JP" altLang="en-US" sz="2200" kern="0"/>
              <a:t>月</a:t>
            </a:r>
            <a:r>
              <a:rPr lang="en-US" altLang="ja-JP" sz="2200" kern="0"/>
              <a:t>31</a:t>
            </a:r>
            <a:r>
              <a:rPr lang="ja-JP" altLang="en-US" sz="2200" kern="0"/>
              <a:t>日現在）。</a:t>
            </a:r>
            <a:endParaRPr lang="en-US" altLang="ja-JP" sz="2400" kern="0"/>
          </a:p>
        </p:txBody>
      </p:sp>
      <p:sp>
        <p:nvSpPr>
          <p:cNvPr id="2" name="AutoShape 15">
            <a:extLst>
              <a:ext uri="{FF2B5EF4-FFF2-40B4-BE49-F238E27FC236}">
                <a16:creationId xmlns:a16="http://schemas.microsoft.com/office/drawing/2014/main" id="{B2A7825B-948E-5A6D-8B32-41314EE8D7A1}"/>
              </a:ext>
            </a:extLst>
          </p:cNvPr>
          <p:cNvSpPr>
            <a:spLocks noChangeArrowheads="1"/>
          </p:cNvSpPr>
          <p:nvPr/>
        </p:nvSpPr>
        <p:spPr bwMode="auto">
          <a:xfrm rot="10800000">
            <a:off x="1356391" y="4444705"/>
            <a:ext cx="1344246" cy="22724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03078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a:solidFill>
                  <a:schemeClr val="bg1"/>
                </a:solidFill>
                <a:latin typeface="Meiryo UI" panose="020B0604030504040204" pitchFamily="50" charset="-128"/>
                <a:ea typeface="Meiryo UI" panose="020B0604030504040204" pitchFamily="50" charset="-128"/>
                <a:cs typeface="+mj-cs"/>
              </a:rPr>
              <a:t>目次</a:t>
            </a:r>
          </a:p>
        </p:txBody>
      </p:sp>
      <p:sp>
        <p:nvSpPr>
          <p:cNvPr id="4" name="コンテンツ プレースホルダー 2">
            <a:extLst>
              <a:ext uri="{FF2B5EF4-FFF2-40B4-BE49-F238E27FC236}">
                <a16:creationId xmlns:a16="http://schemas.microsoft.com/office/drawing/2014/main" id="{4756A31C-A348-067F-C726-D919752208D7}"/>
              </a:ext>
            </a:extLst>
          </p:cNvPr>
          <p:cNvSpPr txBox="1">
            <a:spLocks/>
          </p:cNvSpPr>
          <p:nvPr/>
        </p:nvSpPr>
        <p:spPr>
          <a:xfrm>
            <a:off x="1107426" y="2308055"/>
            <a:ext cx="8058046"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a:buClr>
                <a:schemeClr val="bg2"/>
              </a:buClr>
              <a:defRPr/>
            </a:pPr>
            <a:r>
              <a:rPr lang="ja-JP" altLang="en-US" sz="1998" b="1">
                <a:solidFill>
                  <a:sysClr val="windowText" lastClr="000000"/>
                </a:solidFill>
              </a:rPr>
              <a:t>第１部 </a:t>
            </a:r>
            <a:r>
              <a:rPr lang="en-US" altLang="ja-JP" sz="1998" b="1">
                <a:solidFill>
                  <a:sysClr val="windowText" lastClr="000000"/>
                </a:solidFill>
              </a:rPr>
              <a:t>SBT</a:t>
            </a:r>
            <a:r>
              <a:rPr lang="ja-JP" altLang="en-US" sz="1998" b="1">
                <a:solidFill>
                  <a:sysClr val="windowText" lastClr="000000"/>
                </a:solidFill>
              </a:rPr>
              <a:t>の概要</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とは？</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の運営機関</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に取組むメリット</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参加企業</a:t>
            </a:r>
          </a:p>
          <a:p>
            <a:pPr marL="342626" lvl="0" indent="-342626">
              <a:buClr>
                <a:schemeClr val="bg2"/>
              </a:buClr>
              <a:buFont typeface="+mj-lt"/>
              <a:buAutoNum type="arabicPeriod"/>
              <a:defRPr/>
            </a:pPr>
            <a:r>
              <a:rPr lang="ja-JP" altLang="en-US" sz="1798">
                <a:solidFill>
                  <a:sysClr val="windowText" lastClr="000000"/>
                </a:solidFill>
              </a:rPr>
              <a:t>環境省</a:t>
            </a:r>
            <a:r>
              <a:rPr lang="en-US" altLang="ja-JP" sz="1798">
                <a:solidFill>
                  <a:sysClr val="windowText" lastClr="000000"/>
                </a:solidFill>
              </a:rPr>
              <a:t>SBT</a:t>
            </a:r>
            <a:r>
              <a:rPr lang="ja-JP" altLang="en-US" sz="1798">
                <a:solidFill>
                  <a:sysClr val="windowText" lastClr="000000"/>
                </a:solidFill>
              </a:rPr>
              <a:t>設定支援事業</a:t>
            </a:r>
          </a:p>
          <a:p>
            <a:pPr lvl="0">
              <a:buClr>
                <a:schemeClr val="bg2"/>
              </a:buClr>
              <a:defRPr/>
            </a:pPr>
            <a:r>
              <a:rPr lang="ja-JP" altLang="en-US" sz="1998" b="1">
                <a:solidFill>
                  <a:sysClr val="windowText" lastClr="000000"/>
                </a:solidFill>
              </a:rPr>
              <a:t>第２部 </a:t>
            </a:r>
            <a:r>
              <a:rPr lang="en-US" altLang="ja-JP" sz="1998" b="1">
                <a:solidFill>
                  <a:sysClr val="windowText" lastClr="000000"/>
                </a:solidFill>
              </a:rPr>
              <a:t>SBT</a:t>
            </a:r>
            <a:r>
              <a:rPr lang="ja-JP" altLang="en-US" sz="1998" b="1">
                <a:solidFill>
                  <a:sysClr val="windowText" lastClr="000000"/>
                </a:solidFill>
              </a:rPr>
              <a:t>の設定</a:t>
            </a:r>
          </a:p>
          <a:p>
            <a:pPr marL="342626" lvl="0" indent="-342626">
              <a:buClr>
                <a:schemeClr val="bg2"/>
              </a:buClr>
              <a:buFont typeface="+mj-lt"/>
              <a:buAutoNum type="arabicPeriod" startAt="6"/>
              <a:defRPr/>
            </a:pPr>
            <a:r>
              <a:rPr lang="en-US" altLang="ja-JP" sz="1798">
                <a:solidFill>
                  <a:sysClr val="windowText" lastClr="000000"/>
                </a:solidFill>
              </a:rPr>
              <a:t>SBT</a:t>
            </a:r>
            <a:r>
              <a:rPr lang="ja-JP" altLang="en-US" sz="1798">
                <a:solidFill>
                  <a:sysClr val="windowText" lastClr="000000"/>
                </a:solidFill>
              </a:rPr>
              <a:t>の手続き</a:t>
            </a:r>
          </a:p>
          <a:p>
            <a:pPr marL="342626" lvl="0" indent="-342626">
              <a:buClr>
                <a:schemeClr val="bg2"/>
              </a:buClr>
              <a:buFont typeface="+mj-lt"/>
              <a:buAutoNum type="arabicPeriod" startAt="6"/>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の認定基準</a:t>
            </a:r>
          </a:p>
          <a:p>
            <a:pPr marL="342626" lvl="0" indent="-342626">
              <a:buClr>
                <a:schemeClr val="bg2"/>
              </a:buClr>
              <a:buFont typeface="+mj-lt"/>
              <a:buAutoNum type="arabicPeriod" startAt="6"/>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の設定手法</a:t>
            </a:r>
            <a:endParaRPr lang="en-US" altLang="ja-JP" sz="1798">
              <a:solidFill>
                <a:sysClr val="windowText" lastClr="000000"/>
              </a:solidFill>
            </a:endParaRPr>
          </a:p>
          <a:p>
            <a:pPr marL="342626" lvl="0" indent="-342626">
              <a:buClr>
                <a:schemeClr val="bg2"/>
              </a:buClr>
              <a:buFont typeface="+mj-lt"/>
              <a:buAutoNum type="arabicPeriod" startAt="6"/>
              <a:defRPr/>
            </a:pPr>
            <a:r>
              <a:rPr lang="en-US" altLang="ja-JP" sz="1798">
                <a:solidFill>
                  <a:sysClr val="windowText" lastClr="000000"/>
                </a:solidFill>
              </a:rPr>
              <a:t>SBT</a:t>
            </a:r>
            <a:r>
              <a:rPr lang="ja-JP" altLang="en-US" sz="1798">
                <a:solidFill>
                  <a:sysClr val="windowText" lastClr="000000"/>
                </a:solidFill>
              </a:rPr>
              <a:t> </a:t>
            </a:r>
            <a:r>
              <a:rPr lang="en-US" altLang="ja-JP" sz="1798">
                <a:solidFill>
                  <a:sysClr val="windowText" lastClr="000000"/>
                </a:solidFill>
              </a:rPr>
              <a:t>Net-Zero</a:t>
            </a:r>
            <a:r>
              <a:rPr lang="ja-JP" altLang="en-US" sz="1798">
                <a:solidFill>
                  <a:sysClr val="windowText" lastClr="000000"/>
                </a:solidFill>
              </a:rPr>
              <a:t>の設定手法</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参考①</a:t>
            </a:r>
            <a:r>
              <a:rPr lang="en-US" altLang="ja-JP" sz="1798">
                <a:solidFill>
                  <a:sysClr val="windowText" lastClr="000000"/>
                </a:solidFill>
              </a:rPr>
              <a:t>】</a:t>
            </a:r>
            <a:r>
              <a:rPr lang="ja-JP" altLang="en-US" sz="1798">
                <a:solidFill>
                  <a:sysClr val="windowText" lastClr="000000"/>
                </a:solidFill>
              </a:rPr>
              <a:t>関連資料</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参考②</a:t>
            </a:r>
            <a:r>
              <a:rPr lang="en-US" altLang="ja-JP" sz="1798">
                <a:solidFill>
                  <a:sysClr val="windowText" lastClr="000000"/>
                </a:solidFill>
              </a:rPr>
              <a:t>】</a:t>
            </a:r>
            <a:r>
              <a:rPr lang="ja-JP" altLang="en-US" sz="1798">
                <a:solidFill>
                  <a:sysClr val="windowText" lastClr="000000"/>
                </a:solidFill>
              </a:rPr>
              <a:t>中小企業向け</a:t>
            </a:r>
            <a:r>
              <a:rPr lang="en-US" altLang="ja-JP" sz="1798">
                <a:solidFill>
                  <a:sysClr val="windowText" lastClr="000000"/>
                </a:solidFill>
              </a:rPr>
              <a:t>SBT</a:t>
            </a:r>
            <a:endParaRPr lang="ja-JP" altLang="en-US" sz="1798">
              <a:solidFill>
                <a:sysClr val="windowText" lastClr="000000"/>
              </a:solidFill>
            </a:endParaRPr>
          </a:p>
        </p:txBody>
      </p:sp>
      <p:sp>
        <p:nvSpPr>
          <p:cNvPr id="5" name="コンテンツ プレースホルダー 2">
            <a:extLst>
              <a:ext uri="{FF2B5EF4-FFF2-40B4-BE49-F238E27FC236}">
                <a16:creationId xmlns:a16="http://schemas.microsoft.com/office/drawing/2014/main" id="{6B3155EF-0CC1-BD82-311A-CB842011FEA4}"/>
              </a:ext>
            </a:extLst>
          </p:cNvPr>
          <p:cNvSpPr txBox="1">
            <a:spLocks/>
          </p:cNvSpPr>
          <p:nvPr/>
        </p:nvSpPr>
        <p:spPr>
          <a:xfrm>
            <a:off x="6742731" y="2308055"/>
            <a:ext cx="855315"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endParaRPr lang="en-US" altLang="ja-JP" sz="1798" dirty="0"/>
          </a:p>
          <a:p>
            <a:pPr algn="r"/>
            <a:r>
              <a:rPr lang="en-US" altLang="ja-JP" sz="1798" dirty="0"/>
              <a:t>3</a:t>
            </a:r>
          </a:p>
          <a:p>
            <a:pPr algn="r"/>
            <a:r>
              <a:rPr lang="en-US" altLang="ja-JP" sz="1798" dirty="0"/>
              <a:t>7</a:t>
            </a:r>
          </a:p>
          <a:p>
            <a:pPr algn="r"/>
            <a:r>
              <a:rPr lang="en-US" altLang="ja-JP" sz="1798" dirty="0"/>
              <a:t>11</a:t>
            </a:r>
          </a:p>
          <a:p>
            <a:pPr algn="r"/>
            <a:r>
              <a:rPr lang="en-US" altLang="ja-JP" sz="1798" dirty="0"/>
              <a:t>41</a:t>
            </a:r>
          </a:p>
          <a:p>
            <a:pPr algn="r"/>
            <a:r>
              <a:rPr lang="en-US" altLang="ja-JP" sz="1798" dirty="0"/>
              <a:t>66</a:t>
            </a:r>
          </a:p>
          <a:p>
            <a:pPr algn="r"/>
            <a:endParaRPr lang="en-US" altLang="ja-JP" sz="1798" dirty="0"/>
          </a:p>
          <a:p>
            <a:pPr algn="r"/>
            <a:r>
              <a:rPr lang="en-US" altLang="ja-JP" sz="1798" dirty="0"/>
              <a:t>80</a:t>
            </a:r>
          </a:p>
          <a:p>
            <a:pPr algn="r"/>
            <a:r>
              <a:rPr lang="en-US" altLang="ja-JP" sz="1798" dirty="0"/>
              <a:t>98</a:t>
            </a:r>
          </a:p>
          <a:p>
            <a:pPr algn="r"/>
            <a:r>
              <a:rPr lang="en-US" altLang="ja-JP" sz="1798" dirty="0"/>
              <a:t>125</a:t>
            </a:r>
          </a:p>
          <a:p>
            <a:pPr algn="r"/>
            <a:r>
              <a:rPr lang="en-US" altLang="ja-JP" sz="1798" dirty="0"/>
              <a:t>131</a:t>
            </a:r>
          </a:p>
          <a:p>
            <a:pPr algn="r"/>
            <a:r>
              <a:rPr lang="en-US" altLang="ja-JP" sz="1798" dirty="0"/>
              <a:t>173</a:t>
            </a:r>
          </a:p>
          <a:p>
            <a:pPr algn="r"/>
            <a:r>
              <a:rPr lang="en-US" altLang="ja-JP" sz="1798" dirty="0"/>
              <a:t>175</a:t>
            </a:r>
            <a:endParaRPr lang="ja-JP" altLang="en-US" sz="1798" dirty="0"/>
          </a:p>
        </p:txBody>
      </p:sp>
      <p:sp>
        <p:nvSpPr>
          <p:cNvPr id="9" name="コンテンツ プレースホルダー 2">
            <a:extLst>
              <a:ext uri="{FF2B5EF4-FFF2-40B4-BE49-F238E27FC236}">
                <a16:creationId xmlns:a16="http://schemas.microsoft.com/office/drawing/2014/main" id="{7EB29233-CD11-2421-2EAF-E6EA51AF1A73}"/>
              </a:ext>
            </a:extLst>
          </p:cNvPr>
          <p:cNvSpPr txBox="1">
            <a:spLocks/>
          </p:cNvSpPr>
          <p:nvPr/>
        </p:nvSpPr>
        <p:spPr>
          <a:xfrm>
            <a:off x="2316643" y="2308055"/>
            <a:ext cx="4689594"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r>
              <a:rPr lang="ja-JP" altLang="en-US" sz="1798"/>
              <a:t>　</a:t>
            </a:r>
            <a:endParaRPr lang="en-US" altLang="ja-JP" sz="1798"/>
          </a:p>
          <a:p>
            <a:pPr algn="r"/>
            <a:r>
              <a:rPr lang="ja-JP" altLang="en-US" sz="1798"/>
              <a:t>・　・　・　・　・　・　・　・　・　・　・　・　・　・　・　・</a:t>
            </a:r>
            <a:endParaRPr lang="en-US" altLang="ja-JP" sz="1798"/>
          </a:p>
          <a:p>
            <a:pPr algn="r"/>
            <a:r>
              <a:rPr lang="ja-JP" altLang="en-US" sz="1798"/>
              <a:t>・　・　・　・　・　・　・　・　・　・　・　・　・　・ </a:t>
            </a:r>
            <a:endParaRPr lang="en-US" altLang="ja-JP" sz="1798"/>
          </a:p>
          <a:p>
            <a:pPr algn="r"/>
            <a:r>
              <a:rPr lang="ja-JP" altLang="en-US" sz="1798"/>
              <a:t>・　・　・　・　・　・　・　・　・　・　・　・　・</a:t>
            </a:r>
            <a:endParaRPr lang="en-US" altLang="ja-JP" sz="1798"/>
          </a:p>
          <a:p>
            <a:pPr algn="r"/>
            <a:r>
              <a:rPr lang="ja-JP" altLang="en-US" sz="1798"/>
              <a:t>・　・　・　・　・　・　・　・　・　・　・　・　・　・　・</a:t>
            </a:r>
            <a:endParaRPr lang="en-US" altLang="ja-JP" sz="1798"/>
          </a:p>
          <a:p>
            <a:pPr algn="r"/>
            <a:r>
              <a:rPr lang="ja-JP" altLang="en-US" sz="1798"/>
              <a:t>　・　・　・　・　・　・　・　・　・　・　・</a:t>
            </a:r>
            <a:endParaRPr lang="en-US" altLang="ja-JP" sz="1798"/>
          </a:p>
          <a:p>
            <a:pPr algn="r"/>
            <a:endParaRPr lang="en-US" altLang="ja-JP" sz="1998"/>
          </a:p>
          <a:p>
            <a:pPr algn="r"/>
            <a:r>
              <a:rPr lang="ja-JP" altLang="en-US" sz="1798"/>
              <a:t>・　・　・　・　・　・　・　・　・　・　・　・　・　・　・</a:t>
            </a:r>
            <a:endParaRPr lang="en-US" altLang="ja-JP" sz="1798"/>
          </a:p>
          <a:p>
            <a:pPr algn="r"/>
            <a:r>
              <a:rPr lang="ja-JP" altLang="en-US" sz="1798"/>
              <a:t>　・　・　・　・　・　・　・　・　・　・　・　・　・　・</a:t>
            </a:r>
            <a:endParaRPr lang="en-US" altLang="ja-JP" sz="1798"/>
          </a:p>
          <a:p>
            <a:pPr algn="r"/>
            <a:r>
              <a:rPr lang="ja-JP" altLang="en-US" sz="1798"/>
              <a:t>・　・　・　・　・　・　・　・　・　・　・　・　・</a:t>
            </a:r>
            <a:endParaRPr lang="en-US" altLang="ja-JP" sz="1798"/>
          </a:p>
          <a:p>
            <a:pPr algn="r"/>
            <a:r>
              <a:rPr lang="ja-JP" altLang="en-US" sz="1798"/>
              <a:t>　・　・　・　・　・　・　・　・　・　・ </a:t>
            </a:r>
            <a:endParaRPr lang="en-US" altLang="ja-JP" sz="1798"/>
          </a:p>
          <a:p>
            <a:pPr algn="r"/>
            <a:r>
              <a:rPr lang="ja-JP" altLang="en-US" sz="1798"/>
              <a:t>・　・　・　・　・　・　・　・　・　・　・　・　・　・</a:t>
            </a:r>
            <a:endParaRPr lang="en-US" altLang="ja-JP" sz="1798"/>
          </a:p>
          <a:p>
            <a:pPr algn="r"/>
            <a:r>
              <a:rPr lang="ja-JP" altLang="en-US" sz="1798"/>
              <a:t>　・　・　・　・　・　・　・　・　・　・　・ </a:t>
            </a:r>
            <a:endParaRPr lang="en-US" altLang="ja-JP" sz="1798"/>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投資家対応のために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認定により投資家からの気候変動対策に対する考え方、持続可能な企業であることを</a:t>
            </a:r>
            <a:br>
              <a:rPr lang="en-US" altLang="ja-JP"/>
            </a:br>
            <a:r>
              <a:rPr lang="ja-JP" altLang="en-US"/>
              <a:t>アピールできる</a:t>
            </a:r>
          </a:p>
        </p:txBody>
      </p:sp>
      <p:sp>
        <p:nvSpPr>
          <p:cNvPr id="38" name="テキスト ボックス 37"/>
          <p:cNvSpPr txBox="1"/>
          <p:nvPr/>
        </p:nvSpPr>
        <p:spPr>
          <a:xfrm>
            <a:off x="593725" y="3333715"/>
            <a:ext cx="9454947" cy="2246769"/>
          </a:xfrm>
          <a:prstGeom prst="rect">
            <a:avLst/>
          </a:prstGeom>
          <a:no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　「私たちの目標が認定されることは、間違いなく、私たちの評判と投資家との関係を良いものにしてくれます。長期的な投資の見通しは、今、一層良くなっています。</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最新の科学に沿って目標を更新し続ける限り、私たちの目標は、今後</a:t>
            </a:r>
            <a:r>
              <a:rPr kumimoji="0" lang="en-US" altLang="ja-JP"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50</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年、投資家の要求に対して私たちの事業を確実なものとしてくれます。</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サステナビリティチームには、弊社の取組を聞きたいという投資家からの電話が日々増えています。独自の</a:t>
            </a:r>
            <a:r>
              <a:rPr kumimoji="0" lang="en-US" altLang="ja-JP"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SBT</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設定を考えている企業もあれば、目標設定を投資する企業の必須要件にしようと考えている企業もあります。」（ランド・セキュリティーズ　エネルギー部門長、トム・ビルネ氏）</a:t>
            </a:r>
          </a:p>
        </p:txBody>
      </p:sp>
      <p:sp>
        <p:nvSpPr>
          <p:cNvPr id="39"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40" name="正方形/長方形 39"/>
          <p:cNvSpPr/>
          <p:nvPr/>
        </p:nvSpPr>
        <p:spPr bwMode="auto">
          <a:xfrm>
            <a:off x="593725" y="23725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＜ランド・セキュリティーズ（英国の不動産業）の場合＞</a:t>
            </a:r>
          </a:p>
        </p:txBody>
      </p:sp>
    </p:spTree>
    <p:extLst>
      <p:ext uri="{BB962C8B-B14F-4D97-AF65-F5344CB8AC3E}">
        <p14:creationId xmlns:p14="http://schemas.microsoft.com/office/powerpoint/2010/main" val="173247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Land</a:t>
            </a:r>
            <a:r>
              <a:rPr kumimoji="1" lang="ja-JP" altLang="en-US" sz="2300"/>
              <a:t> </a:t>
            </a:r>
            <a:r>
              <a:rPr kumimoji="1" lang="en-US" altLang="ja-JP" sz="2300"/>
              <a:t>Securities</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graphicFrame>
        <p:nvGraphicFramePr>
          <p:cNvPr id="10" name="表 9"/>
          <p:cNvGraphicFramePr>
            <a:graphicFrameLocks noGrp="1"/>
          </p:cNvGraphicFramePr>
          <p:nvPr/>
        </p:nvGraphicFramePr>
        <p:xfrm>
          <a:off x="495258" y="1369300"/>
          <a:ext cx="9638185" cy="22522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英国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latin typeface="Meiryo UI" panose="020B0604030504040204" pitchFamily="50" charset="-128"/>
                          <a:ea typeface="Meiryo UI" panose="020B0604030504040204" pitchFamily="50" charset="-128"/>
                          <a:cs typeface="Meiryo UI" panose="020B0604030504040204" pitchFamily="50" charset="-128"/>
                        </a:rPr>
                        <a:t>1</a:t>
                      </a:r>
                      <a:r>
                        <a:rPr lang="ja-JP" altLang="en-US" sz="1600">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を</a:t>
                      </a:r>
                      <a:r>
                        <a:rPr lang="en-US" altLang="ja-JP" sz="1600">
                          <a:latin typeface="Meiryo UI" panose="020B0604030504040204" pitchFamily="50" charset="-128"/>
                          <a:ea typeface="Meiryo UI" panose="020B0604030504040204" pitchFamily="50" charset="-128"/>
                          <a:cs typeface="Meiryo UI" panose="020B0604030504040204" pitchFamily="50" charset="-128"/>
                        </a:rPr>
                        <a:t>40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000">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主要取引先である建設企業にも</a:t>
                      </a:r>
                      <a:r>
                        <a:rPr lang="en-US" altLang="ja-JP" sz="1600">
                          <a:latin typeface="Meiryo UI" panose="020B0604030504040204" pitchFamily="50" charset="-128"/>
                          <a:ea typeface="Meiryo UI" panose="020B0604030504040204" pitchFamily="50" charset="-128"/>
                          <a:cs typeface="Meiryo UI" panose="020B0604030504040204" pitchFamily="50" charset="-128"/>
                        </a:rPr>
                        <a:t>SBT</a:t>
                      </a:r>
                      <a:r>
                        <a:rPr lang="ja-JP" altLang="en-US" sz="1600">
                          <a:latin typeface="Meiryo UI" panose="020B0604030504040204" pitchFamily="50" charset="-128"/>
                          <a:ea typeface="Meiryo UI" panose="020B0604030504040204" pitchFamily="50" charset="-128"/>
                          <a:cs typeface="Meiryo UI" panose="020B0604030504040204" pitchFamily="50" charset="-128"/>
                        </a:rPr>
                        <a:t>目標設定を推奨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478783" y="3706608"/>
            <a:ext cx="9655011" cy="2939266"/>
          </a:xfrm>
          <a:prstGeom prst="rect">
            <a:avLst/>
          </a:prstGeom>
          <a:noFill/>
        </p:spPr>
        <p:txBody>
          <a:bodyPr wrap="square" rtlCol="0">
            <a:spAutoFit/>
          </a:bodyPr>
          <a:lstStyle/>
          <a:p>
            <a:pPr marL="285750" indent="-285750" defTabSz="914400">
              <a:buFont typeface="Wingdings" panose="05000000000000000000" pitchFamily="2" charset="2"/>
              <a:buChar char="p"/>
              <a:defRPr/>
            </a:pPr>
            <a:r>
              <a:rPr lang="ja-JP" altLang="en-US" sz="1800">
                <a:solidFill>
                  <a:prstClr val="black"/>
                </a:solidFill>
                <a:latin typeface="Meiryo UI" panose="020B0604030504040204" pitchFamily="50" charset="-128"/>
                <a:cs typeface="Meiryo UI" panose="020B0604030504040204" pitchFamily="50" charset="-128"/>
              </a:rPr>
              <a:t>コミットメント経緯</a:t>
            </a:r>
            <a:endParaRPr lang="en-US" altLang="ja-JP" sz="1800">
              <a:solidFill>
                <a:prstClr val="black"/>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2015</a:t>
            </a:r>
            <a:r>
              <a:rPr lang="ja-JP" altLang="en-US" sz="1800">
                <a:solidFill>
                  <a:prstClr val="black"/>
                </a:solidFill>
                <a:latin typeface="Meiryo UI" panose="020B0604030504040204" pitchFamily="50" charset="-128"/>
                <a:cs typeface="Meiryo UI" panose="020B0604030504040204" pitchFamily="50" charset="-128"/>
              </a:rPr>
              <a:t>年後半、</a:t>
            </a:r>
            <a:r>
              <a:rPr lang="ja-JP" altLang="en-US" sz="1800" b="1" u="sng">
                <a:solidFill>
                  <a:srgbClr val="1400A0"/>
                </a:solidFill>
                <a:latin typeface="Meiryo UI" panose="020B0604030504040204" pitchFamily="50" charset="-128"/>
                <a:cs typeface="Meiryo UI" panose="020B0604030504040204" pitchFamily="50" charset="-128"/>
              </a:rPr>
              <a:t>機関投資家から持続可能性目標についての問合せあり</a:t>
            </a:r>
            <a:endParaRPr lang="en-US" altLang="ja-JP" sz="1800" b="1" u="sng">
              <a:solidFill>
                <a:srgbClr val="1400A0"/>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不動産業界での持続可能性分野のリーダーとなるべく、</a:t>
            </a:r>
            <a:r>
              <a:rPr lang="en-US" altLang="ja-JP" sz="1800">
                <a:solidFill>
                  <a:prstClr val="black"/>
                </a:solidFill>
                <a:latin typeface="Meiryo UI" panose="020B0604030504040204" pitchFamily="50" charset="-128"/>
                <a:cs typeface="Meiryo UI" panose="020B0604030504040204" pitchFamily="50" charset="-128"/>
              </a:rPr>
              <a:t>CEO</a:t>
            </a:r>
            <a:r>
              <a:rPr lang="ja-JP" altLang="en-US" sz="1800">
                <a:solidFill>
                  <a:prstClr val="black"/>
                </a:solidFill>
                <a:latin typeface="Meiryo UI" panose="020B0604030504040204" pitchFamily="50" charset="-128"/>
                <a:cs typeface="Meiryo UI" panose="020B0604030504040204" pitchFamily="50" charset="-128"/>
              </a:rPr>
              <a:t>が目標設定へ挑戦すると判断</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社内向けの会議やワークショップを開催。「リーダーシップとは何か？」をキーワードに、自身が変化することがチャンスに繋がることを示し、理解者を増やしていった</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Scope3</a:t>
            </a:r>
            <a:r>
              <a:rPr lang="ja-JP" altLang="en-US" sz="1800">
                <a:solidFill>
                  <a:prstClr val="black"/>
                </a:solidFill>
                <a:latin typeface="Meiryo UI" panose="020B0604030504040204" pitchFamily="50" charset="-128"/>
                <a:cs typeface="Meiryo UI" panose="020B0604030504040204" pitchFamily="50" charset="-128"/>
              </a:rPr>
              <a:t>の目標設定が難航（社内で承認を得た目標が</a:t>
            </a: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の基準を満たさず）</a:t>
            </a:r>
            <a:endParaRPr lang="en-US" altLang="ja-JP" sz="1800">
              <a:solidFill>
                <a:prstClr val="black"/>
              </a:solidFill>
              <a:latin typeface="Meiryo UI" panose="020B0604030504040204" pitchFamily="50" charset="-128"/>
              <a:cs typeface="Meiryo UI" panose="020B0604030504040204" pitchFamily="50" charset="-128"/>
            </a:endParaRPr>
          </a:p>
          <a:p>
            <a:pPr marL="285750" indent="-285750" defTabSz="914400">
              <a:spcBef>
                <a:spcPts val="600"/>
              </a:spcBef>
              <a:buFont typeface="Wingdings" panose="05000000000000000000" pitchFamily="2" charset="2"/>
              <a:buChar char="p"/>
              <a:defRPr/>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設定メリット</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Clr>
                <a:prstClr val="black"/>
              </a:buClr>
              <a:buFont typeface="Wingdings" panose="05000000000000000000" pitchFamily="2" charset="2"/>
              <a:buChar char="l"/>
              <a:defRPr/>
            </a:pPr>
            <a:r>
              <a:rPr lang="ja-JP" altLang="en-US" sz="1800" b="1" u="sng">
                <a:solidFill>
                  <a:srgbClr val="1400A0"/>
                </a:solidFill>
                <a:latin typeface="Meiryo UI" panose="020B0604030504040204" pitchFamily="50" charset="-128"/>
                <a:cs typeface="Meiryo UI" panose="020B0604030504040204" pitchFamily="50" charset="-128"/>
              </a:rPr>
              <a:t>投資家との関係強化ができ、長期的投資の見通しが立った</a:t>
            </a:r>
            <a:endParaRPr lang="en-US" altLang="ja-JP" sz="1800" b="1" u="sng">
              <a:solidFill>
                <a:srgbClr val="1400A0"/>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認定を受けたことで、業界内でフォロワーの立場から、リーダーの立場に変わり</a:t>
            </a:r>
            <a:br>
              <a:rPr lang="en-US" altLang="ja-JP" sz="1800">
                <a:solidFill>
                  <a:prstClr val="black"/>
                </a:solidFill>
                <a:latin typeface="Meiryo UI" panose="020B0604030504040204" pitchFamily="50" charset="-128"/>
                <a:cs typeface="Meiryo UI" panose="020B0604030504040204" pitchFamily="50" charset="-128"/>
              </a:rPr>
            </a:br>
            <a:r>
              <a:rPr lang="ja-JP" altLang="en-US" sz="1800">
                <a:solidFill>
                  <a:prstClr val="black"/>
                </a:solidFill>
                <a:latin typeface="Meiryo UI" panose="020B0604030504040204" pitchFamily="50" charset="-128"/>
                <a:cs typeface="Meiryo UI" panose="020B0604030504040204" pitchFamily="50" charset="-128"/>
              </a:rPr>
              <a:t>社内的に自信が得られた</a:t>
            </a:r>
            <a:endParaRPr lang="en-US" altLang="ja-JP" sz="180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50000"/>
              </a:lnSpc>
              <a:spcBef>
                <a:spcPct val="0"/>
              </a:spcBef>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defTabSz="844083" eaLnBrk="1" fontAlgn="base" hangingPunct="1">
              <a:lnSpc>
                <a:spcPct val="50000"/>
              </a:lnSpc>
              <a:spcBef>
                <a:spcPct val="0"/>
              </a:spcBef>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https://sciencebasedtargets.org/companies-taking-action/case-studies/landsec</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1842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52</a:t>
            </a:r>
            <a:r>
              <a:rPr lang="ja-JP" altLang="en-US"/>
              <a:t>％が、</a:t>
            </a:r>
            <a:r>
              <a:rPr lang="en-US" altLang="ja-JP"/>
              <a:t>SBT</a:t>
            </a:r>
            <a:r>
              <a:rPr lang="ja-JP" altLang="en-US"/>
              <a:t>へのコミットメントが投資家の信頼を向上させていると回答</a:t>
            </a:r>
            <a:endParaRPr lang="en-US" altLang="ja-JP"/>
          </a:p>
        </p:txBody>
      </p:sp>
      <p:pic>
        <p:nvPicPr>
          <p:cNvPr id="9" name="Picture 2" descr="https://sciencebasedtargets.org/wp-content/uploads/2018/07/invest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29911" y="2295719"/>
            <a:ext cx="9101276" cy="46182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539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②</a:t>
            </a:r>
            <a:r>
              <a:rPr kumimoji="1" lang="ja-JP" altLang="en-US"/>
              <a:t>対顧客へのメリット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a:tabLst>
                <a:tab pos="87313" algn="l"/>
              </a:tabLst>
              <a:defRPr/>
            </a:pPr>
            <a:r>
              <a:rPr lang="ja-JP" altLang="en-US" sz="3600" b="0" kern="0" cap="none"/>
              <a:t>調達元へのリスク意識が高い顧客は、サプライヤーに対して野心度の高い目標、取組を求める</a:t>
            </a:r>
            <a:endParaRPr lang="en-US" altLang="ja-JP" sz="3600" b="0" kern="0" cap="none"/>
          </a:p>
          <a:p>
            <a:pPr>
              <a:defRPr/>
            </a:pPr>
            <a:endParaRPr lang="en-US" altLang="ja-JP" sz="3600" b="0" kern="0">
              <a:solidFill>
                <a:srgbClr val="FF0000"/>
              </a:solidFill>
            </a:endParaRPr>
          </a:p>
          <a:p>
            <a:pPr>
              <a:defRPr/>
            </a:pPr>
            <a:endParaRPr lang="en-US" altLang="ja-JP" sz="3600" b="0" kern="0">
              <a:solidFill>
                <a:srgbClr val="FF0000"/>
              </a:solidFill>
            </a:endParaRPr>
          </a:p>
          <a:p>
            <a:pPr marL="358775" indent="-3175">
              <a:defRPr/>
            </a:pPr>
            <a:r>
              <a:rPr lang="en-US" altLang="ja-JP" sz="3600" kern="0" cap="none">
                <a:solidFill>
                  <a:srgbClr val="FF0000"/>
                </a:solidFill>
                <a:latin typeface="+mn-ea"/>
              </a:rPr>
              <a:t>SBT</a:t>
            </a:r>
            <a:r>
              <a:rPr lang="ja-JP" altLang="en-US" sz="3600" kern="0" cap="none">
                <a:solidFill>
                  <a:srgbClr val="FF0000"/>
                </a:solidFill>
                <a:latin typeface="+mn-ea"/>
              </a:rPr>
              <a:t>設定をすることはリスク意識の高い顧客の声に答えることになり、自社のビジネス展開におけるリスクの低減・機会の獲得につながる</a:t>
            </a:r>
            <a:endParaRPr lang="ja-JP" altLang="en-US" sz="3600" kern="0" cap="none"/>
          </a:p>
        </p:txBody>
      </p:sp>
      <p:sp>
        <p:nvSpPr>
          <p:cNvPr id="3" name="AutoShape 15">
            <a:extLst>
              <a:ext uri="{FF2B5EF4-FFF2-40B4-BE49-F238E27FC236}">
                <a16:creationId xmlns:a16="http://schemas.microsoft.com/office/drawing/2014/main" id="{D5A2A67B-AF27-5129-BC2E-9F807C387A9E}"/>
              </a:ext>
            </a:extLst>
          </p:cNvPr>
          <p:cNvSpPr>
            <a:spLocks noChangeArrowheads="1"/>
          </p:cNvSpPr>
          <p:nvPr/>
        </p:nvSpPr>
        <p:spPr bwMode="auto">
          <a:xfrm rot="10800000">
            <a:off x="3761076" y="378618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4585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1/4</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91104325"/>
              </p:ext>
            </p:extLst>
          </p:nvPr>
        </p:nvGraphicFramePr>
        <p:xfrm>
          <a:off x="485906" y="2973463"/>
          <a:ext cx="9720000" cy="410064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大和ハウス工業</a:t>
                      </a: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建設業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en-US" altLang="ja-JP" sz="1400">
                          <a:latin typeface="+mn-ea"/>
                          <a:ea typeface="+mn-ea"/>
                        </a:rPr>
                        <a:t>2026</a:t>
                      </a:r>
                      <a:r>
                        <a:rPr lang="ja-JP" altLang="en-US" sz="1400">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400">
                          <a:latin typeface="+mn-ea"/>
                          <a:ea typeface="+mn-ea"/>
                        </a:rPr>
                        <a:t>購入先サプライヤーの</a:t>
                      </a:r>
                      <a:r>
                        <a:rPr lang="en-US" altLang="ja-JP" sz="1400">
                          <a:latin typeface="+mn-ea"/>
                          <a:ea typeface="+mn-ea"/>
                        </a:rPr>
                        <a:t>90</a:t>
                      </a:r>
                      <a:r>
                        <a:rPr lang="ja-JP" altLang="en-US" sz="1400">
                          <a:latin typeface="+mn-ea"/>
                          <a:ea typeface="+mn-ea"/>
                        </a:rPr>
                        <a:t>％に</a:t>
                      </a:r>
                      <a:r>
                        <a:rPr lang="en-US" altLang="ja-JP" sz="1400">
                          <a:latin typeface="+mn-ea"/>
                          <a:ea typeface="+mn-ea"/>
                        </a:rPr>
                        <a:t>SBT</a:t>
                      </a:r>
                      <a:r>
                        <a:rPr lang="ja-JP" altLang="en-US" sz="1400">
                          <a:latin typeface="+mn-ea"/>
                          <a:ea typeface="+mn-ea"/>
                        </a:rPr>
                        <a:t>目標を設定させる</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第一三共</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医薬品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fontAlgn="ctr"/>
                      <a:r>
                        <a:rPr lang="en-US" altLang="ja-JP" sz="1400" u="none" strike="noStrike">
                          <a:solidFill>
                            <a:schemeClr val="tx1"/>
                          </a:solidFill>
                          <a:effectLst/>
                          <a:latin typeface="+mn-ea"/>
                          <a:ea typeface="+mn-ea"/>
                        </a:rPr>
                        <a:t>2025</a:t>
                      </a:r>
                      <a:r>
                        <a:rPr lang="ja-JP" altLang="en-US" sz="1400" u="none" strike="noStrike">
                          <a:solidFill>
                            <a:schemeClr val="tx1"/>
                          </a:solidFill>
                          <a:effectLst/>
                          <a:latin typeface="+mn-ea"/>
                          <a:ea typeface="+mn-ea"/>
                        </a:rPr>
                        <a:t>年</a:t>
                      </a:r>
                      <a:endParaRPr lang="ja-JP" altLang="en-US" sz="1400" b="0" i="0" u="none" strike="noStrike">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l" rtl="0" fontAlgn="ctr"/>
                      <a:r>
                        <a:rPr lang="ja-JP" altLang="en-US" sz="1400" u="none" strike="noStrike">
                          <a:solidFill>
                            <a:schemeClr val="tx1"/>
                          </a:solidFill>
                          <a:effectLst/>
                          <a:latin typeface="+mn-ea"/>
                          <a:ea typeface="+mn-ea"/>
                        </a:rPr>
                        <a:t>主要サプライヤーの</a:t>
                      </a:r>
                      <a:r>
                        <a:rPr lang="en-US" altLang="ja-JP" sz="1400" u="none" strike="noStrike">
                          <a:solidFill>
                            <a:schemeClr val="tx1"/>
                          </a:solidFill>
                          <a:effectLst/>
                          <a:latin typeface="+mn-ea"/>
                          <a:ea typeface="+mn-ea"/>
                        </a:rPr>
                        <a:t>70.6%</a:t>
                      </a:r>
                      <a:r>
                        <a:rPr lang="ja-JP" altLang="en-US" sz="1400" u="none" strike="noStrike">
                          <a:solidFill>
                            <a:schemeClr val="tx1"/>
                          </a:solidFill>
                          <a:effectLst/>
                          <a:latin typeface="+mn-ea"/>
                          <a:ea typeface="+mn-ea"/>
                        </a:rPr>
                        <a:t>に削減目標を設定させる</a:t>
                      </a:r>
                      <a:endParaRPr lang="ja-JP" altLang="en-US" sz="1400" b="0" i="0" u="none" strike="noStrike">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ナブテスコ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機械</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2025</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a:solidFill>
                            <a:schemeClr val="tx1"/>
                          </a:solidFill>
                          <a:effectLst/>
                          <a:latin typeface="+mn-ea"/>
                          <a:ea typeface="+mn-ea"/>
                        </a:rPr>
                        <a:t>主要サプライヤーの</a:t>
                      </a:r>
                      <a:r>
                        <a:rPr lang="en-US" altLang="ja-JP" sz="1400" b="0" i="0" u="none" strike="noStrike">
                          <a:solidFill>
                            <a:schemeClr val="tx1"/>
                          </a:solidFill>
                          <a:effectLst/>
                          <a:latin typeface="+mn-ea"/>
                          <a:ea typeface="+mn-ea"/>
                        </a:rPr>
                        <a:t>70</a:t>
                      </a:r>
                      <a:r>
                        <a:rPr lang="ja-JP" altLang="en-US" sz="1400" b="0" i="0" u="none" strike="noStrike">
                          <a:solidFill>
                            <a:schemeClr val="tx1"/>
                          </a:solidFill>
                          <a:effectLst/>
                          <a:latin typeface="+mn-ea"/>
                          <a:ea typeface="+mn-ea"/>
                        </a:rPr>
                        <a:t>％に削減目標を設定させ、</a:t>
                      </a:r>
                      <a:r>
                        <a:rPr lang="en-US" altLang="ja-JP" sz="1400" b="0" i="0" u="none" strike="noStrike">
                          <a:solidFill>
                            <a:schemeClr val="tx1"/>
                          </a:solidFill>
                          <a:effectLst/>
                          <a:latin typeface="+mn-ea"/>
                          <a:ea typeface="+mn-ea"/>
                        </a:rPr>
                        <a:t>2030</a:t>
                      </a:r>
                      <a:r>
                        <a:rPr lang="ja-JP" altLang="en-US" sz="1400" b="0" i="0" u="none" strike="noStrike">
                          <a:solidFill>
                            <a:schemeClr val="tx1"/>
                          </a:solidFill>
                          <a:effectLst/>
                          <a:latin typeface="+mn-ea"/>
                          <a:ea typeface="+mn-ea"/>
                        </a:rPr>
                        <a:t>年までに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を目指した削減目標を設定させる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大日本印刷</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印刷</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2025</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a:solidFill>
                            <a:schemeClr val="tx1"/>
                          </a:solidFill>
                          <a:effectLst/>
                          <a:latin typeface="+mn-ea"/>
                          <a:ea typeface="+mn-ea"/>
                        </a:rPr>
                        <a:t>購入金額の</a:t>
                      </a:r>
                      <a:r>
                        <a:rPr lang="en-US" altLang="ja-JP" sz="1400" b="0" i="0" u="none" strike="noStrike">
                          <a:solidFill>
                            <a:schemeClr val="tx1"/>
                          </a:solidFill>
                          <a:effectLst/>
                          <a:latin typeface="+mn-ea"/>
                          <a:ea typeface="+mn-ea"/>
                        </a:rPr>
                        <a:t>90</a:t>
                      </a:r>
                      <a:r>
                        <a:rPr lang="ja-JP" altLang="en-US" sz="1400" b="0" i="0" u="none" strike="noStrike">
                          <a:solidFill>
                            <a:schemeClr val="tx1"/>
                          </a:solidFill>
                          <a:effectLst/>
                          <a:latin typeface="+mn-ea"/>
                          <a:ea typeface="+mn-ea"/>
                        </a:rPr>
                        <a:t>％に相当する主要サプライヤーに、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イオン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小売</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2021</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ジェネックス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2024</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r>
                        <a:rPr kumimoji="1" lang="ja-JP" altLang="en-US" sz="1400" b="0" i="0" u="none" strike="noStrike">
                          <a:solidFill>
                            <a:schemeClr val="tx1"/>
                          </a:solidFill>
                          <a:effectLst/>
                          <a:latin typeface="+mn-ea"/>
                          <a:ea typeface="+mn-ea"/>
                          <a:cs typeface="+mn-cs"/>
                        </a:rPr>
                        <a:t>させる</a:t>
                      </a:r>
                      <a:endPar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コマニー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その他製品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2024</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1" name="テキスト ボックス 10"/>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a:solidFill>
                  <a:srgbClr val="000000"/>
                </a:solidFill>
                <a:latin typeface="Meiryo UI"/>
                <a:ea typeface="Meiryo UI"/>
                <a:cs typeface="Meiryo UI" pitchFamily="50" charset="-128"/>
              </a:rPr>
              <a:t>[</a:t>
            </a:r>
            <a:r>
              <a:rPr lang="ja-JP" altLang="en-US" sz="1050">
                <a:solidFill>
                  <a:srgbClr val="000000"/>
                </a:solidFill>
                <a:latin typeface="Meiryo UI"/>
                <a:ea typeface="Meiryo UI"/>
                <a:cs typeface="Meiryo UI" pitchFamily="50" charset="-128"/>
              </a:rPr>
              <a:t>出所</a:t>
            </a:r>
            <a:r>
              <a:rPr lang="en-US" altLang="ja-JP" sz="1050">
                <a:solidFill>
                  <a:srgbClr val="000000"/>
                </a:solidFill>
                <a:latin typeface="Meiryo UI"/>
                <a:ea typeface="Meiryo UI"/>
                <a:cs typeface="Meiryo UI" pitchFamily="50" charset="-128"/>
              </a:rPr>
              <a:t>]Science Based Targets</a:t>
            </a:r>
            <a:r>
              <a:rPr lang="ja-JP" altLang="en-US" sz="1050">
                <a:solidFill>
                  <a:srgbClr val="000000"/>
                </a:solidFill>
                <a:latin typeface="Meiryo UI"/>
                <a:ea typeface="Meiryo UI"/>
                <a:cs typeface="Meiryo UI" pitchFamily="50" charset="-128"/>
              </a:rPr>
              <a:t>ホームページ　</a:t>
            </a:r>
            <a:r>
              <a:rPr lang="en-US" altLang="ja-JP" sz="1050">
                <a:solidFill>
                  <a:srgbClr val="000000"/>
                </a:solidFill>
                <a:latin typeface="Meiryo UI"/>
                <a:ea typeface="Meiryo UI"/>
                <a:cs typeface="Meiryo UI" pitchFamily="50" charset="-128"/>
              </a:rPr>
              <a:t>Companies</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Take</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Action</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）より作成</a:t>
            </a:r>
          </a:p>
        </p:txBody>
      </p:sp>
      <p:sp>
        <p:nvSpPr>
          <p:cNvPr id="13" name="コンテンツ プレースホルダー 2"/>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p:cNvSpPr txBox="1"/>
          <p:nvPr/>
        </p:nvSpPr>
        <p:spPr>
          <a:xfrm>
            <a:off x="171863" y="2610891"/>
            <a:ext cx="8137250" cy="338554"/>
          </a:xfrm>
          <a:prstGeom prst="rect">
            <a:avLst/>
          </a:prstGeom>
          <a:noFill/>
        </p:spPr>
        <p:txBody>
          <a:bodyPr wrap="square" rtlCol="0">
            <a:spAutoFit/>
          </a:bodyPr>
          <a:lstStyle/>
          <a:p>
            <a:r>
              <a:rPr kumimoji="1" lang="en-US" altLang="ja-JP" sz="1600"/>
              <a:t>Scope3</a:t>
            </a:r>
            <a:r>
              <a:rPr kumimoji="1" lang="ja-JP" altLang="en-US" sz="1600"/>
              <a:t>の削減目標として、サプライヤーへの</a:t>
            </a:r>
            <a:r>
              <a:rPr kumimoji="1" lang="en-US" altLang="ja-JP" sz="1600"/>
              <a:t>SBT</a:t>
            </a:r>
            <a:r>
              <a:rPr kumimoji="1" lang="ja-JP" altLang="en-US" sz="1600"/>
              <a:t>目標設定</a:t>
            </a:r>
            <a:r>
              <a:rPr lang="ja-JP" altLang="en-US" sz="1600"/>
              <a:t>を掲げる</a:t>
            </a:r>
            <a:r>
              <a:rPr lang="en-US" altLang="ja-JP" sz="1600"/>
              <a:t>SBT</a:t>
            </a:r>
            <a:r>
              <a:rPr lang="ja-JP" altLang="en-US" sz="1600"/>
              <a:t>認定企業一覧（</a:t>
            </a:r>
            <a:r>
              <a:rPr lang="en-US" altLang="ja-JP" sz="1600"/>
              <a:t>1/4</a:t>
            </a:r>
            <a:r>
              <a:rPr lang="ja-JP" altLang="en-US" sz="1600"/>
              <a:t>）</a:t>
            </a:r>
          </a:p>
        </p:txBody>
      </p:sp>
    </p:spTree>
    <p:extLst>
      <p:ext uri="{BB962C8B-B14F-4D97-AF65-F5344CB8AC3E}">
        <p14:creationId xmlns:p14="http://schemas.microsoft.com/office/powerpoint/2010/main" val="123232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2/4</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62770315"/>
              </p:ext>
            </p:extLst>
          </p:nvPr>
        </p:nvGraphicFramePr>
        <p:xfrm>
          <a:off x="485906" y="2973463"/>
          <a:ext cx="9720000" cy="410064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武田薬品工業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医薬品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2024</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購入した製品・サービス、資本財、輸送・配送（上流）による排出量の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ja-JP" altLang="en-US" sz="1400">
                          <a:latin typeface="+mn-ea"/>
                          <a:ea typeface="+mn-ea"/>
                          <a:cs typeface="Meiryo UI" panose="020B0604030504040204" pitchFamily="50" charset="-128"/>
                        </a:rPr>
                        <a:t>国際航業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空運業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2026</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購入した製品・サービス、資本財による排出量の</a:t>
                      </a:r>
                      <a:r>
                        <a:rPr lang="en-US" altLang="ja-JP" sz="1400" b="0" i="0" u="none" strike="noStrike">
                          <a:solidFill>
                            <a:schemeClr val="tx1"/>
                          </a:solidFill>
                          <a:effectLst/>
                          <a:latin typeface="+mn-ea"/>
                          <a:ea typeface="+mn-ea"/>
                        </a:rPr>
                        <a:t>65</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p>
                      <a:pPr algn="ctr"/>
                      <a:r>
                        <a:rPr kumimoji="1" lang="ja-JP" altLang="en-US" sz="1400">
                          <a:latin typeface="+mn-ea"/>
                          <a:ea typeface="+mn-ea"/>
                          <a:cs typeface="Meiryo UI" panose="020B0604030504040204" pitchFamily="50" charset="-128"/>
                        </a:rPr>
                        <a:t>浜松ホトニクス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2026</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76</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711756"/>
                  </a:ext>
                </a:extLst>
              </a:tr>
              <a:tr h="176726">
                <a:tc>
                  <a:txBody>
                    <a:bodyPr/>
                    <a:lstStyle/>
                    <a:p>
                      <a:pPr algn="ctr"/>
                      <a:r>
                        <a:rPr kumimoji="1" lang="ja-JP" altLang="en-US" sz="1400">
                          <a:latin typeface="+mn-ea"/>
                          <a:ea typeface="+mn-ea"/>
                          <a:cs typeface="Meiryo UI" panose="020B0604030504040204" pitchFamily="50" charset="-128"/>
                        </a:rPr>
                        <a:t>朝日ウッドテック</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その他製品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購入した製品・サービス、輸送・配送（上流）による排出量の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02689"/>
                  </a:ext>
                </a:extLst>
              </a:tr>
              <a:tr h="176726">
                <a:tc>
                  <a:txBody>
                    <a:bodyPr/>
                    <a:lstStyle/>
                    <a:p>
                      <a:pPr algn="ctr"/>
                      <a:r>
                        <a:rPr kumimoji="1" lang="ja-JP" altLang="en-US" sz="1400">
                          <a:latin typeface="+mn-ea"/>
                          <a:ea typeface="+mn-ea"/>
                          <a:cs typeface="Meiryo UI" panose="020B0604030504040204" pitchFamily="50" charset="-128"/>
                        </a:rPr>
                        <a:t>ロッテ</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食料品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400" b="0" i="0" u="none" strike="noStrike">
                          <a:solidFill>
                            <a:schemeClr val="tx1"/>
                          </a:solidFill>
                          <a:effectLst/>
                          <a:latin typeface="+mn-ea"/>
                          <a:ea typeface="+mn-ea"/>
                        </a:rPr>
                        <a:t>購入した製品・サービス、資本財、輸送・配送（上流）による排出量の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48007"/>
                  </a:ext>
                </a:extLst>
              </a:tr>
              <a:tr h="176726">
                <a:tc>
                  <a:txBody>
                    <a:bodyPr/>
                    <a:lstStyle/>
                    <a:p>
                      <a:pPr algn="ctr"/>
                      <a:r>
                        <a:rPr kumimoji="1" lang="ja-JP" altLang="en-US" sz="1400">
                          <a:latin typeface="+mn-ea"/>
                          <a:ea typeface="+mn-ea"/>
                          <a:cs typeface="Meiryo UI" panose="020B0604030504040204" pitchFamily="50" charset="-128"/>
                        </a:rPr>
                        <a:t>ルネサス</a:t>
                      </a:r>
                      <a:br>
                        <a:rPr kumimoji="1" lang="en-US" altLang="ja-JP" sz="1400">
                          <a:latin typeface="+mn-ea"/>
                          <a:ea typeface="+mn-ea"/>
                          <a:cs typeface="Meiryo UI" panose="020B0604030504040204" pitchFamily="50" charset="-128"/>
                        </a:rPr>
                      </a:br>
                      <a:r>
                        <a:rPr kumimoji="1" lang="ja-JP" altLang="en-US" sz="1400">
                          <a:latin typeface="+mn-ea"/>
                          <a:ea typeface="+mn-ea"/>
                          <a:cs typeface="Meiryo UI" panose="020B0604030504040204" pitchFamily="50" charset="-128"/>
                        </a:rPr>
                        <a:t>エレクトロニクス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2026</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70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84298"/>
                  </a:ext>
                </a:extLst>
              </a:tr>
              <a:tr h="176726">
                <a:tc>
                  <a:txBody>
                    <a:bodyPr/>
                    <a:lstStyle/>
                    <a:p>
                      <a:pPr algn="ctr"/>
                      <a:r>
                        <a:rPr kumimoji="1" lang="ja-JP" altLang="en-US" sz="1400">
                          <a:latin typeface="+mn-ea"/>
                          <a:ea typeface="+mn-ea"/>
                          <a:cs typeface="Meiryo UI" panose="020B0604030504040204" pitchFamily="50" charset="-128"/>
                        </a:rPr>
                        <a:t>ソニーグループ</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電気機器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2025</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10</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66399998"/>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a:t>Scope3</a:t>
            </a:r>
            <a:r>
              <a:rPr kumimoji="1" lang="ja-JP" altLang="en-US" sz="1600"/>
              <a:t>の削減目標として、サプライヤーへの</a:t>
            </a:r>
            <a:r>
              <a:rPr kumimoji="1" lang="en-US" altLang="ja-JP" sz="1600"/>
              <a:t>SBT</a:t>
            </a:r>
            <a:r>
              <a:rPr kumimoji="1" lang="ja-JP" altLang="en-US" sz="1600"/>
              <a:t>目標設定</a:t>
            </a:r>
            <a:r>
              <a:rPr lang="ja-JP" altLang="en-US" sz="1600"/>
              <a:t>を掲げる</a:t>
            </a:r>
            <a:r>
              <a:rPr lang="en-US" altLang="ja-JP" sz="1600"/>
              <a:t>SBT</a:t>
            </a:r>
            <a:r>
              <a:rPr lang="ja-JP" altLang="en-US" sz="1600"/>
              <a:t>認定企業一覧（</a:t>
            </a:r>
            <a:r>
              <a:rPr lang="en-US" altLang="ja-JP" sz="1600"/>
              <a:t>2/4</a:t>
            </a:r>
            <a:r>
              <a:rPr lang="ja-JP" altLang="en-US" sz="1600"/>
              <a:t>）</a:t>
            </a:r>
            <a:endParaRPr kumimoji="1" lang="ja-JP" altLang="en-US" sz="160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a:solidFill>
                  <a:srgbClr val="000000"/>
                </a:solidFill>
                <a:latin typeface="Meiryo UI"/>
                <a:ea typeface="Meiryo UI"/>
                <a:cs typeface="Meiryo UI" pitchFamily="50" charset="-128"/>
              </a:rPr>
              <a:t>[</a:t>
            </a:r>
            <a:r>
              <a:rPr lang="ja-JP" altLang="en-US" sz="1050">
                <a:solidFill>
                  <a:srgbClr val="000000"/>
                </a:solidFill>
                <a:latin typeface="Meiryo UI"/>
                <a:ea typeface="Meiryo UI"/>
                <a:cs typeface="Meiryo UI" pitchFamily="50" charset="-128"/>
              </a:rPr>
              <a:t>出所</a:t>
            </a:r>
            <a:r>
              <a:rPr lang="en-US" altLang="ja-JP" sz="1050">
                <a:solidFill>
                  <a:srgbClr val="000000"/>
                </a:solidFill>
                <a:latin typeface="Meiryo UI"/>
                <a:ea typeface="Meiryo UI"/>
                <a:cs typeface="Meiryo UI" pitchFamily="50" charset="-128"/>
              </a:rPr>
              <a:t>]Science Based Targets</a:t>
            </a:r>
            <a:r>
              <a:rPr lang="ja-JP" altLang="en-US" sz="1050">
                <a:solidFill>
                  <a:srgbClr val="000000"/>
                </a:solidFill>
                <a:latin typeface="Meiryo UI"/>
                <a:ea typeface="Meiryo UI"/>
                <a:cs typeface="Meiryo UI" pitchFamily="50" charset="-128"/>
              </a:rPr>
              <a:t>ホームページ　</a:t>
            </a:r>
            <a:r>
              <a:rPr lang="en-US" altLang="ja-JP" sz="1050">
                <a:solidFill>
                  <a:srgbClr val="000000"/>
                </a:solidFill>
                <a:latin typeface="Meiryo UI"/>
                <a:ea typeface="Meiryo UI"/>
                <a:cs typeface="Meiryo UI" pitchFamily="50" charset="-128"/>
              </a:rPr>
              <a:t>Companies</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Take</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Action</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01000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3/4</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18767962"/>
              </p:ext>
            </p:extLst>
          </p:nvPr>
        </p:nvGraphicFramePr>
        <p:xfrm>
          <a:off x="485906" y="2973463"/>
          <a:ext cx="9720000" cy="431400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REINOWA</a:t>
                      </a:r>
                      <a:br>
                        <a:rPr kumimoji="1" lang="en-US" altLang="ja-JP" sz="1400">
                          <a:latin typeface="+mn-ea"/>
                          <a:ea typeface="+mn-ea"/>
                          <a:cs typeface="Meiryo UI" panose="020B0604030504040204" pitchFamily="50" charset="-128"/>
                        </a:rPr>
                      </a:br>
                      <a:r>
                        <a:rPr kumimoji="1" lang="ja-JP" altLang="en-US" sz="140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ja-JP" altLang="en-US" sz="1400" b="0">
                          <a:latin typeface="Meiryo UI" panose="020B0604030504040204" pitchFamily="50" charset="-128"/>
                          <a:ea typeface="Meiryo UI" panose="020B0604030504040204" pitchFamily="50" charset="-128"/>
                          <a:cs typeface="Meiryo UI" panose="020B0604030504040204" pitchFamily="50" charset="-128"/>
                        </a:rPr>
                        <a:t>電気機器</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2026</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カテゴリ</a:t>
                      </a:r>
                      <a:r>
                        <a:rPr lang="en-US" altLang="ja-JP" sz="1400" b="0" i="0" u="none" strike="noStrike">
                          <a:solidFill>
                            <a:schemeClr val="tx1"/>
                          </a:solidFill>
                          <a:effectLst/>
                          <a:latin typeface="+mn-ea"/>
                          <a:ea typeface="+mn-ea"/>
                        </a:rPr>
                        <a:t>1</a:t>
                      </a:r>
                      <a:r>
                        <a:rPr lang="ja-JP" altLang="en-US" sz="1400" b="0" i="0" u="none" strike="noStrike">
                          <a:solidFill>
                            <a:schemeClr val="tx1"/>
                          </a:solidFill>
                          <a:effectLst/>
                          <a:latin typeface="+mn-ea"/>
                          <a:ea typeface="+mn-ea"/>
                        </a:rPr>
                        <a:t>（購入した製品・サービス）を対象とした排出量の</a:t>
                      </a:r>
                      <a:r>
                        <a:rPr lang="en-US" altLang="ja-JP" sz="1400" b="0" i="0" u="none" strike="noStrike">
                          <a:solidFill>
                            <a:schemeClr val="tx1"/>
                          </a:solidFill>
                          <a:effectLst/>
                          <a:latin typeface="+mn-ea"/>
                          <a:ea typeface="+mn-ea"/>
                        </a:rPr>
                        <a:t>76%</a:t>
                      </a:r>
                      <a:r>
                        <a:rPr lang="ja-JP" altLang="en-US" sz="1400" b="0" i="0" u="none" strike="noStrike">
                          <a:solidFill>
                            <a:schemeClr val="tx1"/>
                          </a:solidFill>
                          <a:effectLst/>
                          <a:latin typeface="+mn-ea"/>
                          <a:ea typeface="+mn-ea"/>
                        </a:rPr>
                        <a:t>に相当するサプライヤーの</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の目標設定をさせる。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en-US" altLang="ja-JP" sz="1400">
                          <a:latin typeface="+mn-ea"/>
                          <a:ea typeface="+mn-ea"/>
                          <a:cs typeface="Meiryo UI" panose="020B0604030504040204" pitchFamily="50" charset="-128"/>
                        </a:rPr>
                        <a:t>AGC</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ガラス・土石製品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3</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購入した商品とサービス、および燃料とエネルギー関連の活動を対象とした排出量で、サプライヤーの </a:t>
                      </a:r>
                      <a:r>
                        <a:rPr lang="en-US" altLang="ja-JP" sz="1400" b="0" i="0" u="none" strike="noStrike">
                          <a:solidFill>
                            <a:schemeClr val="tx1"/>
                          </a:solidFill>
                          <a:effectLst/>
                          <a:latin typeface="+mn-ea"/>
                          <a:ea typeface="+mn-ea"/>
                        </a:rPr>
                        <a:t>30% </a:t>
                      </a:r>
                      <a:r>
                        <a:rPr lang="ja-JP" altLang="en-US" sz="1400" b="0" i="0" u="none" strike="noStrike">
                          <a:solidFill>
                            <a:schemeClr val="tx1"/>
                          </a:solidFill>
                          <a:effectLst/>
                          <a:latin typeface="+mn-ea"/>
                          <a:ea typeface="+mn-ea"/>
                        </a:rPr>
                        <a:t>に科学に基づく目標を設定させる。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667775"/>
                  </a:ext>
                </a:extLst>
              </a:tr>
              <a:tr h="176726">
                <a:tc>
                  <a:txBody>
                    <a:bodyPr/>
                    <a:lstStyle/>
                    <a:p>
                      <a:pPr algn="ctr"/>
                      <a:r>
                        <a:rPr kumimoji="1" lang="en-US" altLang="ja-JP" sz="1400">
                          <a:latin typeface="+mn-ea"/>
                          <a:ea typeface="+mn-ea"/>
                          <a:cs typeface="Meiryo UI" panose="020B0604030504040204" pitchFamily="50" charset="-128"/>
                        </a:rPr>
                        <a:t>DIC</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化学</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購入した商品やサービスをカバーするサプライヤーの</a:t>
                      </a:r>
                      <a:r>
                        <a:rPr lang="en-US" altLang="ja-JP" sz="1400" b="0" i="0" u="none" strike="noStrike">
                          <a:solidFill>
                            <a:schemeClr val="tx1"/>
                          </a:solidFill>
                          <a:effectLst/>
                          <a:latin typeface="+mn-ea"/>
                          <a:ea typeface="+mn-ea"/>
                        </a:rPr>
                        <a:t>80%</a:t>
                      </a:r>
                      <a:r>
                        <a:rPr lang="ja-JP" altLang="en-US" sz="1400" b="0" i="0" u="none" strike="noStrike">
                          <a:solidFill>
                            <a:schemeClr val="tx1"/>
                          </a:solidFill>
                          <a:effectLst/>
                          <a:latin typeface="+mn-ea"/>
                          <a:ea typeface="+mn-ea"/>
                        </a:rPr>
                        <a:t>に、</a:t>
                      </a: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年までに科学的根拠に基づいた目標を設定させる。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559347"/>
                  </a:ext>
                </a:extLst>
              </a:tr>
              <a:tr h="176726">
                <a:tc>
                  <a:txBody>
                    <a:bodyPr/>
                    <a:lstStyle/>
                    <a:p>
                      <a:pPr algn="ctr"/>
                      <a:r>
                        <a:rPr kumimoji="1" lang="ja-JP" altLang="en-US" sz="1400">
                          <a:latin typeface="+mn-ea"/>
                          <a:ea typeface="+mn-ea"/>
                          <a:cs typeface="Meiryo UI" panose="020B0604030504040204" pitchFamily="50" charset="-128"/>
                        </a:rPr>
                        <a:t>ブリヂストン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ゴム製品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2026</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購入した製品・サービスに関わる排出量の</a:t>
                      </a:r>
                      <a:r>
                        <a:rPr lang="en-US" altLang="ja-JP" sz="1400" b="0" i="0" u="none" strike="noStrike">
                          <a:solidFill>
                            <a:schemeClr val="tx1"/>
                          </a:solidFill>
                          <a:effectLst/>
                          <a:latin typeface="+mn-ea"/>
                          <a:ea typeface="+mn-ea"/>
                        </a:rPr>
                        <a:t>92</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の目標を設定させる。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0809703"/>
                  </a:ext>
                </a:extLst>
              </a:tr>
              <a:tr h="176726">
                <a:tc>
                  <a:txBody>
                    <a:bodyPr/>
                    <a:lstStyle/>
                    <a:p>
                      <a:pPr algn="ctr"/>
                      <a:r>
                        <a:rPr kumimoji="1" lang="ja-JP" altLang="en-US" sz="1400">
                          <a:latin typeface="+mn-ea"/>
                          <a:ea typeface="+mn-ea"/>
                          <a:cs typeface="Meiryo UI" panose="020B0604030504040204" pitchFamily="50" charset="-128"/>
                        </a:rPr>
                        <a:t>積水ハウス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購入した製品・サービスによる排出量の</a:t>
                      </a:r>
                      <a:r>
                        <a:rPr lang="en-US" altLang="ja-JP" sz="1400" b="0" i="0" u="none" strike="noStrike">
                          <a:solidFill>
                            <a:schemeClr val="tx1"/>
                          </a:solidFill>
                          <a:effectLst/>
                          <a:latin typeface="+mn-ea"/>
                          <a:ea typeface="+mn-ea"/>
                        </a:rPr>
                        <a:t>65.8</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58742"/>
                  </a:ext>
                </a:extLst>
              </a:tr>
              <a:tr h="176726">
                <a:tc>
                  <a:txBody>
                    <a:bodyPr/>
                    <a:lstStyle/>
                    <a:p>
                      <a:pPr algn="ctr"/>
                      <a:r>
                        <a:rPr kumimoji="1" lang="ja-JP" altLang="en-US" sz="1400">
                          <a:latin typeface="+mn-ea"/>
                          <a:ea typeface="+mn-ea"/>
                          <a:cs typeface="Meiryo UI" panose="020B0604030504040204" pitchFamily="50" charset="-128"/>
                        </a:rPr>
                        <a:t>野村総合研究所</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ソフトウェア・サービス</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2023</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排出ベースで、サプライヤーとベンダーの</a:t>
                      </a:r>
                      <a:r>
                        <a:rPr lang="en-US" altLang="ja-JP" sz="1400" b="0" i="0" u="none" strike="noStrike">
                          <a:solidFill>
                            <a:schemeClr val="tx1"/>
                          </a:solidFill>
                          <a:effectLst/>
                          <a:latin typeface="+mn-ea"/>
                          <a:ea typeface="+mn-ea"/>
                        </a:rPr>
                        <a:t>70%</a:t>
                      </a:r>
                      <a:r>
                        <a:rPr lang="ja-JP" altLang="en-US" sz="1400" b="0" i="0" u="none" strike="noStrike">
                          <a:solidFill>
                            <a:schemeClr val="tx1"/>
                          </a:solidFill>
                          <a:effectLst/>
                          <a:latin typeface="+mn-ea"/>
                          <a:ea typeface="+mn-ea"/>
                        </a:rPr>
                        <a:t>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811145"/>
                  </a:ext>
                </a:extLst>
              </a:tr>
              <a:tr h="176726">
                <a:tc>
                  <a:txBody>
                    <a:bodyPr/>
                    <a:lstStyle/>
                    <a:p>
                      <a:pPr algn="ctr"/>
                      <a:r>
                        <a:rPr kumimoji="1" lang="ja-JP" altLang="en-US" sz="1400">
                          <a:latin typeface="+mn-ea"/>
                          <a:ea typeface="+mn-ea"/>
                          <a:cs typeface="Meiryo UI" panose="020B0604030504040204" pitchFamily="50" charset="-128"/>
                        </a:rPr>
                        <a:t>旭化成ホームズ</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建設業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solidFill>
                          <a:effectLst/>
                          <a:latin typeface="+mn-ea"/>
                          <a:ea typeface="+mn-ea"/>
                        </a:rPr>
                        <a:t>購入した製品・サービスに関わる排出量の</a:t>
                      </a:r>
                      <a:r>
                        <a:rPr lang="en-US" altLang="ja-JP" sz="1400" b="0" i="0" u="none" strike="noStrike">
                          <a:solidFill>
                            <a:schemeClr val="tx1"/>
                          </a:solidFill>
                          <a:effectLst/>
                          <a:latin typeface="+mn-ea"/>
                          <a:ea typeface="+mn-ea"/>
                        </a:rPr>
                        <a:t>72</a:t>
                      </a:r>
                      <a:r>
                        <a:rPr lang="ja-JP" altLang="en-US" sz="1400" b="0" i="0" u="none" strike="noStrike">
                          <a:solidFill>
                            <a:schemeClr val="tx1"/>
                          </a:solidFill>
                          <a:effectLst/>
                          <a:latin typeface="+mn-ea"/>
                          <a:ea typeface="+mn-ea"/>
                        </a:rPr>
                        <a:t>％に相当するサプライヤーに</a:t>
                      </a:r>
                      <a:r>
                        <a:rPr lang="en-US" altLang="ja-JP" sz="1400" b="0" i="0" u="none" strike="noStrike">
                          <a:solidFill>
                            <a:schemeClr val="tx1"/>
                          </a:solidFill>
                          <a:effectLst/>
                          <a:latin typeface="+mn-ea"/>
                          <a:ea typeface="+mn-ea"/>
                        </a:rPr>
                        <a:t>SBT</a:t>
                      </a:r>
                      <a:r>
                        <a:rPr lang="ja-JP" altLang="en-US" sz="1400" b="0" i="0" u="none" strike="noStrike">
                          <a:solidFill>
                            <a:schemeClr val="tx1"/>
                          </a:solidFill>
                          <a:effectLst/>
                          <a:latin typeface="+mn-ea"/>
                          <a:ea typeface="+mn-ea"/>
                        </a:rPr>
                        <a:t>の目標を設定させる。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667981"/>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a:t>Scope3</a:t>
            </a:r>
            <a:r>
              <a:rPr kumimoji="1" lang="ja-JP" altLang="en-US" sz="1600"/>
              <a:t>の削減目標として、サプライヤーへの</a:t>
            </a:r>
            <a:r>
              <a:rPr kumimoji="1" lang="en-US" altLang="ja-JP" sz="1600"/>
              <a:t>SBT</a:t>
            </a:r>
            <a:r>
              <a:rPr kumimoji="1" lang="ja-JP" altLang="en-US" sz="1600"/>
              <a:t>目標設定</a:t>
            </a:r>
            <a:r>
              <a:rPr lang="ja-JP" altLang="en-US" sz="1600"/>
              <a:t>を掲げる</a:t>
            </a:r>
            <a:r>
              <a:rPr lang="en-US" altLang="ja-JP" sz="1600"/>
              <a:t>SBT</a:t>
            </a:r>
            <a:r>
              <a:rPr lang="ja-JP" altLang="en-US" sz="1600"/>
              <a:t>認定企業一覧（</a:t>
            </a:r>
            <a:r>
              <a:rPr lang="en-US" altLang="ja-JP" sz="1600"/>
              <a:t>3/4</a:t>
            </a:r>
            <a:r>
              <a:rPr lang="ja-JP" altLang="en-US" sz="1600"/>
              <a:t>）</a:t>
            </a:r>
            <a:endParaRPr kumimoji="1" lang="ja-JP" altLang="en-US" sz="160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a:solidFill>
                  <a:srgbClr val="000000"/>
                </a:solidFill>
                <a:latin typeface="Meiryo UI"/>
                <a:ea typeface="Meiryo UI"/>
                <a:cs typeface="Meiryo UI" pitchFamily="50" charset="-128"/>
              </a:rPr>
              <a:t>[</a:t>
            </a:r>
            <a:r>
              <a:rPr lang="ja-JP" altLang="en-US" sz="1050">
                <a:solidFill>
                  <a:srgbClr val="000000"/>
                </a:solidFill>
                <a:latin typeface="Meiryo UI"/>
                <a:ea typeface="Meiryo UI"/>
                <a:cs typeface="Meiryo UI" pitchFamily="50" charset="-128"/>
              </a:rPr>
              <a:t>出所</a:t>
            </a:r>
            <a:r>
              <a:rPr lang="en-US" altLang="ja-JP" sz="1050">
                <a:solidFill>
                  <a:srgbClr val="000000"/>
                </a:solidFill>
                <a:latin typeface="Meiryo UI"/>
                <a:ea typeface="Meiryo UI"/>
                <a:cs typeface="Meiryo UI" pitchFamily="50" charset="-128"/>
              </a:rPr>
              <a:t>]Science Based Targets</a:t>
            </a:r>
            <a:r>
              <a:rPr lang="ja-JP" altLang="en-US" sz="1050">
                <a:solidFill>
                  <a:srgbClr val="000000"/>
                </a:solidFill>
                <a:latin typeface="Meiryo UI"/>
                <a:ea typeface="Meiryo UI"/>
                <a:cs typeface="Meiryo UI" pitchFamily="50" charset="-128"/>
              </a:rPr>
              <a:t>ホームページ　</a:t>
            </a:r>
            <a:r>
              <a:rPr lang="en-US" altLang="ja-JP" sz="1050">
                <a:solidFill>
                  <a:srgbClr val="000000"/>
                </a:solidFill>
                <a:latin typeface="Meiryo UI"/>
                <a:ea typeface="Meiryo UI"/>
                <a:cs typeface="Meiryo UI" pitchFamily="50" charset="-128"/>
              </a:rPr>
              <a:t>Companies</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Take</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Action</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29811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4/4</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89168376"/>
              </p:ext>
            </p:extLst>
          </p:nvPr>
        </p:nvGraphicFramePr>
        <p:xfrm>
          <a:off x="485906" y="2973463"/>
          <a:ext cx="9720000" cy="2105760"/>
        </p:xfrm>
        <a:graphic>
          <a:graphicData uri="http://schemas.openxmlformats.org/drawingml/2006/table">
            <a:tbl>
              <a:tblPr firstRow="1" bandRow="1"/>
              <a:tblGrid>
                <a:gridCol w="144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5"/>
                    </a:ext>
                  </a:extLst>
                </a:gridCol>
                <a:gridCol w="5040000">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E</a:t>
                      </a:r>
                      <a:r>
                        <a:rPr kumimoji="1" lang="ja-JP" altLang="en-US" sz="1400">
                          <a:latin typeface="+mn-ea"/>
                          <a:ea typeface="+mn-ea"/>
                          <a:cs typeface="Meiryo UI" panose="020B0604030504040204" pitchFamily="50" charset="-128"/>
                        </a:rPr>
                        <a:t>・</a:t>
                      </a:r>
                      <a:r>
                        <a:rPr kumimoji="1" lang="en-US" altLang="ja-JP" sz="1400">
                          <a:latin typeface="+mn-ea"/>
                          <a:ea typeface="+mn-ea"/>
                          <a:cs typeface="Meiryo UI" panose="020B0604030504040204" pitchFamily="50" charset="-128"/>
                        </a:rPr>
                        <a:t>J</a:t>
                      </a:r>
                      <a:r>
                        <a:rPr kumimoji="1" lang="ja-JP" altLang="en-US" sz="140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サービス業</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kern="1200">
                          <a:solidFill>
                            <a:schemeClr val="tx1"/>
                          </a:solidFill>
                          <a:latin typeface="+mn-ea"/>
                          <a:ea typeface="Meiryo UI"/>
                          <a:cs typeface="Meiryo UI" panose="020B0604030504040204" pitchFamily="50" charset="-128"/>
                        </a:rPr>
                        <a:t>Scope3</a:t>
                      </a:r>
                    </a:p>
                    <a:p>
                      <a:pPr algn="ctr"/>
                      <a:r>
                        <a:rPr kumimoji="1" lang="ja-JP" altLang="en-US" sz="1400" kern="1200">
                          <a:solidFill>
                            <a:schemeClr val="tx1"/>
                          </a:solidFill>
                          <a:latin typeface="+mn-ea"/>
                          <a:ea typeface="Meiryo UI"/>
                          <a:cs typeface="Meiryo UI" panose="020B0604030504040204" pitchFamily="50" charset="-128"/>
                        </a:rPr>
                        <a:t>カテゴリ</a:t>
                      </a:r>
                      <a:r>
                        <a:rPr kumimoji="1" lang="en-US" altLang="ja-JP" sz="1400" kern="1200">
                          <a:solidFill>
                            <a:schemeClr val="tx1"/>
                          </a:solidFill>
                          <a:latin typeface="+mn-ea"/>
                          <a:ea typeface="Meiryo UI"/>
                          <a:cs typeface="Meiryo UI" panose="020B0604030504040204" pitchFamily="50" charset="-128"/>
                        </a:rPr>
                        <a:t>1</a:t>
                      </a:r>
                      <a:endParaRPr kumimoji="1" lang="ja-JP" altLang="en-US" sz="1400" kern="1200">
                        <a:solidFill>
                          <a:schemeClr val="tx1"/>
                        </a:solidFill>
                        <a:latin typeface="+mn-ea"/>
                        <a:ea typeface="Meiryo UI"/>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a:solidFill>
                            <a:srgbClr val="000000"/>
                          </a:solidFill>
                          <a:effectLst/>
                          <a:latin typeface="Meiryo UI" panose="020B0604030504040204" pitchFamily="50" charset="-128"/>
                          <a:ea typeface="Meiryo UI" panose="020B0604030504040204" pitchFamily="50" charset="-128"/>
                        </a:rPr>
                        <a:t>72.9</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p>
                      <a:pPr algn="ctr"/>
                      <a:r>
                        <a:rPr kumimoji="1" lang="ja-JP" altLang="en-US" sz="1400">
                          <a:latin typeface="+mn-ea"/>
                          <a:ea typeface="+mn-ea"/>
                          <a:cs typeface="Meiryo UI" panose="020B0604030504040204" pitchFamily="50" charset="-128"/>
                        </a:rPr>
                        <a:t>オリンパス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精密機器</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kern="1200">
                          <a:solidFill>
                            <a:schemeClr val="tx1"/>
                          </a:solidFill>
                          <a:latin typeface="+mn-ea"/>
                          <a:ea typeface="+mn-ea"/>
                          <a:cs typeface="Meiryo UI" panose="020B0604030504040204" pitchFamily="50" charset="-128"/>
                        </a:rPr>
                        <a:t>Scope3</a:t>
                      </a:r>
                    </a:p>
                    <a:p>
                      <a:pPr algn="ctr"/>
                      <a:r>
                        <a:rPr kumimoji="1" lang="ja-JP" altLang="en-US" sz="1400" kern="1200">
                          <a:solidFill>
                            <a:schemeClr val="tx1"/>
                          </a:solidFill>
                          <a:latin typeface="+mn-ea"/>
                          <a:ea typeface="+mn-ea"/>
                          <a:cs typeface="Meiryo UI" panose="020B0604030504040204" pitchFamily="50" charset="-128"/>
                        </a:rPr>
                        <a:t>カテゴリ</a:t>
                      </a:r>
                      <a:r>
                        <a:rPr kumimoji="1" lang="en-US" altLang="ja-JP" sz="1400" kern="1200">
                          <a:solidFill>
                            <a:schemeClr val="tx1"/>
                          </a:solidFill>
                          <a:latin typeface="+mn-ea"/>
                          <a:ea typeface="+mn-ea"/>
                          <a:cs typeface="Meiryo UI" panose="020B0604030504040204" pitchFamily="50" charset="-128"/>
                        </a:rPr>
                        <a:t>1</a:t>
                      </a:r>
                      <a:endParaRPr kumimoji="1" lang="ja-JP" altLang="en-US" sz="1400" kern="1200">
                        <a:solidFill>
                          <a:schemeClr val="tx1"/>
                        </a:solidFill>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2028</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667775"/>
                  </a:ext>
                </a:extLst>
              </a:tr>
              <a:tr h="176726">
                <a:tc>
                  <a:txBody>
                    <a:bodyPr/>
                    <a:lstStyle/>
                    <a:p>
                      <a:pPr algn="ctr"/>
                      <a:r>
                        <a:rPr kumimoji="1" lang="ja-JP" altLang="en-US" sz="1400">
                          <a:latin typeface="+mn-ea"/>
                          <a:ea typeface="+mn-ea"/>
                          <a:cs typeface="Meiryo UI" panose="020B0604030504040204" pitchFamily="50" charset="-128"/>
                        </a:rPr>
                        <a:t>川島織物コセルコン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a:latin typeface="+mn-ea"/>
                          <a:ea typeface="+mn-ea"/>
                          <a:cs typeface="Meiryo UI" panose="020B0604030504040204" pitchFamily="50" charset="-128"/>
                        </a:rPr>
                        <a:t>繊維製品</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kern="1200">
                          <a:solidFill>
                            <a:schemeClr val="tx1"/>
                          </a:solidFill>
                          <a:latin typeface="+mn-ea"/>
                          <a:ea typeface="+mn-ea"/>
                          <a:cs typeface="Meiryo UI" panose="020B0604030504040204" pitchFamily="50" charset="-128"/>
                        </a:rPr>
                        <a:t>Scope3</a:t>
                      </a:r>
                    </a:p>
                    <a:p>
                      <a:pPr algn="ctr"/>
                      <a:r>
                        <a:rPr kumimoji="1" lang="ja-JP" altLang="en-US" sz="1400" kern="1200">
                          <a:solidFill>
                            <a:schemeClr val="tx1"/>
                          </a:solidFill>
                          <a:latin typeface="+mn-ea"/>
                          <a:ea typeface="+mn-ea"/>
                          <a:cs typeface="Meiryo UI" panose="020B0604030504040204" pitchFamily="50" charset="-128"/>
                        </a:rPr>
                        <a:t>カテゴリ</a:t>
                      </a:r>
                      <a:r>
                        <a:rPr kumimoji="1" lang="en-US" altLang="ja-JP" sz="1400" kern="1200">
                          <a:solidFill>
                            <a:schemeClr val="tx1"/>
                          </a:solidFill>
                          <a:latin typeface="+mn-ea"/>
                          <a:ea typeface="+mn-ea"/>
                          <a:cs typeface="Meiryo UI" panose="020B0604030504040204" pitchFamily="50" charset="-128"/>
                        </a:rPr>
                        <a:t>1</a:t>
                      </a:r>
                      <a:endParaRPr kumimoji="1" lang="ja-JP" altLang="en-US" sz="1400" kern="1200">
                        <a:solidFill>
                          <a:schemeClr val="tx1"/>
                        </a:solidFill>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0" i="0" u="none" strike="noStrike">
                          <a:solidFill>
                            <a:schemeClr val="tx1"/>
                          </a:solidFill>
                          <a:effectLst/>
                          <a:latin typeface="+mn-ea"/>
                          <a:ea typeface="+mn-ea"/>
                        </a:rPr>
                        <a:t>2027</a:t>
                      </a:r>
                      <a:r>
                        <a:rPr lang="ja-JP" altLang="en-US" sz="1400" b="0" i="0" u="none" strike="noStrike">
                          <a:solidFill>
                            <a:schemeClr val="tx1"/>
                          </a:solidFill>
                          <a:effectLst/>
                          <a:latin typeface="+mn-ea"/>
                          <a:ea typeface="+mn-ea"/>
                        </a:rPr>
                        <a:t>年</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4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4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400" b="0" i="0" u="none" strike="noStrike">
                          <a:solidFill>
                            <a:srgbClr val="000000"/>
                          </a:solidFill>
                          <a:effectLst/>
                          <a:latin typeface="Meiryo UI" panose="020B0604030504040204" pitchFamily="50" charset="-128"/>
                          <a:ea typeface="Meiryo UI" panose="020B0604030504040204" pitchFamily="50" charset="-128"/>
                        </a:rPr>
                        <a:t>目標を設定させる</a:t>
                      </a:r>
                      <a:endParaRPr lang="ja-JP" altLang="en-US" sz="1400" b="0" i="0" u="none" strike="noStrike">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559347"/>
                  </a:ext>
                </a:extLst>
              </a:tr>
            </a:tbl>
          </a:graphicData>
        </a:graphic>
      </p:graphicFrame>
      <p:sp>
        <p:nvSpPr>
          <p:cNvPr id="14" name="コンテンツ プレースホルダー 2"/>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a:t>Scope3</a:t>
            </a:r>
            <a:r>
              <a:rPr kumimoji="1" lang="ja-JP" altLang="en-US" sz="1600"/>
              <a:t>の削減目標として、サプライヤーへの</a:t>
            </a:r>
            <a:r>
              <a:rPr kumimoji="1" lang="en-US" altLang="ja-JP" sz="1600"/>
              <a:t>SBT</a:t>
            </a:r>
            <a:r>
              <a:rPr kumimoji="1" lang="ja-JP" altLang="en-US" sz="1600"/>
              <a:t>目標設定</a:t>
            </a:r>
            <a:r>
              <a:rPr lang="ja-JP" altLang="en-US" sz="1600"/>
              <a:t>を掲げる</a:t>
            </a:r>
            <a:r>
              <a:rPr lang="en-US" altLang="ja-JP" sz="1600"/>
              <a:t>SBT</a:t>
            </a:r>
            <a:r>
              <a:rPr lang="ja-JP" altLang="en-US" sz="1600"/>
              <a:t>認定企業一覧（</a:t>
            </a:r>
            <a:r>
              <a:rPr lang="en-US" altLang="ja-JP" sz="1600"/>
              <a:t>4/4</a:t>
            </a:r>
            <a:r>
              <a:rPr lang="ja-JP" altLang="en-US" sz="1600"/>
              <a:t>）</a:t>
            </a:r>
            <a:endParaRPr kumimoji="1" lang="ja-JP" altLang="en-US" sz="1600"/>
          </a:p>
        </p:txBody>
      </p:sp>
      <p:sp>
        <p:nvSpPr>
          <p:cNvPr id="12" name="テキスト ボックス 11"/>
          <p:cNvSpPr txBox="1">
            <a:spLocks noChangeArrowheads="1"/>
          </p:cNvSpPr>
          <p:nvPr/>
        </p:nvSpPr>
        <p:spPr bwMode="auto">
          <a:xfrm>
            <a:off x="485906" y="720570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a:solidFill>
                  <a:srgbClr val="000000"/>
                </a:solidFill>
                <a:latin typeface="Meiryo UI"/>
                <a:ea typeface="Meiryo UI"/>
                <a:cs typeface="Meiryo UI" pitchFamily="50" charset="-128"/>
              </a:rPr>
              <a:t>[</a:t>
            </a:r>
            <a:r>
              <a:rPr lang="ja-JP" altLang="en-US" sz="1050">
                <a:solidFill>
                  <a:srgbClr val="000000"/>
                </a:solidFill>
                <a:latin typeface="Meiryo UI"/>
                <a:ea typeface="Meiryo UI"/>
                <a:cs typeface="Meiryo UI" pitchFamily="50" charset="-128"/>
              </a:rPr>
              <a:t>出所</a:t>
            </a:r>
            <a:r>
              <a:rPr lang="en-US" altLang="ja-JP" sz="1050">
                <a:solidFill>
                  <a:srgbClr val="000000"/>
                </a:solidFill>
                <a:latin typeface="Meiryo UI"/>
                <a:ea typeface="Meiryo UI"/>
                <a:cs typeface="Meiryo UI" pitchFamily="50" charset="-128"/>
              </a:rPr>
              <a:t>]Science Based Targets</a:t>
            </a:r>
            <a:r>
              <a:rPr lang="ja-JP" altLang="en-US" sz="1050">
                <a:solidFill>
                  <a:srgbClr val="000000"/>
                </a:solidFill>
                <a:latin typeface="Meiryo UI"/>
                <a:ea typeface="Meiryo UI"/>
                <a:cs typeface="Meiryo UI" pitchFamily="50" charset="-128"/>
              </a:rPr>
              <a:t>ホームページ　</a:t>
            </a:r>
            <a:r>
              <a:rPr lang="en-US" altLang="ja-JP" sz="1050">
                <a:solidFill>
                  <a:srgbClr val="000000"/>
                </a:solidFill>
                <a:latin typeface="Meiryo UI"/>
                <a:ea typeface="Meiryo UI"/>
                <a:cs typeface="Meiryo UI" pitchFamily="50" charset="-128"/>
              </a:rPr>
              <a:t>Companies</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Take</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Action</a:t>
            </a:r>
            <a:r>
              <a:rPr lang="ja-JP" altLang="en-US" sz="1050">
                <a:solidFill>
                  <a:srgbClr val="000000"/>
                </a:solidFill>
                <a:latin typeface="Meiryo UI"/>
                <a:ea typeface="Meiryo UI"/>
                <a:cs typeface="Meiryo UI" pitchFamily="50" charset="-128"/>
              </a:rPr>
              <a:t>　（</a:t>
            </a:r>
            <a:r>
              <a:rPr lang="en-US" altLang="ja-JP" sz="1050">
                <a:solidFill>
                  <a:srgbClr val="000000"/>
                </a:solidFill>
                <a:latin typeface="Meiryo UI"/>
                <a:ea typeface="Meiryo UI"/>
                <a:cs typeface="Meiryo UI" pitchFamily="50" charset="-128"/>
              </a:rPr>
              <a:t>http://sciencebasedtargets.org/companies-taking-action/</a:t>
            </a:r>
            <a:r>
              <a:rPr lang="ja-JP" altLang="en-US" sz="1050">
                <a:solidFill>
                  <a:srgbClr val="000000"/>
                </a:solidFill>
                <a:latin typeface="Meiryo UI"/>
                <a:ea typeface="Meiryo UI"/>
                <a:cs typeface="Meiryo UI" pitchFamily="50" charset="-128"/>
              </a:rPr>
              <a:t>）より作成</a:t>
            </a:r>
          </a:p>
        </p:txBody>
      </p:sp>
    </p:spTree>
    <p:extLst>
      <p:ext uri="{BB962C8B-B14F-4D97-AF65-F5344CB8AC3E}">
        <p14:creationId xmlns:p14="http://schemas.microsoft.com/office/powerpoint/2010/main" val="3385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顧客対応のために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顧客が野心的な目標設定をしている場合に、サプライヤーに対しても削減を求める場合がある。</a:t>
            </a:r>
            <a:r>
              <a:rPr lang="en-US" altLang="ja-JP"/>
              <a:t>SBT</a:t>
            </a:r>
            <a:r>
              <a:rPr lang="ja-JP" altLang="en-US"/>
              <a:t>の認定を取得していることで顧客の要望に応えられる</a:t>
            </a:r>
            <a:endParaRPr lang="en-US" altLang="ja-JP"/>
          </a:p>
        </p:txBody>
      </p:sp>
      <p:sp>
        <p:nvSpPr>
          <p:cNvPr id="9" name="テキスト ボックス 8"/>
          <p:cNvSpPr txBox="1"/>
          <p:nvPr/>
        </p:nvSpPr>
        <p:spPr>
          <a:xfrm>
            <a:off x="593725" y="3428965"/>
            <a:ext cx="9454947" cy="1631216"/>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en-US" sz="2000">
                <a:latin typeface="Meiryo UI" panose="020B0604030504040204" pitchFamily="50" charset="-128"/>
                <a:ea typeface="Meiryo UI" panose="020B0604030504040204" pitchFamily="50" charset="-128"/>
                <a:cs typeface="Meiryo UI" panose="020B0604030504040204" pitchFamily="50" charset="-128"/>
              </a:rPr>
              <a:t>の設定は、</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自らのフットプリントについて考えている我々の顧客全員のニーズに直接答えました</a:t>
            </a:r>
            <a:r>
              <a:rPr lang="ja-JP" altLang="en-US" sz="2000">
                <a:latin typeface="Meiryo UI" panose="020B0604030504040204" pitchFamily="50" charset="-128"/>
                <a:ea typeface="Meiryo UI" panose="020B0604030504040204" pitchFamily="50" charset="-128"/>
                <a:cs typeface="Meiryo UI" panose="020B0604030504040204" pitchFamily="50" charset="-128"/>
              </a:rPr>
              <a:t>。これは、我々が、短期的及び中期的、長期的にリスクについて考えていることを知る必要のある投資家にとっても大事なことです。高い目標を掲げることは、私たちが今後とも引き続き信頼にたる、</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持続可能で安全なサプライヤーであり続けると示す</a:t>
            </a:r>
            <a:r>
              <a:rPr lang="ja-JP" altLang="en-US" sz="2000">
                <a:latin typeface="Meiryo UI" panose="020B0604030504040204" pitchFamily="50" charset="-128"/>
                <a:ea typeface="Meiryo UI" panose="020B0604030504040204" pitchFamily="50" charset="-128"/>
                <a:cs typeface="Meiryo UI" panose="020B0604030504040204" pitchFamily="50" charset="-128"/>
              </a:rPr>
              <a:t>ために重要です</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NRG</a:t>
            </a:r>
            <a:r>
              <a:rPr lang="ja-JP" altLang="en-US" sz="2000">
                <a:latin typeface="Meiryo UI" panose="020B0604030504040204" pitchFamily="50" charset="-128"/>
                <a:ea typeface="Meiryo UI" panose="020B0604030504040204" pitchFamily="50" charset="-128"/>
                <a:cs typeface="Meiryo UI" panose="020B0604030504040204" pitchFamily="50" charset="-128"/>
              </a:rPr>
              <a:t> サステナビリティ部門長、ローレル・ピーコック氏</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14" name="正方形/長方形 13"/>
          <p:cNvSpPr/>
          <p:nvPr/>
        </p:nvSpPr>
        <p:spPr bwMode="auto">
          <a:xfrm>
            <a:off x="593725" y="246779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kumimoji="1" lang="en-US" altLang="ja-JP" sz="2400" b="0" i="0" u="none" strike="noStrike" cap="none" normalizeH="0" baseline="0">
                <a:ln>
                  <a:noFill/>
                </a:ln>
                <a:solidFill>
                  <a:schemeClr val="tx1"/>
                </a:solidFill>
                <a:effectLst/>
                <a:latin typeface="+mn-ea"/>
                <a:ea typeface="+mn-ea"/>
              </a:rPr>
              <a:t>NRG</a:t>
            </a:r>
            <a:r>
              <a:rPr kumimoji="1" lang="ja-JP" altLang="en-US" sz="2400" b="0" i="0" u="none" strike="noStrike" cap="none" normalizeH="0" baseline="0">
                <a:ln>
                  <a:noFill/>
                </a:ln>
                <a:solidFill>
                  <a:schemeClr val="tx1"/>
                </a:solidFill>
                <a:effectLst/>
                <a:latin typeface="+mn-ea"/>
                <a:ea typeface="+mn-ea"/>
              </a:rPr>
              <a:t>エネルギーの場合＞</a:t>
            </a:r>
          </a:p>
        </p:txBody>
      </p:sp>
    </p:spTree>
    <p:extLst>
      <p:ext uri="{BB962C8B-B14F-4D97-AF65-F5344CB8AC3E}">
        <p14:creationId xmlns:p14="http://schemas.microsoft.com/office/powerpoint/2010/main" val="386153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DELL</a:t>
            </a:r>
            <a:r>
              <a:rPr lang="ja-JP" altLang="en-US" sz="2300"/>
              <a:t>－</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graphicFrame>
        <p:nvGraphicFramePr>
          <p:cNvPr id="15" name="表 14"/>
          <p:cNvGraphicFramePr>
            <a:graphicFrameLocks noGrp="1"/>
          </p:cNvGraphicFramePr>
          <p:nvPr>
            <p:extLst>
              <p:ext uri="{D42A27DB-BD31-4B8C-83A1-F6EECF244321}">
                <p14:modId xmlns:p14="http://schemas.microsoft.com/office/powerpoint/2010/main" val="2577357837"/>
              </p:ext>
            </p:extLst>
          </p:nvPr>
        </p:nvGraphicFramePr>
        <p:xfrm>
          <a:off x="495258" y="1369300"/>
          <a:ext cx="9660365" cy="2535942"/>
        </p:xfrm>
        <a:graphic>
          <a:graphicData uri="http://schemas.openxmlformats.org/drawingml/2006/table">
            <a:tbl>
              <a:tblPr firstRow="1" bandRow="1"/>
              <a:tblGrid>
                <a:gridCol w="696365">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2448000">
                  <a:extLst>
                    <a:ext uri="{9D8B030D-6E8A-4147-A177-3AD203B41FA5}">
                      <a16:colId xmlns:a16="http://schemas.microsoft.com/office/drawing/2014/main" val="20007"/>
                    </a:ext>
                  </a:extLst>
                </a:gridCol>
              </a:tblGrid>
              <a:tr h="359286">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9286">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925862">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施設及び物流事業からの</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1508">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478783" y="3905612"/>
            <a:ext cx="9655011" cy="2795317"/>
          </a:xfrm>
          <a:prstGeom prst="rect">
            <a:avLst/>
          </a:prstGeom>
          <a:noFill/>
        </p:spPr>
        <p:txBody>
          <a:bodyPr wrap="square" rtlCol="0">
            <a:spAutoFit/>
          </a:bodyPr>
          <a:lstStyle/>
          <a:p>
            <a:pPr marL="285750" indent="-285750" fontAlgn="auto">
              <a:lnSpc>
                <a:spcPct val="120000"/>
              </a:lnSpc>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サプライチェーン上流・下流（特に下流の顧客側）での</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排出量への対応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の重要性を認識し、自社目標を検討してきた</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Font typeface="Wingdings" panose="05000000000000000000" pitchFamily="2" charset="2"/>
              <a:buChar char="l"/>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年に、サステナビリティ戦略見直しの一環として</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へコミットメント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顧客の製品機能等への要望を踏まえると</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排出は増えるため、</a:t>
            </a:r>
            <a:b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“顧客需要を満たすことと排出削減の両立”が論点</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ct val="120000"/>
              </a:lnSpc>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自社のサステナビリティ確保と、</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将来ビジネスニーズ（顧客からの期待）への対応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潜在的な技術課題とその解決策を理解し、進捗状況を測る機能への投資となる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https://sciencebasedtargets.org/companies-taking-action/case-studies/dell</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3527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第１部 </a:t>
            </a:r>
            <a:r>
              <a:rPr lang="en-US" altLang="ja-JP" sz="4800"/>
              <a:t>SBT</a:t>
            </a:r>
            <a:r>
              <a:rPr lang="ja-JP" altLang="en-US" sz="4800"/>
              <a:t>の概要</a:t>
            </a:r>
          </a:p>
        </p:txBody>
      </p:sp>
    </p:spTree>
    <p:extLst>
      <p:ext uri="{BB962C8B-B14F-4D97-AF65-F5344CB8AC3E}">
        <p14:creationId xmlns:p14="http://schemas.microsoft.com/office/powerpoint/2010/main" val="227776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 </a:t>
            </a:r>
            <a:r>
              <a:rPr kumimoji="1" lang="en-US" altLang="ja-JP" sz="2300"/>
              <a:t>1/2</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②対顧客</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79</a:t>
            </a:r>
            <a:r>
              <a:rPr lang="ja-JP" altLang="en-US"/>
              <a:t>％が、</a:t>
            </a:r>
            <a:r>
              <a:rPr lang="en-US" altLang="ja-JP"/>
              <a:t>SBT</a:t>
            </a:r>
            <a:r>
              <a:rPr lang="ja-JP" altLang="en-US"/>
              <a:t>へのコミットメントがブランドの評価を向上させていると回答</a:t>
            </a:r>
            <a:endParaRPr lang="en-US" altLang="ja-JP"/>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7" name="Picture 2" descr="https://sciencebasedtargets.org/wp-content/uploads/2018/07/brand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7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 </a:t>
            </a:r>
            <a:r>
              <a:rPr lang="en-US" altLang="ja-JP" sz="2300"/>
              <a:t>2</a:t>
            </a:r>
            <a:r>
              <a:rPr kumimoji="1" lang="en-US" altLang="ja-JP" sz="2300"/>
              <a:t>/2</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②対顧客</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55</a:t>
            </a:r>
            <a:r>
              <a:rPr lang="ja-JP" altLang="en-US"/>
              <a:t>％が、</a:t>
            </a:r>
            <a:r>
              <a:rPr lang="en-US" altLang="ja-JP"/>
              <a:t>SBT</a:t>
            </a:r>
            <a:r>
              <a:rPr lang="ja-JP" altLang="en-US"/>
              <a:t>へのコミットメントが競争力をもたらしていると回答</a:t>
            </a:r>
            <a:endParaRPr lang="en-US" altLang="ja-JP"/>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9" name="Picture 2" descr="https://sciencebasedtargets.org/wp-content/uploads/2018/07/compet.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42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③</a:t>
            </a:r>
            <a:r>
              <a:rPr kumimoji="1" lang="ja-JP" altLang="en-US"/>
              <a:t>対サプライヤーへのメリット</a:t>
            </a:r>
          </a:p>
        </p:txBody>
      </p:sp>
      <p:sp>
        <p:nvSpPr>
          <p:cNvPr id="6" name="タイトル 1"/>
          <p:cNvSpPr txBox="1">
            <a:spLocks/>
          </p:cNvSpPr>
          <p:nvPr/>
        </p:nvSpPr>
        <p:spPr bwMode="auto">
          <a:xfrm>
            <a:off x="359906" y="1480753"/>
            <a:ext cx="9972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538163" indent="-538163">
              <a:buFont typeface="Wingdings" panose="05000000000000000000" pitchFamily="2" charset="2"/>
              <a:buChar char="l"/>
              <a:defRPr/>
            </a:pPr>
            <a:r>
              <a:rPr lang="ja-JP" altLang="en-US" sz="3200" b="0" kern="0"/>
              <a:t>サプライヤーが環境対策に取組まないことは、自社の評判の低下や、排出規制によるコスト増といったサプライチェーンのリスクになりうる</a:t>
            </a:r>
            <a:endParaRPr lang="en-US" altLang="ja-JP" sz="3200" b="0" kern="0"/>
          </a:p>
          <a:p>
            <a:pPr marL="538163" indent="-538163">
              <a:buFont typeface="Wingdings" panose="05000000000000000000" pitchFamily="2" charset="2"/>
              <a:buChar char="l"/>
              <a:defRPr/>
            </a:pPr>
            <a:r>
              <a:rPr lang="en-US" altLang="ja-JP" sz="3200" b="0" kern="0"/>
              <a:t>SBT</a:t>
            </a:r>
            <a:r>
              <a:rPr lang="ja-JP" altLang="en-US" sz="3200" b="0" kern="0"/>
              <a:t>はサプライチェーンの目標を設定するため、</a:t>
            </a:r>
            <a:br>
              <a:rPr lang="en-US" altLang="ja-JP" sz="3200" b="0" kern="0"/>
            </a:br>
            <a:r>
              <a:rPr lang="ja-JP" altLang="en-US" sz="3200" b="0" kern="0"/>
              <a:t>サプライヤーに対して削減取組を求めることにつながる</a:t>
            </a:r>
            <a:endParaRPr lang="en-US" altLang="ja-JP" sz="3200" b="0" kern="0"/>
          </a:p>
          <a:p>
            <a:pPr>
              <a:defRPr/>
            </a:pPr>
            <a:endParaRPr lang="en-US" altLang="ja-JP" sz="3200" b="0" kern="0">
              <a:solidFill>
                <a:srgbClr val="FF0000"/>
              </a:solidFill>
            </a:endParaRPr>
          </a:p>
          <a:p>
            <a:pPr>
              <a:defRPr/>
            </a:pPr>
            <a:endParaRPr lang="en-US" altLang="ja-JP" sz="3200" b="0" kern="0">
              <a:solidFill>
                <a:srgbClr val="FF0000"/>
              </a:solidFill>
            </a:endParaRPr>
          </a:p>
          <a:p>
            <a:pPr marL="358775" indent="-3175">
              <a:defRPr/>
            </a:pPr>
            <a:r>
              <a:rPr lang="en-US" altLang="ja-JP" sz="3200" kern="0" cap="none">
                <a:solidFill>
                  <a:srgbClr val="FF0000"/>
                </a:solidFill>
                <a:latin typeface="+mn-ea"/>
              </a:rPr>
              <a:t>SBT</a:t>
            </a:r>
            <a:r>
              <a:rPr lang="ja-JP" altLang="en-US" sz="3200" kern="0" cap="none">
                <a:solidFill>
                  <a:srgbClr val="FF0000"/>
                </a:solidFill>
                <a:latin typeface="+mn-ea"/>
              </a:rPr>
              <a:t>で設定した削減目標を、サプライヤーに対して示す</a:t>
            </a:r>
            <a:br>
              <a:rPr lang="en-US" altLang="ja-JP" sz="3200" kern="0" cap="none">
                <a:solidFill>
                  <a:srgbClr val="FF0000"/>
                </a:solidFill>
                <a:latin typeface="+mn-ea"/>
              </a:rPr>
            </a:br>
            <a:r>
              <a:rPr lang="ja-JP" altLang="en-US" sz="3200" kern="0" cap="none">
                <a:solidFill>
                  <a:srgbClr val="FF0000"/>
                </a:solidFill>
                <a:latin typeface="+mn-ea"/>
              </a:rPr>
              <a:t>ことで、サプライチェーンの調達リスク低減やイノベーションの促進へつなげることができる</a:t>
            </a:r>
            <a:endParaRPr lang="en-US" altLang="ja-JP" sz="3200" b="0" kern="0">
              <a:solidFill>
                <a:srgbClr val="FF0000"/>
              </a:solidFill>
            </a:endParaRPr>
          </a:p>
        </p:txBody>
      </p:sp>
      <p:sp>
        <p:nvSpPr>
          <p:cNvPr id="8" name="下矢印 7"/>
          <p:cNvSpPr/>
          <p:nvPr/>
        </p:nvSpPr>
        <p:spPr bwMode="auto">
          <a:xfrm>
            <a:off x="4985866" y="4292939"/>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5572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サプライチェーンには様々なリスクが潜んでいる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サプライチェーンには物理的・評判・規制リスクがあり、これらのリスク低減のためには、サプライヤーに対して環境対策に取組むことを求める必要がある</a:t>
            </a:r>
            <a:endParaRPr lang="en-US" altLang="ja-JP"/>
          </a:p>
        </p:txBody>
      </p:sp>
      <p:sp>
        <p:nvSpPr>
          <p:cNvPr id="7" name="正方形/長方形 6"/>
          <p:cNvSpPr/>
          <p:nvPr/>
        </p:nvSpPr>
        <p:spPr>
          <a:xfrm>
            <a:off x="586648" y="2403890"/>
            <a:ext cx="9644198" cy="3908762"/>
          </a:xfrm>
          <a:prstGeom prst="rect">
            <a:avLst/>
          </a:prstGeom>
        </p:spPr>
        <p:txBody>
          <a:bodyPr wrap="square">
            <a:spAutoFit/>
          </a:bodyPr>
          <a:lstStyle/>
          <a:p>
            <a:r>
              <a:rPr lang="en-US" altLang="ja-JP" sz="2600">
                <a:latin typeface="Meiryo UI" panose="020B0604030504040204" pitchFamily="50" charset="-128"/>
                <a:ea typeface="Meiryo UI" panose="020B0604030504040204" pitchFamily="50" charset="-128"/>
                <a:cs typeface="Meiryo UI" panose="020B0604030504040204" pitchFamily="50" charset="-128"/>
              </a:rPr>
              <a:t>【</a:t>
            </a:r>
            <a:r>
              <a:rPr lang="ja-JP" altLang="en-US" sz="2600">
                <a:latin typeface="Meiryo UI" panose="020B0604030504040204" pitchFamily="50" charset="-128"/>
                <a:ea typeface="Meiryo UI" panose="020B0604030504040204" pitchFamily="50" charset="-128"/>
                <a:cs typeface="Meiryo UI" panose="020B0604030504040204" pitchFamily="50" charset="-128"/>
              </a:rPr>
              <a:t>サプライチェーンを取り巻くリスク</a:t>
            </a:r>
            <a:r>
              <a:rPr lang="en-US" altLang="ja-JP" sz="260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＜物理的リスク＞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潜在的サプライチェーン寸断リスク（気候変動、天災、人災、価格高騰、その他）</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＜評判リスク＞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投資家・消費者の目、評判リスク・風評リスク（管理体制、</a:t>
            </a:r>
            <a:r>
              <a:rPr lang="en-US" altLang="ja-JP" sz="2400">
                <a:latin typeface="Meiryo UI" panose="020B0604030504040204" pitchFamily="50" charset="-128"/>
                <a:ea typeface="Meiryo UI" panose="020B0604030504040204" pitchFamily="50" charset="-128"/>
                <a:cs typeface="Meiryo UI" panose="020B0604030504040204" pitchFamily="50" charset="-128"/>
              </a:rPr>
              <a:t>Scope3</a:t>
            </a:r>
            <a:r>
              <a:rPr lang="ja-JP" altLang="en-US" sz="2400">
                <a:latin typeface="Meiryo UI" panose="020B0604030504040204" pitchFamily="50" charset="-128"/>
                <a:ea typeface="Meiryo UI" panose="020B0604030504040204" pitchFamily="50" charset="-128"/>
                <a:cs typeface="Meiryo UI" panose="020B0604030504040204" pitchFamily="50" charset="-128"/>
              </a:rPr>
              <a:t>開示も投資家評価対象）</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＜規制リスク＞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レギュレーション・コンプライアンス対応</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1"/>
          <p:cNvSpPr txBox="1">
            <a:spLocks noChangeArrowheads="1"/>
          </p:cNvSpPr>
          <p:nvPr/>
        </p:nvSpPr>
        <p:spPr bwMode="auto">
          <a:xfrm>
            <a:off x="807448" y="6908018"/>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500"/>
              </a:lnSpc>
              <a:spcBef>
                <a:spcPct val="0"/>
              </a:spcBef>
              <a:spcAft>
                <a:spcPct val="0"/>
              </a:spcAft>
              <a:buClrTx/>
              <a:buSzTx/>
              <a:buFontTx/>
              <a:buNone/>
              <a:tabLst/>
              <a:defRPr/>
            </a:pP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出所</a:t>
            </a:r>
            <a:r>
              <a:rPr lang="en-US" altLang="ja-JP" sz="1000" b="0">
                <a:solidFill>
                  <a:srgbClr val="000000"/>
                </a:solidFill>
                <a:latin typeface="Meiryo UI" pitchFamily="50" charset="-128"/>
                <a:ea typeface="Meiryo UI" pitchFamily="50" charset="-128"/>
                <a:cs typeface="Meiryo UI" pitchFamily="50" charset="-128"/>
              </a:rPr>
              <a:t>]</a:t>
            </a:r>
            <a:r>
              <a:rPr lang="ja-JP" altLang="en-US" sz="1000" b="0">
                <a:solidFill>
                  <a:srgbClr val="000000"/>
                </a:solidFill>
                <a:latin typeface="Meiryo UI" pitchFamily="50" charset="-128"/>
                <a:ea typeface="Meiryo UI" pitchFamily="50" charset="-128"/>
                <a:cs typeface="Meiryo UI" pitchFamily="50" charset="-128"/>
              </a:rPr>
              <a:t>環境省「グリーン・バリューチェーンプラットフォーム」　サプライチェーン排出量算定セミナー　「</a:t>
            </a:r>
            <a:r>
              <a:rPr lang="en-US" altLang="ja-JP" sz="1000" b="0">
                <a:solidFill>
                  <a:srgbClr val="000000"/>
                </a:solidFill>
                <a:latin typeface="Meiryo UI" pitchFamily="50" charset="-128"/>
                <a:ea typeface="Meiryo UI" pitchFamily="50" charset="-128"/>
                <a:cs typeface="Meiryo UI" pitchFamily="50" charset="-128"/>
              </a:rPr>
              <a:t>CDP</a:t>
            </a:r>
            <a:r>
              <a:rPr lang="ja-JP" altLang="en-US" sz="1000" b="0">
                <a:solidFill>
                  <a:srgbClr val="000000"/>
                </a:solidFill>
                <a:latin typeface="Meiryo UI" pitchFamily="50" charset="-128"/>
                <a:ea typeface="Meiryo UI" pitchFamily="50" charset="-128"/>
                <a:cs typeface="Meiryo UI" pitchFamily="50" charset="-128"/>
              </a:rPr>
              <a:t>のサプライチェーンの取り組み～最新のサプライチェーン動向」</a:t>
            </a:r>
            <a:endParaRPr lang="en-US" altLang="ja-JP" sz="1000">
              <a:solidFill>
                <a:srgbClr val="000000"/>
              </a:solidFill>
              <a:latin typeface="Meiryo UI" pitchFamily="50" charset="-128"/>
              <a:ea typeface="Meiryo UI" pitchFamily="50" charset="-128"/>
              <a:cs typeface="Meiryo UI" pitchFamily="50" charset="-128"/>
            </a:endParaRPr>
          </a:p>
          <a:p>
            <a:pPr marL="266700" lvl="0" eaLnBrk="1" hangingPunct="1">
              <a:lnSpc>
                <a:spcPts val="1500"/>
              </a:lnSpc>
              <a:defRPr/>
            </a:pP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http://www.env.go.jp/earth/ondanka/supply_chain/gvc/dms_trends.html#2017nendo</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46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a:t>SBT</a:t>
            </a:r>
            <a:r>
              <a:rPr lang="ja-JP" altLang="en-US"/>
              <a:t>設定をきっかけにサプライヤーに働きかけて、サプライチェーンにおけるリスク低減に取組む</a:t>
            </a:r>
            <a:endParaRPr lang="en-US" altLang="ja-JP"/>
          </a:p>
        </p:txBody>
      </p:sp>
      <p:sp>
        <p:nvSpPr>
          <p:cNvPr id="9" name="テキスト ボックス 8"/>
          <p:cNvSpPr txBox="1"/>
          <p:nvPr/>
        </p:nvSpPr>
        <p:spPr>
          <a:xfrm>
            <a:off x="593725" y="3219415"/>
            <a:ext cx="9454947" cy="317009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ja-JP" sz="2000">
                <a:latin typeface="Meiryo UI" panose="020B0604030504040204" pitchFamily="50" charset="-128"/>
                <a:ea typeface="Meiryo UI" panose="020B0604030504040204" pitchFamily="50" charset="-128"/>
                <a:cs typeface="Meiryo UI" panose="020B0604030504040204" pitchFamily="50" charset="-128"/>
              </a:rPr>
              <a:t>の一環として、ケロッグは</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err="1">
                <a:latin typeface="Meiryo UI" panose="020B0604030504040204" pitchFamily="50" charset="-128"/>
                <a:ea typeface="Meiryo UI" panose="020B0604030504040204" pitchFamily="50" charset="-128"/>
                <a:cs typeface="Meiryo UI" panose="020B0604030504040204" pitchFamily="50" charset="-128"/>
              </a:rPr>
              <a:t>の排</a:t>
            </a:r>
            <a:r>
              <a:rPr lang="ja-JP" altLang="ja-JP" sz="2000">
                <a:latin typeface="Meiryo UI" panose="020B0604030504040204" pitchFamily="50" charset="-128"/>
                <a:ea typeface="Meiryo UI" panose="020B0604030504040204" pitchFamily="50" charset="-128"/>
                <a:cs typeface="Meiryo UI" panose="020B0604030504040204" pitchFamily="50" charset="-128"/>
              </a:rPr>
              <a:t>出総量を、</a:t>
            </a:r>
            <a:r>
              <a:rPr lang="en-US" altLang="ja-JP" sz="2000">
                <a:latin typeface="Meiryo UI" panose="020B0604030504040204" pitchFamily="50" charset="-128"/>
                <a:ea typeface="Meiryo UI" panose="020B0604030504040204" pitchFamily="50" charset="-128"/>
                <a:cs typeface="Meiryo UI" panose="020B0604030504040204" pitchFamily="50" charset="-128"/>
              </a:rPr>
              <a:t>2015</a:t>
            </a:r>
            <a:r>
              <a:rPr lang="ja-JP" altLang="ja-JP" sz="2000">
                <a:latin typeface="Meiryo UI" panose="020B0604030504040204" pitchFamily="50" charset="-128"/>
                <a:ea typeface="Meiryo UI" panose="020B0604030504040204" pitchFamily="50" charset="-128"/>
                <a:cs typeface="Meiryo UI" panose="020B0604030504040204" pitchFamily="50" charset="-128"/>
              </a:rPr>
              <a:t>年を基準年として</a:t>
            </a:r>
            <a:r>
              <a:rPr lang="en-US" altLang="ja-JP" sz="2000">
                <a:latin typeface="Meiryo UI" panose="020B0604030504040204" pitchFamily="50" charset="-128"/>
                <a:ea typeface="Meiryo UI" panose="020B0604030504040204" pitchFamily="50" charset="-128"/>
                <a:cs typeface="Meiryo UI" panose="020B0604030504040204" pitchFamily="50" charset="-128"/>
              </a:rPr>
              <a:t>2030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20</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2050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50</a:t>
            </a:r>
            <a:r>
              <a:rPr lang="ja-JP" altLang="ja-JP" sz="2000">
                <a:latin typeface="Meiryo UI" panose="020B0604030504040204" pitchFamily="50" charset="-128"/>
                <a:ea typeface="Meiryo UI" panose="020B0604030504040204" pitchFamily="50" charset="-128"/>
                <a:cs typeface="Meiryo UI" panose="020B0604030504040204" pitchFamily="50" charset="-128"/>
              </a:rPr>
              <a:t>％を削減すると宣言した。</a:t>
            </a:r>
          </a:p>
          <a:p>
            <a:r>
              <a:rPr lang="en-US" altLang="ja-JP"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これは、ケロッグ初の</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a:latin typeface="Meiryo UI" panose="020B0604030504040204" pitchFamily="50" charset="-128"/>
                <a:ea typeface="Meiryo UI" panose="020B0604030504040204" pitchFamily="50" charset="-128"/>
                <a:cs typeface="Meiryo UI" panose="020B0604030504040204" pitchFamily="50" charset="-128"/>
              </a:rPr>
              <a:t>の量的目標であり、達成のために同社は、基準年の</a:t>
            </a:r>
            <a:r>
              <a:rPr lang="en-US" altLang="ja-JP" sz="2000">
                <a:latin typeface="Meiryo UI" panose="020B0604030504040204" pitchFamily="50" charset="-128"/>
                <a:ea typeface="Meiryo UI" panose="020B0604030504040204" pitchFamily="50" charset="-128"/>
                <a:cs typeface="Meiryo UI" panose="020B0604030504040204" pitchFamily="50" charset="-128"/>
              </a:rPr>
              <a:t>GHG</a:t>
            </a:r>
            <a:r>
              <a:rPr lang="ja-JP" altLang="ja-JP" sz="2000">
                <a:latin typeface="Meiryo UI" panose="020B0604030504040204" pitchFamily="50" charset="-128"/>
                <a:ea typeface="Meiryo UI" panose="020B0604030504040204" pitchFamily="50" charset="-128"/>
                <a:cs typeface="Meiryo UI" panose="020B0604030504040204" pitchFamily="50" charset="-128"/>
              </a:rPr>
              <a:t>インベントリを設置し、</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どのような変化が可能かを特定するため、サプライヤーに働きかけている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。目標を設定して以来、ケロッグは問題や改善可能な選択肢について理解を促すため、</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排出量や</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調達物</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に関する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CDP</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の質問に答えるようサプライヤーに奨励</a:t>
            </a:r>
            <a:r>
              <a:rPr lang="ja-JP" altLang="ja-JP" sz="2000">
                <a:latin typeface="Meiryo UI" panose="020B0604030504040204" pitchFamily="50" charset="-128"/>
                <a:ea typeface="Meiryo UI" panose="020B0604030504040204" pitchFamily="50" charset="-128"/>
                <a:cs typeface="Meiryo UI" panose="020B0604030504040204" pitchFamily="50" charset="-128"/>
              </a:rPr>
              <a:t>し、すでにサプライヤーの</a:t>
            </a:r>
            <a:r>
              <a:rPr lang="en-US" altLang="ja-JP" sz="2000">
                <a:latin typeface="Meiryo UI" panose="020B0604030504040204" pitchFamily="50" charset="-128"/>
                <a:ea typeface="Meiryo UI" panose="020B0604030504040204" pitchFamily="50" charset="-128"/>
                <a:cs typeface="Meiryo UI" panose="020B0604030504040204" pitchFamily="50" charset="-128"/>
              </a:rPr>
              <a:t>75</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400</a:t>
            </a:r>
            <a:r>
              <a:rPr lang="ja-JP" altLang="ja-JP" sz="2000">
                <a:latin typeface="Meiryo UI" panose="020B0604030504040204" pitchFamily="50" charset="-128"/>
                <a:ea typeface="Meiryo UI" panose="020B0604030504040204" pitchFamily="50" charset="-128"/>
                <a:cs typeface="Meiryo UI" panose="020B0604030504040204" pitchFamily="50" charset="-128"/>
              </a:rPr>
              <a:t>社超）</a:t>
            </a:r>
            <a:r>
              <a:rPr lang="ja-JP" altLang="ja-JP" sz="2000" err="1">
                <a:latin typeface="Meiryo UI" panose="020B0604030504040204" pitchFamily="50" charset="-128"/>
                <a:ea typeface="Meiryo UI" panose="020B0604030504040204" pitchFamily="50" charset="-128"/>
                <a:cs typeface="Meiryo UI" panose="020B0604030504040204" pitchFamily="50" charset="-128"/>
              </a:rPr>
              <a:t>と</a:t>
            </a:r>
            <a:r>
              <a:rPr lang="ja-JP" altLang="ja-JP" sz="2000">
                <a:latin typeface="Meiryo UI" panose="020B0604030504040204" pitchFamily="50" charset="-128"/>
                <a:ea typeface="Meiryo UI" panose="020B0604030504040204" pitchFamily="50" charset="-128"/>
                <a:cs typeface="Meiryo UI" panose="020B0604030504040204" pitchFamily="50" charset="-128"/>
              </a:rPr>
              <a:t>関わってきた。また、農家が排出量を減らすために</a:t>
            </a:r>
            <a:r>
              <a:rPr lang="en-US" altLang="ja-JP" sz="2000">
                <a:latin typeface="Meiryo UI" panose="020B0604030504040204" pitchFamily="50" charset="-128"/>
                <a:ea typeface="Meiryo UI" panose="020B0604030504040204" pitchFamily="50" charset="-128"/>
                <a:cs typeface="Meiryo UI" panose="020B0604030504040204" pitchFamily="50" charset="-128"/>
              </a:rPr>
              <a:t>35</a:t>
            </a:r>
            <a:r>
              <a:rPr lang="ja-JP" altLang="ja-JP" sz="2000">
                <a:latin typeface="Meiryo UI" panose="020B0604030504040204" pitchFamily="50" charset="-128"/>
                <a:ea typeface="Meiryo UI" panose="020B0604030504040204" pitchFamily="50" charset="-128"/>
                <a:cs typeface="Meiryo UI" panose="020B0604030504040204" pitchFamily="50" charset="-128"/>
              </a:rPr>
              <a:t>のプログラムを世界中で実施しており、</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排出削減量やレジリエンスに注力した賢い農業の取組を実践するため、</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50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万の農業従事者を支えている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。また、同社は、研究結果や学んだ教訓をまとめ、個人農家と共有している。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12" name="正方形/長方形 11"/>
          <p:cNvSpPr/>
          <p:nvPr/>
        </p:nvSpPr>
        <p:spPr bwMode="auto">
          <a:xfrm>
            <a:off x="593725" y="22582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ja-JP" altLang="en-US" sz="2400">
                <a:latin typeface="+mn-ea"/>
              </a:rPr>
              <a:t>ケロッグ</a:t>
            </a:r>
            <a:r>
              <a:rPr kumimoji="1" lang="ja-JP" altLang="en-US" sz="2400" b="0" i="0" u="none" strike="noStrike" cap="none" normalizeH="0" baseline="0">
                <a:ln>
                  <a:noFill/>
                </a:ln>
                <a:solidFill>
                  <a:schemeClr val="tx1"/>
                </a:solidFill>
                <a:effectLst/>
                <a:latin typeface="+mn-ea"/>
                <a:ea typeface="+mn-ea"/>
              </a:rPr>
              <a:t>の場合＞</a:t>
            </a:r>
          </a:p>
        </p:txBody>
      </p:sp>
    </p:spTree>
    <p:extLst>
      <p:ext uri="{BB962C8B-B14F-4D97-AF65-F5344CB8AC3E}">
        <p14:creationId xmlns:p14="http://schemas.microsoft.com/office/powerpoint/2010/main" val="223763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err="1"/>
              <a:t>Kellog</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4209667925"/>
              </p:ext>
            </p:extLst>
          </p:nvPr>
        </p:nvGraphicFramePr>
        <p:xfrm>
          <a:off x="495609" y="1368930"/>
          <a:ext cx="9638185" cy="2987040"/>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13367">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133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41271">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食品・飲料製造</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食品生産高当たりの排出量を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15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271">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lang="en-US" altLang="ja-JP" sz="160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altLang="ja-JP" sz="160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50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既に設定していた</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バリューチェーン目標の正当性を強める</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ため、科学を組み込むことを決定</a:t>
            </a:r>
            <a:endPar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のアドバイザーを招集し、自社の現状や過去のコミットメントを調べ、これらを長期的かつ野心的にするための議論を行った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短期コミットメントが長期ビジョンの実現にどう影響するか、社内の認識を変えることは挑戦だった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全サプライヤーに全体的な</a:t>
            </a:r>
            <a:r>
              <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目標を設定</a:t>
            </a:r>
            <a:r>
              <a:rPr lang="ja-JP" altLang="en-US">
                <a:latin typeface="Meiryo UI" panose="020B0604030504040204" pitchFamily="50" charset="-128"/>
                <a:ea typeface="Meiryo UI" panose="020B0604030504040204" pitchFamily="50" charset="-128"/>
                <a:cs typeface="Meiryo UI" panose="020B0604030504040204" pitchFamily="50" charset="-128"/>
              </a:rPr>
              <a:t>させることができた</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革新技術研究の動機づけ</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になり、自社で使用する燃料電池技術を開発した</a:t>
            </a: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https://sciencebasedtargets.org/case-studies-2/case-study-kellogg/</a:t>
            </a:r>
            <a:r>
              <a:rPr lang="ja-JP" altLang="en-US" sz="12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1804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④対社内・従業員</a:t>
            </a:r>
            <a:r>
              <a:rPr kumimoji="1" lang="ja-JP" altLang="en-US"/>
              <a:t>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447675" indent="-447675">
              <a:buFont typeface="Wingdings" panose="05000000000000000000" pitchFamily="2" charset="2"/>
              <a:buChar char="l"/>
              <a:defRPr/>
            </a:pPr>
            <a:r>
              <a:rPr lang="ja-JP" altLang="en-US" sz="3200" b="0" kern="0"/>
              <a:t>企業が省エネ、再エネ、環境貢献製品の開発に取組むことは、コスト削減や評判向上といった企業価値向上につながる</a:t>
            </a:r>
            <a:endParaRPr lang="en-US" altLang="ja-JP" sz="3200" b="0" kern="0"/>
          </a:p>
          <a:p>
            <a:pPr marL="447675" indent="-447675">
              <a:buFont typeface="Wingdings" panose="05000000000000000000" pitchFamily="2" charset="2"/>
              <a:buChar char="l"/>
              <a:defRPr/>
            </a:pPr>
            <a:r>
              <a:rPr lang="en-US" altLang="ja-JP" sz="3200" b="0" kern="0"/>
              <a:t>SBT</a:t>
            </a:r>
            <a:r>
              <a:rPr lang="ja-JP" altLang="en-US" sz="3200" b="0" kern="0"/>
              <a:t>は社内に対して野心的な削減目標を課すため、</a:t>
            </a:r>
            <a:br>
              <a:rPr lang="en-US" altLang="ja-JP" sz="3200" b="0" kern="0"/>
            </a:br>
            <a:r>
              <a:rPr lang="ja-JP" altLang="en-US" sz="3200" b="0" kern="0"/>
              <a:t>積極的な削減取組を求めることにつながる</a:t>
            </a:r>
            <a:endParaRPr lang="en-US" altLang="ja-JP" sz="3200" b="0" kern="0"/>
          </a:p>
          <a:p>
            <a:pPr>
              <a:defRPr/>
            </a:pPr>
            <a:endParaRPr lang="en-US" altLang="ja-JP" sz="3200" b="0" kern="0" cap="none">
              <a:solidFill>
                <a:srgbClr val="FF0000"/>
              </a:solidFill>
              <a:latin typeface="+mn-ea"/>
            </a:endParaRPr>
          </a:p>
          <a:p>
            <a:pPr>
              <a:defRPr/>
            </a:pPr>
            <a:endParaRPr lang="en-US" altLang="ja-JP" sz="3200" b="0" kern="0" cap="none">
              <a:solidFill>
                <a:srgbClr val="FF0000"/>
              </a:solidFill>
              <a:latin typeface="+mn-ea"/>
            </a:endParaRPr>
          </a:p>
          <a:p>
            <a:pPr marL="449263">
              <a:defRPr/>
            </a:pPr>
            <a:r>
              <a:rPr lang="en-US" altLang="ja-JP" sz="3200" kern="0" cap="none">
                <a:solidFill>
                  <a:srgbClr val="FF0000"/>
                </a:solidFill>
                <a:latin typeface="+mn-ea"/>
              </a:rPr>
              <a:t>SBT</a:t>
            </a:r>
            <a:r>
              <a:rPr lang="ja-JP" altLang="en-US" sz="3200" kern="0" cap="none">
                <a:solidFill>
                  <a:srgbClr val="FF0000"/>
                </a:solidFill>
                <a:latin typeface="+mn-ea"/>
              </a:rPr>
              <a:t>は野心的な目標達成水準であり、</a:t>
            </a:r>
            <a:r>
              <a:rPr lang="en-US" altLang="ja-JP" sz="3200" kern="0" cap="none">
                <a:solidFill>
                  <a:srgbClr val="FF0000"/>
                </a:solidFill>
                <a:latin typeface="+mn-ea"/>
              </a:rPr>
              <a:t>SBT</a:t>
            </a:r>
            <a:r>
              <a:rPr lang="ja-JP" altLang="en-US" sz="3200" kern="0" cap="none">
                <a:solidFill>
                  <a:srgbClr val="FF0000"/>
                </a:solidFill>
                <a:latin typeface="+mn-ea"/>
              </a:rPr>
              <a:t>を設定</a:t>
            </a:r>
            <a:br>
              <a:rPr lang="en-US" altLang="ja-JP" sz="3200" kern="0" cap="none">
                <a:solidFill>
                  <a:srgbClr val="FF0000"/>
                </a:solidFill>
                <a:latin typeface="+mn-ea"/>
              </a:rPr>
            </a:br>
            <a:r>
              <a:rPr lang="ja-JP" altLang="en-US" sz="3200" kern="0" cap="none">
                <a:solidFill>
                  <a:srgbClr val="FF0000"/>
                </a:solidFill>
                <a:latin typeface="+mn-ea"/>
              </a:rPr>
              <a:t>することは、社内で画期的なイノベーションを起こそうとする機運を高める</a:t>
            </a:r>
            <a:endParaRPr lang="ja-JP" altLang="en-US" sz="3200" kern="0"/>
          </a:p>
        </p:txBody>
      </p:sp>
      <p:sp>
        <p:nvSpPr>
          <p:cNvPr id="7" name="下矢印 6"/>
          <p:cNvSpPr/>
          <p:nvPr/>
        </p:nvSpPr>
        <p:spPr bwMode="auto">
          <a:xfrm>
            <a:off x="4985866" y="4305692"/>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1341715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は社内の削減取組みを促進させる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a:t>SBT</a:t>
            </a:r>
            <a:r>
              <a:rPr lang="ja-JP" altLang="en-US"/>
              <a:t>が課す野心的な削減目標は、社内の省エネ・再エネ導入の成果指標となる</a:t>
            </a:r>
            <a:endParaRPr lang="en-US" altLang="ja-JP"/>
          </a:p>
          <a:p>
            <a:pPr marL="273050" indent="-273050"/>
            <a:r>
              <a:rPr lang="ja-JP" altLang="en-US"/>
              <a:t>積極的な省エネ・再エネ導入はコスト削減・イノベーション促進にもつながる</a:t>
            </a:r>
            <a:endParaRPr lang="en-US" altLang="ja-JP"/>
          </a:p>
        </p:txBody>
      </p:sp>
      <p:sp>
        <p:nvSpPr>
          <p:cNvPr id="10" name="テキスト ボックス 9"/>
          <p:cNvSpPr txBox="1"/>
          <p:nvPr/>
        </p:nvSpPr>
        <p:spPr>
          <a:xfrm>
            <a:off x="487397" y="2517870"/>
            <a:ext cx="9648825"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b="0" noProof="0">
                <a:solidFill>
                  <a:schemeClr val="tx1"/>
                </a:solidFill>
                <a:latin typeface="Meiryo UI" panose="020B0604030504040204" pitchFamily="50" charset="-128"/>
                <a:ea typeface="Meiryo UI" panose="020B0604030504040204" pitchFamily="50" charset="-128"/>
              </a:rPr>
              <a:t>SBT</a:t>
            </a:r>
            <a:r>
              <a:rPr lang="ja-JP" altLang="en-US" sz="2400" b="0" noProof="0">
                <a:solidFill>
                  <a:schemeClr val="tx1"/>
                </a:solidFill>
                <a:latin typeface="Meiryo UI" panose="020B0604030504040204" pitchFamily="50" charset="-128"/>
                <a:ea typeface="Meiryo UI" panose="020B0604030504040204" pitchFamily="50" charset="-128"/>
              </a:rPr>
              <a:t>という意欲的な削減目標は、</a:t>
            </a:r>
            <a:r>
              <a:rPr lang="ja-JP" altLang="en-US" sz="2400" b="0" noProof="0">
                <a:solidFill>
                  <a:srgbClr val="FF0000"/>
                </a:solidFill>
                <a:latin typeface="Meiryo UI" panose="020B0604030504040204" pitchFamily="50" charset="-128"/>
                <a:ea typeface="Meiryo UI" panose="020B0604030504040204" pitchFamily="50" charset="-128"/>
              </a:rPr>
              <a:t>省エネ、働き方改革、業務効率化等の生産性向上推進の動機づけとなる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生産性向上に向けた取組の一つとしてとらえることで、</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成果指標として</a:t>
            </a:r>
            <a:r>
              <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を活用できる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海外では再エネ調達がコストメリットを有する場合も出始めている。積極的な</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再エネの導入がコスト削減</a:t>
            </a: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につながる可能性がある。</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自社のエネルギー調達を安価でクリーンなものにするために、</a:t>
            </a:r>
            <a:r>
              <a:rPr kumimoji="1" lang="en-US" altLang="ja-JP"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を利用したい企業も</a:t>
            </a:r>
            <a:r>
              <a:rPr lang="ja-JP" altLang="en-US" sz="2400" b="0">
                <a:solidFill>
                  <a:schemeClr val="tx1"/>
                </a:solidFill>
                <a:latin typeface="Meiryo UI" panose="020B0604030504040204" pitchFamily="50" charset="-128"/>
                <a:ea typeface="Meiryo UI" panose="020B0604030504040204" pitchFamily="50" charset="-128"/>
              </a:rPr>
              <a:t>ある</a:t>
            </a:r>
            <a:endParaRPr lang="en-US" altLang="ja-JP" sz="2400" b="0">
              <a:solidFill>
                <a:schemeClr val="tx1"/>
              </a:solidFill>
              <a:latin typeface="Meiryo UI" panose="020B0604030504040204" pitchFamily="50" charset="-128"/>
              <a:ea typeface="Meiryo UI" panose="020B0604030504040204" pitchFamily="50" charset="-128"/>
            </a:endParaRPr>
          </a:p>
          <a:p>
            <a:pPr marL="285750" indent="-285750" fontAlgn="auto">
              <a:lnSpc>
                <a:spcPct val="100000"/>
              </a:lnSpc>
              <a:spcBef>
                <a:spcPts val="600"/>
              </a:spcBef>
              <a:spcAft>
                <a:spcPts val="0"/>
              </a:spcAft>
              <a:buFont typeface="Wingdings" panose="05000000000000000000" pitchFamily="2" charset="2"/>
              <a:buChar char="l"/>
              <a:defRPr/>
            </a:pPr>
            <a:r>
              <a:rPr lang="en-US" altLang="ja-JP" sz="2400" b="0">
                <a:solidFill>
                  <a:prstClr val="black"/>
                </a:solidFill>
                <a:latin typeface="Meiryo UI" panose="020B0604030504040204" pitchFamily="50" charset="-128"/>
                <a:ea typeface="Meiryo UI" panose="020B0604030504040204" pitchFamily="50" charset="-128"/>
              </a:rPr>
              <a:t>SBT</a:t>
            </a:r>
            <a:r>
              <a:rPr lang="ja-JP" altLang="en-US" sz="2400" b="0">
                <a:solidFill>
                  <a:prstClr val="black"/>
                </a:solidFill>
                <a:latin typeface="Meiryo UI" panose="020B0604030504040204" pitchFamily="50" charset="-128"/>
                <a:ea typeface="Meiryo UI" panose="020B0604030504040204" pitchFamily="50" charset="-128"/>
              </a:rPr>
              <a:t>で求められる水準の削減は、既存の技術のみで実現できるものは少ない。</a:t>
            </a:r>
            <a:r>
              <a:rPr lang="en-US" altLang="ja-JP" sz="2400" b="0">
                <a:solidFill>
                  <a:prstClr val="black"/>
                </a:solidFill>
                <a:latin typeface="Meiryo UI" panose="020B0604030504040204" pitchFamily="50" charset="-128"/>
                <a:ea typeface="Meiryo UI" panose="020B0604030504040204" pitchFamily="50" charset="-128"/>
              </a:rPr>
              <a:t>AI</a:t>
            </a:r>
            <a:r>
              <a:rPr lang="ja-JP" altLang="en-US" sz="2400" b="0" err="1">
                <a:solidFill>
                  <a:prstClr val="black"/>
                </a:solidFill>
                <a:latin typeface="Meiryo UI" panose="020B0604030504040204" pitchFamily="50" charset="-128"/>
                <a:ea typeface="Meiryo UI" panose="020B0604030504040204" pitchFamily="50" charset="-128"/>
              </a:rPr>
              <a:t>、</a:t>
            </a:r>
            <a:r>
              <a:rPr lang="en-US" altLang="ja-JP" sz="2400" b="0" err="1">
                <a:solidFill>
                  <a:prstClr val="black"/>
                </a:solidFill>
                <a:latin typeface="Meiryo UI" panose="020B0604030504040204" pitchFamily="50" charset="-128"/>
                <a:ea typeface="Meiryo UI" panose="020B0604030504040204" pitchFamily="50" charset="-128"/>
              </a:rPr>
              <a:t>IoT</a:t>
            </a:r>
            <a:r>
              <a:rPr lang="ja-JP" altLang="en-US" sz="2400" b="0">
                <a:solidFill>
                  <a:prstClr val="black"/>
                </a:solidFill>
                <a:latin typeface="Meiryo UI" panose="020B0604030504040204" pitchFamily="50" charset="-128"/>
                <a:ea typeface="Meiryo UI" panose="020B0604030504040204" pitchFamily="50" charset="-128"/>
              </a:rPr>
              <a:t>などの新たなるテクノロジーをいち早く取り入れ</a:t>
            </a:r>
            <a:r>
              <a:rPr lang="ja-JP" altLang="en-US" sz="2400" b="0">
                <a:solidFill>
                  <a:srgbClr val="FF0000"/>
                </a:solidFill>
                <a:latin typeface="Meiryo UI" panose="020B0604030504040204" pitchFamily="50" charset="-128"/>
                <a:ea typeface="Meiryo UI" panose="020B0604030504040204" pitchFamily="50" charset="-128"/>
              </a:rPr>
              <a:t>イノベーションを促進することができる</a:t>
            </a:r>
            <a:endParaRPr lang="en-US" altLang="ja-JP" sz="2400" b="0">
              <a:solidFill>
                <a:srgbClr val="FF0000"/>
              </a:solidFill>
              <a:latin typeface="Meiryo UI" panose="020B0604030504040204" pitchFamily="50" charset="-128"/>
              <a:ea typeface="Meiryo UI" panose="020B0604030504040204" pitchFamily="50" charset="-128"/>
            </a:endParaRPr>
          </a:p>
          <a:p>
            <a:pPr marL="342900" indent="-342900" fontAlgn="auto">
              <a:lnSpc>
                <a:spcPct val="100000"/>
              </a:lnSpc>
              <a:spcBef>
                <a:spcPts val="600"/>
              </a:spcBef>
              <a:spcAft>
                <a:spcPts val="0"/>
              </a:spcAft>
              <a:buFont typeface="Wingdings" panose="05000000000000000000" pitchFamily="2" charset="2"/>
              <a:buChar char="l"/>
              <a:defRPr/>
            </a:pPr>
            <a:r>
              <a:rPr lang="ja-JP" altLang="en-US" sz="2400">
                <a:latin typeface="Meiryo UI" panose="020B0604030504040204" pitchFamily="50" charset="-128"/>
                <a:ea typeface="Meiryo UI" panose="020B0604030504040204" pitchFamily="50" charset="-128"/>
              </a:rPr>
              <a:t>脱炭素化の潮流を踏まえた</a:t>
            </a:r>
            <a:r>
              <a:rPr lang="ja-JP" altLang="en-US" sz="2400">
                <a:solidFill>
                  <a:srgbClr val="FF0000"/>
                </a:solidFill>
                <a:latin typeface="Meiryo UI" panose="020B0604030504040204" pitchFamily="50" charset="-128"/>
                <a:ea typeface="Meiryo UI" panose="020B0604030504040204" pitchFamily="50" charset="-128"/>
              </a:rPr>
              <a:t>新たな事業モデル</a:t>
            </a:r>
            <a:r>
              <a:rPr lang="ja-JP" altLang="en-US" sz="2400">
                <a:latin typeface="Meiryo UI" panose="020B0604030504040204" pitchFamily="50" charset="-128"/>
                <a:ea typeface="Meiryo UI" panose="020B0604030504040204" pitchFamily="50" charset="-128"/>
              </a:rPr>
              <a:t>を見出せることも</a:t>
            </a:r>
            <a:endParaRPr lang="en-US" altLang="ja-JP" sz="2400" b="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63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設定により社内モチベーションを高めた事例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は社内・社員のモチベーションを高め、新たなアイデアの創出につながることや、イノベーションを起こそうとする機運を高めることができる</a:t>
            </a:r>
            <a:endParaRPr lang="en-US" altLang="ja-JP"/>
          </a:p>
        </p:txBody>
      </p:sp>
      <p:sp>
        <p:nvSpPr>
          <p:cNvPr id="6" name="テキスト ボックス 5"/>
          <p:cNvSpPr txBox="1"/>
          <p:nvPr/>
        </p:nvSpPr>
        <p:spPr>
          <a:xfrm>
            <a:off x="593725" y="3204777"/>
            <a:ext cx="9454947" cy="132343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P&amp;G</a:t>
            </a:r>
            <a:r>
              <a:rPr lang="ja-JP" altLang="ja-JP" sz="2000">
                <a:latin typeface="Meiryo UI" panose="020B0604030504040204" pitchFamily="50" charset="-128"/>
                <a:ea typeface="Meiryo UI" panose="020B0604030504040204" pitchFamily="50" charset="-128"/>
                <a:cs typeface="Meiryo UI" panose="020B0604030504040204" pitchFamily="50" charset="-128"/>
              </a:rPr>
              <a:t>はまた、エネルギーを節約するための新たな方法を、従業員に模索するよう期待している。同社は、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従業員が省エネや経費節約に関するアイデアを共有</a:t>
            </a:r>
            <a:r>
              <a:rPr lang="ja-JP" altLang="ja-JP" sz="2000">
                <a:latin typeface="Meiryo UI" panose="020B0604030504040204" pitchFamily="50" charset="-128"/>
                <a:ea typeface="Meiryo UI" panose="020B0604030504040204" pitchFamily="50" charset="-128"/>
                <a:cs typeface="Meiryo UI" panose="020B0604030504040204" pitchFamily="50" charset="-128"/>
              </a:rPr>
              <a:t>するための</a:t>
            </a:r>
            <a:r>
              <a:rPr lang="en-US" altLang="ja-JP" sz="2000">
                <a:latin typeface="Meiryo UI" panose="020B0604030504040204" pitchFamily="50" charset="-128"/>
                <a:ea typeface="Meiryo UI" panose="020B0604030504040204" pitchFamily="50" charset="-128"/>
                <a:cs typeface="Meiryo UI" panose="020B0604030504040204" pitchFamily="50" charset="-128"/>
              </a:rPr>
              <a:t>”Power of 5”</a:t>
            </a:r>
            <a:r>
              <a:rPr lang="ja-JP" altLang="ja-JP" sz="2000">
                <a:latin typeface="Meiryo UI" panose="020B0604030504040204" pitchFamily="50" charset="-128"/>
                <a:ea typeface="Meiryo UI" panose="020B0604030504040204" pitchFamily="50" charset="-128"/>
                <a:cs typeface="Meiryo UI" panose="020B0604030504040204" pitchFamily="50" charset="-128"/>
              </a:rPr>
              <a:t>と呼ばれるプログラムを立ち上げた。これまで、同プログラムは、</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2,500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万ドル超の新たな省エネの機会</a:t>
            </a:r>
            <a:r>
              <a:rPr lang="ja-JP" altLang="ja-JP" sz="2000">
                <a:latin typeface="Meiryo UI" panose="020B0604030504040204" pitchFamily="50" charset="-128"/>
                <a:ea typeface="Meiryo UI" panose="020B0604030504040204" pitchFamily="50" charset="-128"/>
                <a:cs typeface="Meiryo UI" panose="020B0604030504040204" pitchFamily="50" charset="-128"/>
              </a:rPr>
              <a:t>を作り出しており、今後</a:t>
            </a:r>
            <a:r>
              <a:rPr lang="en-US" altLang="ja-JP" sz="2000">
                <a:latin typeface="Meiryo UI" panose="020B0604030504040204" pitchFamily="50" charset="-128"/>
                <a:ea typeface="Meiryo UI" panose="020B0604030504040204" pitchFamily="50" charset="-128"/>
                <a:cs typeface="Meiryo UI" panose="020B0604030504040204" pitchFamily="50" charset="-128"/>
              </a:rPr>
              <a:t>2</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3</a:t>
            </a:r>
            <a:r>
              <a:rPr lang="ja-JP" altLang="ja-JP" sz="2000">
                <a:latin typeface="Meiryo UI" panose="020B0604030504040204" pitchFamily="50" charset="-128"/>
                <a:ea typeface="Meiryo UI" panose="020B0604030504040204" pitchFamily="50" charset="-128"/>
                <a:cs typeface="Meiryo UI" panose="020B0604030504040204" pitchFamily="50" charset="-128"/>
              </a:rPr>
              <a:t>年で実施する予定である。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a:solidFill>
                  <a:srgbClr val="000000"/>
                </a:solidFill>
                <a:latin typeface="Meiryo UI"/>
                <a:ea typeface="Meiryo UI"/>
                <a:cs typeface="Meiryo UI" pitchFamily="50" charset="-128"/>
              </a:rPr>
              <a:t>[</a:t>
            </a:r>
            <a:r>
              <a:rPr lang="ja-JP" altLang="en-US" sz="1100">
                <a:solidFill>
                  <a:srgbClr val="000000"/>
                </a:solidFill>
                <a:latin typeface="Meiryo UI"/>
                <a:ea typeface="Meiryo UI"/>
                <a:cs typeface="Meiryo UI" pitchFamily="50" charset="-128"/>
              </a:rPr>
              <a:t>出所</a:t>
            </a:r>
            <a:r>
              <a:rPr lang="en-US" altLang="ja-JP" sz="1100">
                <a:solidFill>
                  <a:srgbClr val="000000"/>
                </a:solidFill>
                <a:latin typeface="Meiryo UI"/>
                <a:ea typeface="Meiryo UI"/>
                <a:cs typeface="Meiryo UI" pitchFamily="50" charset="-128"/>
              </a:rPr>
              <a:t>]Science Based Targets</a:t>
            </a:r>
            <a:r>
              <a:rPr lang="ja-JP" altLang="en-US" sz="1100">
                <a:solidFill>
                  <a:srgbClr val="000000"/>
                </a:solidFill>
                <a:latin typeface="Meiryo UI"/>
                <a:ea typeface="Meiryo UI"/>
                <a:cs typeface="Meiryo UI" pitchFamily="50" charset="-128"/>
              </a:rPr>
              <a:t>ホームページ　</a:t>
            </a:r>
            <a:r>
              <a:rPr lang="en-US" altLang="ja-JP" sz="1100">
                <a:solidFill>
                  <a:srgbClr val="000000"/>
                </a:solidFill>
                <a:latin typeface="Meiryo UI"/>
                <a:ea typeface="Meiryo UI"/>
                <a:cs typeface="Meiryo UI" pitchFamily="50" charset="-128"/>
              </a:rPr>
              <a:t>Science-based Target Setting Manual Version4.1(https://sciencebasedtargets.org/wp-content/uploads/2017/04/SBTi-manual.pdf)</a:t>
            </a:r>
            <a:r>
              <a:rPr lang="ja-JP" altLang="en-US" sz="1100">
                <a:solidFill>
                  <a:srgbClr val="000000"/>
                </a:solidFill>
                <a:latin typeface="Meiryo UI"/>
                <a:ea typeface="Meiryo UI"/>
                <a:cs typeface="Meiryo UI" pitchFamily="50" charset="-128"/>
              </a:rPr>
              <a:t>より作成</a:t>
            </a:r>
          </a:p>
        </p:txBody>
      </p:sp>
      <p:sp>
        <p:nvSpPr>
          <p:cNvPr id="9" name="正方形/長方形 8"/>
          <p:cNvSpPr/>
          <p:nvPr/>
        </p:nvSpPr>
        <p:spPr bwMode="auto">
          <a:xfrm>
            <a:off x="593725" y="2243603"/>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en-US" altLang="ja-JP" sz="2400">
                <a:latin typeface="+mn-ea"/>
              </a:rPr>
              <a:t>P&amp;G</a:t>
            </a:r>
            <a:r>
              <a:rPr kumimoji="1" lang="ja-JP" altLang="en-US" sz="2400" b="0" i="0" u="none" strike="noStrike" cap="none" normalizeH="0" baseline="0">
                <a:ln>
                  <a:noFill/>
                </a:ln>
                <a:solidFill>
                  <a:schemeClr val="tx1"/>
                </a:solidFill>
                <a:effectLst/>
                <a:latin typeface="+mn-ea"/>
                <a:ea typeface="+mn-ea"/>
              </a:rPr>
              <a:t>の場合＞</a:t>
            </a:r>
          </a:p>
        </p:txBody>
      </p:sp>
      <p:sp>
        <p:nvSpPr>
          <p:cNvPr id="11" name="テキスト ボックス 10"/>
          <p:cNvSpPr txBox="1"/>
          <p:nvPr/>
        </p:nvSpPr>
        <p:spPr>
          <a:xfrm>
            <a:off x="593725" y="5086661"/>
            <a:ext cx="9454948" cy="1631216"/>
          </a:xfrm>
          <a:prstGeom prst="rect">
            <a:avLst/>
          </a:prstGeom>
          <a:noFill/>
          <a:ln>
            <a:solidFill>
              <a:schemeClr val="tx1"/>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「人はなんでも目の前にあるものに対して、最も難しいと感じるが、それは同時に</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多くの画期的なイノベーションをもたらす</a:t>
            </a:r>
            <a:r>
              <a:rPr lang="ja-JP" altLang="ja-JP" sz="2000">
                <a:latin typeface="Meiryo UI" panose="020B0604030504040204" pitchFamily="50" charset="-128"/>
                <a:ea typeface="Meiryo UI" panose="020B0604030504040204" pitchFamily="50" charset="-128"/>
                <a:cs typeface="Meiryo UI" panose="020B0604030504040204" pitchFamily="50" charset="-128"/>
              </a:rPr>
              <a:t>ものでもある。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SBT</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を設定することは</a:t>
            </a:r>
            <a:r>
              <a:rPr lang="ja-JP" altLang="ja-JP" sz="2000">
                <a:latin typeface="Meiryo UI" panose="020B0604030504040204" pitchFamily="50" charset="-128"/>
                <a:ea typeface="Meiryo UI" panose="020B0604030504040204" pitchFamily="50" charset="-128"/>
                <a:cs typeface="Meiryo UI" panose="020B0604030504040204" pitchFamily="50" charset="-128"/>
              </a:rPr>
              <a:t>、私達の具体的な目標の中でも最長の期間となるだけでなく、</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会社として設定する最も積極的で包括的な目標</a:t>
            </a:r>
            <a:r>
              <a:rPr lang="ja-JP" altLang="ja-JP" sz="2000">
                <a:latin typeface="Meiryo UI" panose="020B0604030504040204" pitchFamily="50" charset="-128"/>
                <a:ea typeface="Meiryo UI" panose="020B0604030504040204" pitchFamily="50" charset="-128"/>
                <a:cs typeface="Meiryo UI" panose="020B0604030504040204" pitchFamily="50" charset="-128"/>
              </a:rPr>
              <a:t>となる。それは、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イノベーションを起こすために、私たちやステークホルダーを本気で推し進めることになる</a:t>
            </a:r>
            <a:r>
              <a:rPr lang="ja-JP" altLang="ja-JP" sz="2000">
                <a:latin typeface="Meiryo UI" panose="020B0604030504040204" pitchFamily="50" charset="-128"/>
                <a:ea typeface="Meiryo UI" panose="020B0604030504040204" pitchFamily="50" charset="-128"/>
                <a:cs typeface="Meiryo UI" panose="020B0604030504040204" pitchFamily="50" charset="-128"/>
              </a:rPr>
              <a:t>と思う。」（</a:t>
            </a:r>
            <a:r>
              <a:rPr lang="ja-JP" altLang="en-US" sz="2000">
                <a:latin typeface="Meiryo UI" panose="020B0604030504040204" pitchFamily="50" charset="-128"/>
                <a:ea typeface="Meiryo UI" panose="020B0604030504040204" pitchFamily="50" charset="-128"/>
                <a:cs typeface="Meiryo UI" panose="020B0604030504040204" pitchFamily="50" charset="-128"/>
              </a:rPr>
              <a:t>ウォル</a:t>
            </a:r>
            <a:r>
              <a:rPr lang="ja-JP" altLang="ja-JP" sz="2000">
                <a:latin typeface="Meiryo UI" panose="020B0604030504040204" pitchFamily="50" charset="-128"/>
                <a:ea typeface="Meiryo UI" panose="020B0604030504040204" pitchFamily="50" charset="-128"/>
                <a:cs typeface="Meiryo UI" panose="020B0604030504040204" pitchFamily="50" charset="-128"/>
              </a:rPr>
              <a:t>マート　サステナビリティ部門長、フレッド・ベドアー氏）</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593724" y="4552401"/>
            <a:ext cx="9648825" cy="582337"/>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kumimoji="1" lang="ja-JP" altLang="en-US" sz="2400" b="0" i="0" u="none" strike="noStrike" cap="none" normalizeH="0" baseline="0">
                <a:ln>
                  <a:noFill/>
                </a:ln>
                <a:solidFill>
                  <a:schemeClr val="tx1"/>
                </a:solidFill>
                <a:effectLst/>
                <a:latin typeface="+mn-ea"/>
                <a:ea typeface="+mn-ea"/>
              </a:rPr>
              <a:t>＜ウォルマートの場合＞</a:t>
            </a:r>
          </a:p>
        </p:txBody>
      </p:sp>
    </p:spTree>
    <p:extLst>
      <p:ext uri="{BB962C8B-B14F-4D97-AF65-F5344CB8AC3E}">
        <p14:creationId xmlns:p14="http://schemas.microsoft.com/office/powerpoint/2010/main" val="49849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Pfizer</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環境医学グループ、環境法グループ、グローバル工学グループの３つの部会を立ち上げ</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グローバル工学グループが、</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省エネと再エネの促進がコスト的に負担ではなくメリットを生み出す</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と捉え、社内調整に尽力</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取締役会で目標が認定された後は、社内調整がスムーズに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エネルギー節約の見える化ができた（設備単位での効果は小さいが、</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年以降</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3300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のプロジェクトを合算すると年間</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億円の節約となっている）</a:t>
            </a:r>
            <a:endPar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社内からエネルギー節約アイデアを募り、</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に関わる社員も増えている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https://sciencebasedtargets.org/companies-taking-action/case-studies/pfizer</a:t>
            </a:r>
            <a:r>
              <a:rPr lang="ja-JP" altLang="en-US" sz="1200">
                <a:solidFill>
                  <a:srgbClr val="000000"/>
                </a:solidFill>
                <a:latin typeface="Meiryo UI" pitchFamily="50" charset="-128"/>
                <a:ea typeface="Meiryo UI" pitchFamily="50" charset="-128"/>
                <a:cs typeface="Meiryo UI" pitchFamily="50" charset="-128"/>
              </a:rPr>
              <a:t>）より作成</a:t>
            </a:r>
          </a:p>
        </p:txBody>
      </p:sp>
      <p:graphicFrame>
        <p:nvGraphicFramePr>
          <p:cNvPr id="15" name="表 14"/>
          <p:cNvGraphicFramePr>
            <a:graphicFrameLocks noGrp="1"/>
          </p:cNvGraphicFramePr>
          <p:nvPr>
            <p:extLst>
              <p:ext uri="{D42A27DB-BD31-4B8C-83A1-F6EECF244321}">
                <p14:modId xmlns:p14="http://schemas.microsoft.com/office/powerpoint/2010/main" val="1419798051"/>
              </p:ext>
            </p:extLst>
          </p:nvPr>
        </p:nvGraphicFramePr>
        <p:xfrm>
          <a:off x="501796" y="1368930"/>
          <a:ext cx="9648824" cy="2869301"/>
        </p:xfrm>
        <a:graphic>
          <a:graphicData uri="http://schemas.openxmlformats.org/drawingml/2006/table">
            <a:tbl>
              <a:tblPr firstRow="1" bandRow="1"/>
              <a:tblGrid>
                <a:gridCol w="693735">
                  <a:extLst>
                    <a:ext uri="{9D8B030D-6E8A-4147-A177-3AD203B41FA5}">
                      <a16:colId xmlns:a16="http://schemas.microsoft.com/office/drawing/2014/main" val="20000"/>
                    </a:ext>
                  </a:extLst>
                </a:gridCol>
                <a:gridCol w="856562">
                  <a:extLst>
                    <a:ext uri="{9D8B030D-6E8A-4147-A177-3AD203B41FA5}">
                      <a16:colId xmlns:a16="http://schemas.microsoft.com/office/drawing/2014/main" val="20001"/>
                    </a:ext>
                  </a:extLst>
                </a:gridCol>
                <a:gridCol w="973367">
                  <a:extLst>
                    <a:ext uri="{9D8B030D-6E8A-4147-A177-3AD203B41FA5}">
                      <a16:colId xmlns:a16="http://schemas.microsoft.com/office/drawing/2014/main" val="20002"/>
                    </a:ext>
                  </a:extLst>
                </a:gridCol>
                <a:gridCol w="1440582">
                  <a:extLst>
                    <a:ext uri="{9D8B030D-6E8A-4147-A177-3AD203B41FA5}">
                      <a16:colId xmlns:a16="http://schemas.microsoft.com/office/drawing/2014/main" val="20003"/>
                    </a:ext>
                  </a:extLst>
                </a:gridCol>
                <a:gridCol w="1090291">
                  <a:extLst>
                    <a:ext uri="{9D8B030D-6E8A-4147-A177-3AD203B41FA5}">
                      <a16:colId xmlns:a16="http://schemas.microsoft.com/office/drawing/2014/main" val="20004"/>
                    </a:ext>
                  </a:extLst>
                </a:gridCol>
                <a:gridCol w="1129104">
                  <a:extLst>
                    <a:ext uri="{9D8B030D-6E8A-4147-A177-3AD203B41FA5}">
                      <a16:colId xmlns:a16="http://schemas.microsoft.com/office/drawing/2014/main" val="20005"/>
                    </a:ext>
                  </a:extLst>
                </a:gridCol>
                <a:gridCol w="1051235">
                  <a:extLst>
                    <a:ext uri="{9D8B030D-6E8A-4147-A177-3AD203B41FA5}">
                      <a16:colId xmlns:a16="http://schemas.microsoft.com/office/drawing/2014/main" val="20006"/>
                    </a:ext>
                  </a:extLst>
                </a:gridCol>
                <a:gridCol w="2413948">
                  <a:extLst>
                    <a:ext uri="{9D8B030D-6E8A-4147-A177-3AD203B41FA5}">
                      <a16:colId xmlns:a16="http://schemas.microsoft.com/office/drawing/2014/main" val="20007"/>
                    </a:ext>
                  </a:extLst>
                </a:gridCol>
              </a:tblGrid>
              <a:tr h="377360">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736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99131">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医薬品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374">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60</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a:latin typeface="Meiryo UI" panose="020B0604030504040204" pitchFamily="50" charset="-128"/>
                          <a:ea typeface="Meiryo UI" panose="020B0604030504040204" pitchFamily="50" charset="-128"/>
                          <a:cs typeface="Meiryo UI" panose="020B0604030504040204" pitchFamily="50" charset="-128"/>
                        </a:rPr>
                        <a:t>80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10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en-US" altLang="ja-JP" sz="160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％の主要サプライヤーに対して</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削減目標を設定させる</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501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a:t>SBT</a:t>
            </a:r>
            <a:r>
              <a:rPr lang="ja-JP" altLang="en-US"/>
              <a:t>とは？</a:t>
            </a:r>
          </a:p>
        </p:txBody>
      </p:sp>
    </p:spTree>
    <p:extLst>
      <p:ext uri="{BB962C8B-B14F-4D97-AF65-F5344CB8AC3E}">
        <p14:creationId xmlns:p14="http://schemas.microsoft.com/office/powerpoint/2010/main" val="574467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lang="en-US" altLang="ja-JP" sz="2300" err="1"/>
              <a:t>Ørsted</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7" name="テキスト ボックス 6"/>
          <p:cNvSpPr txBox="1"/>
          <p:nvPr/>
        </p:nvSpPr>
        <p:spPr>
          <a:xfrm>
            <a:off x="478783" y="3193446"/>
            <a:ext cx="9655011" cy="317009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化石燃料事業が衰退し、将来の収益性に対する</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実質的なリスクに直面</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未来において気候変動対策と</a:t>
            </a: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排出削減が求められる中で、完全な再生可能エネルギー企業へと</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事業モデル転換を決意</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目標設定の大部分は</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既存の目標を</a:t>
            </a:r>
            <a:r>
              <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基準に照らして確認</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することで実施</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950">
                <a:latin typeface="Meiryo UI" panose="020B0604030504040204" pitchFamily="50" charset="-128"/>
                <a:ea typeface="Meiryo UI" panose="020B0604030504040204" pitchFamily="50" charset="-128"/>
                <a:cs typeface="Meiryo UI" panose="020B0604030504040204" pitchFamily="50" charset="-128"/>
              </a:rPr>
              <a:t>再生可能エネルギー市場において強固な地位を築いた</a:t>
            </a: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脱炭素への移行を決断することで</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事業の存続可能性を見出す</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ことが出来た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増加、主流化傾向にある、低炭素移行を課題と認識する投資家から優良企業と見られるようになった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出所</a:t>
            </a:r>
            <a:r>
              <a:rPr lang="en-US" altLang="ja-JP" sz="1200">
                <a:solidFill>
                  <a:srgbClr val="000000"/>
                </a:solidFill>
                <a:latin typeface="Meiryo UI" pitchFamily="50" charset="-128"/>
                <a:ea typeface="Meiryo UI" pitchFamily="50" charset="-128"/>
                <a:cs typeface="Meiryo UI" pitchFamily="50" charset="-128"/>
              </a:rPr>
              <a:t>]Science Based Targets</a:t>
            </a:r>
            <a:r>
              <a:rPr lang="ja-JP" altLang="en-US" sz="1200">
                <a:solidFill>
                  <a:srgbClr val="000000"/>
                </a:solidFill>
                <a:latin typeface="Meiryo UI" pitchFamily="50" charset="-128"/>
                <a:ea typeface="Meiryo UI" pitchFamily="50" charset="-128"/>
                <a:cs typeface="Meiryo UI" pitchFamily="50" charset="-128"/>
              </a:rPr>
              <a:t>ホームページ　</a:t>
            </a:r>
            <a:r>
              <a:rPr lang="en-US" altLang="ja-JP" sz="1200">
                <a:solidFill>
                  <a:srgbClr val="000000"/>
                </a:solidFill>
                <a:latin typeface="Meiryo UI" pitchFamily="50" charset="-128"/>
                <a:ea typeface="Meiryo UI" pitchFamily="50" charset="-128"/>
                <a:cs typeface="Meiryo UI" pitchFamily="50" charset="-128"/>
              </a:rPr>
              <a:t>CASE</a:t>
            </a:r>
            <a:r>
              <a:rPr lang="ja-JP" altLang="en-US" sz="1200">
                <a:solidFill>
                  <a:srgbClr val="000000"/>
                </a:solidFill>
                <a:latin typeface="Meiryo UI" pitchFamily="50" charset="-128"/>
                <a:ea typeface="Meiryo UI" pitchFamily="50" charset="-128"/>
                <a:cs typeface="Meiryo UI" pitchFamily="50" charset="-128"/>
              </a:rPr>
              <a:t> </a:t>
            </a:r>
            <a:r>
              <a:rPr lang="en-US" altLang="ja-JP" sz="120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a:solidFill>
                  <a:srgbClr val="000000"/>
                </a:solidFill>
                <a:latin typeface="Meiryo UI" pitchFamily="50" charset="-128"/>
                <a:ea typeface="Meiryo UI" pitchFamily="50" charset="-128"/>
                <a:cs typeface="Meiryo UI" pitchFamily="50" charset="-128"/>
              </a:rPr>
              <a:t>（</a:t>
            </a:r>
            <a:r>
              <a:rPr lang="en-US" altLang="ja-JP" sz="1200">
                <a:solidFill>
                  <a:srgbClr val="000000"/>
                </a:solidFill>
                <a:latin typeface="Meiryo UI" pitchFamily="50" charset="-128"/>
                <a:ea typeface="Meiryo UI" pitchFamily="50" charset="-128"/>
                <a:cs typeface="Meiryo UI" pitchFamily="50" charset="-128"/>
              </a:rPr>
              <a:t>https://sciencebasedtargets.org/companies-taking-action/case-studies/orsted</a:t>
            </a:r>
            <a:r>
              <a:rPr lang="ja-JP" altLang="en-US" sz="1200">
                <a:solidFill>
                  <a:srgbClr val="000000"/>
                </a:solidFill>
                <a:latin typeface="Meiryo UI" pitchFamily="50" charset="-128"/>
                <a:ea typeface="Meiryo UI" pitchFamily="50" charset="-128"/>
                <a:cs typeface="Meiryo UI" pitchFamily="50" charset="-128"/>
              </a:rPr>
              <a:t>）より作成</a:t>
            </a:r>
          </a:p>
        </p:txBody>
      </p:sp>
      <p:graphicFrame>
        <p:nvGraphicFramePr>
          <p:cNvPr id="9" name="表 8"/>
          <p:cNvGraphicFramePr>
            <a:graphicFrameLocks noGrp="1"/>
          </p:cNvGraphicFramePr>
          <p:nvPr>
            <p:extLst>
              <p:ext uri="{D42A27DB-BD31-4B8C-83A1-F6EECF244321}">
                <p14:modId xmlns:p14="http://schemas.microsoft.com/office/powerpoint/2010/main" val="742843874"/>
              </p:ext>
            </p:extLst>
          </p:nvPr>
        </p:nvGraphicFramePr>
        <p:xfrm>
          <a:off x="507115" y="1368930"/>
          <a:ext cx="9638185" cy="18070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デンマーク</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エネルギー生産</a:t>
                      </a:r>
                      <a:r>
                        <a:rPr lang="en-US" altLang="ja-JP" sz="1600">
                          <a:latin typeface="Meiryo UI" panose="020B0604030504040204" pitchFamily="50" charset="-128"/>
                          <a:ea typeface="Meiryo UI" panose="020B0604030504040204" pitchFamily="50" charset="-128"/>
                          <a:cs typeface="Meiryo UI" panose="020B0604030504040204" pitchFamily="50" charset="-128"/>
                        </a:rPr>
                        <a:t>1kWh</a:t>
                      </a:r>
                      <a:r>
                        <a:rPr lang="ja-JP" altLang="en-US" sz="1600">
                          <a:latin typeface="Meiryo UI" panose="020B0604030504040204" pitchFamily="50" charset="-128"/>
                          <a:ea typeface="Meiryo UI" panose="020B0604030504040204" pitchFamily="50" charset="-128"/>
                          <a:cs typeface="Meiryo UI" panose="020B0604030504040204" pitchFamily="50" charset="-128"/>
                        </a:rPr>
                        <a:t>当たりの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96</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r>
                        <a:rPr lang="en-US" altLang="ja-JP" sz="1600">
                          <a:latin typeface="Meiryo UI" panose="020B0604030504040204" pitchFamily="50" charset="-128"/>
                          <a:ea typeface="Meiryo UI" panose="020B0604030504040204" pitchFamily="50" charset="-128"/>
                          <a:cs typeface="Meiryo UI" panose="020B0604030504040204" pitchFamily="50" charset="-128"/>
                        </a:rPr>
                        <a:t>20gCO2e/kWh</a:t>
                      </a:r>
                      <a:r>
                        <a:rPr lang="ja-JP" altLang="en-US" sz="1600">
                          <a:latin typeface="Meiryo UI" panose="020B0604030504040204" pitchFamily="50" charset="-128"/>
                          <a:ea typeface="Meiryo UI" panose="020B0604030504040204" pitchFamily="50" charset="-128"/>
                          <a:cs typeface="Meiryo UI" panose="020B0604030504040204" pitchFamily="50" charset="-128"/>
                        </a:rPr>
                        <a:t>の電力排出係数に相当）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403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目標設定のメリットを企業が実感</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958106"/>
          </a:xfrm>
        </p:spPr>
        <p:txBody>
          <a:bodyPr/>
          <a:lstStyle/>
          <a:p>
            <a:pPr marL="273050" indent="-273050"/>
            <a:r>
              <a:rPr lang="en-US" altLang="ja-JP"/>
              <a:t>SBT</a:t>
            </a:r>
            <a:r>
              <a:rPr lang="ja-JP" altLang="en-US"/>
              <a:t>にコミットメントした企業のうち</a:t>
            </a:r>
            <a:r>
              <a:rPr lang="en-US" altLang="ja-JP"/>
              <a:t>185</a:t>
            </a:r>
            <a:r>
              <a:rPr lang="ja-JP" altLang="en-US"/>
              <a:t>社の企業の役員に対しアンケートを実施</a:t>
            </a:r>
            <a:endParaRPr lang="en-US" altLang="ja-JP"/>
          </a:p>
          <a:p>
            <a:pPr marL="273050" indent="-273050"/>
            <a:r>
              <a:rPr lang="ja-JP" altLang="en-US"/>
              <a:t>全体の</a:t>
            </a:r>
            <a:r>
              <a:rPr lang="en-US" altLang="ja-JP"/>
              <a:t>63</a:t>
            </a:r>
            <a:r>
              <a:rPr lang="ja-JP" altLang="en-US"/>
              <a:t>％が、</a:t>
            </a:r>
            <a:r>
              <a:rPr lang="en-US" altLang="ja-JP"/>
              <a:t>SBT</a:t>
            </a:r>
            <a:r>
              <a:rPr lang="ja-JP" altLang="en-US"/>
              <a:t>目標の設定がイノベーションを推進させていると回答</a:t>
            </a:r>
            <a:endParaRPr lang="en-US" altLang="ja-JP"/>
          </a:p>
        </p:txBody>
      </p:sp>
      <p:pic>
        <p:nvPicPr>
          <p:cNvPr id="7" name="Picture 2" descr="https://sciencebasedtargets.org/wp-content/uploads/2018/07/innov.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a:solidFill>
                  <a:srgbClr val="000000"/>
                </a:solidFill>
                <a:latin typeface="Meiryo UI" pitchFamily="50" charset="-128"/>
                <a:ea typeface="Meiryo UI" pitchFamily="50" charset="-128"/>
                <a:cs typeface="Meiryo UI" pitchFamily="50" charset="-128"/>
              </a:rPr>
              <a:t>[</a:t>
            </a:r>
            <a:r>
              <a:rPr lang="ja-JP" altLang="en-US" sz="1100" b="0">
                <a:solidFill>
                  <a:srgbClr val="000000"/>
                </a:solidFill>
                <a:latin typeface="Meiryo UI" pitchFamily="50" charset="-128"/>
                <a:ea typeface="Meiryo UI" pitchFamily="50" charset="-128"/>
                <a:cs typeface="Meiryo UI" pitchFamily="50" charset="-128"/>
              </a:rPr>
              <a:t>出所</a:t>
            </a:r>
            <a:r>
              <a:rPr lang="en-US" altLang="ja-JP"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Science Based Targets</a:t>
            </a:r>
            <a:r>
              <a:rPr lang="ja-JP" altLang="en-US" sz="1100">
                <a:solidFill>
                  <a:srgbClr val="000000"/>
                </a:solidFill>
                <a:latin typeface="Meiryo UI" pitchFamily="50" charset="-128"/>
                <a:ea typeface="Meiryo UI" pitchFamily="50" charset="-128"/>
                <a:cs typeface="Meiryo UI" pitchFamily="50" charset="-128"/>
              </a:rPr>
              <a:t>ホームページ</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b="0">
                <a:solidFill>
                  <a:srgbClr val="000000"/>
                </a:solidFill>
                <a:latin typeface="Meiryo UI" pitchFamily="50" charset="-128"/>
                <a:ea typeface="Meiryo UI" pitchFamily="50" charset="-128"/>
                <a:cs typeface="Meiryo UI" pitchFamily="50" charset="-128"/>
              </a:rPr>
              <a:t>BLOG</a:t>
            </a:r>
            <a:r>
              <a:rPr lang="ja-JP" altLang="en-US" sz="1100" b="0">
                <a:solidFill>
                  <a:srgbClr val="000000"/>
                </a:solidFill>
                <a:latin typeface="Meiryo UI" pitchFamily="50" charset="-128"/>
                <a:ea typeface="Meiryo UI" pitchFamily="50" charset="-128"/>
                <a:cs typeface="Meiryo UI" pitchFamily="50" charset="-128"/>
              </a:rPr>
              <a:t>　</a:t>
            </a:r>
            <a:r>
              <a:rPr lang="en-US" altLang="ja-JP" sz="1100">
                <a:solidFill>
                  <a:srgbClr val="000000"/>
                </a:solidFill>
                <a:latin typeface="Meiryo UI" pitchFamily="50" charset="-128"/>
                <a:ea typeface="Meiryo UI" pitchFamily="50" charset="-128"/>
                <a:cs typeface="Meiryo UI" pitchFamily="50" charset="-128"/>
              </a:rPr>
              <a:t>Six business benefits of setting science-based targets</a:t>
            </a:r>
          </a:p>
          <a:p>
            <a:pPr lvl="0" eaLnBrk="1" hangingPunct="1">
              <a:lnSpc>
                <a:spcPts val="1500"/>
              </a:lnSpc>
              <a:defRPr/>
            </a:pPr>
            <a:r>
              <a:rPr lang="ja-JP" altLang="en-US" sz="1100" b="0">
                <a:solidFill>
                  <a:srgbClr val="000000"/>
                </a:solidFill>
                <a:latin typeface="Meiryo UI" pitchFamily="50" charset="-128"/>
                <a:ea typeface="Meiryo UI" pitchFamily="50" charset="-128"/>
                <a:cs typeface="Meiryo UI" pitchFamily="50" charset="-128"/>
              </a:rPr>
              <a:t>（</a:t>
            </a:r>
            <a:r>
              <a:rPr lang="en-US" altLang="ja-JP" sz="110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654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a:t>SBT</a:t>
            </a:r>
            <a:r>
              <a:rPr lang="ja-JP" altLang="en-US"/>
              <a:t>参加企業</a:t>
            </a:r>
          </a:p>
        </p:txBody>
      </p:sp>
    </p:spTree>
    <p:extLst>
      <p:ext uri="{BB962C8B-B14F-4D97-AF65-F5344CB8AC3E}">
        <p14:creationId xmlns:p14="http://schemas.microsoft.com/office/powerpoint/2010/main" val="337102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BB0F-629D-EB4F-47B2-E5A005B17B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EBBF12-9E53-76F8-B403-2B3107517598}"/>
              </a:ext>
            </a:extLst>
          </p:cNvPr>
          <p:cNvSpPr>
            <a:spLocks noGrp="1"/>
          </p:cNvSpPr>
          <p:nvPr>
            <p:ph type="title"/>
          </p:nvPr>
        </p:nvSpPr>
        <p:spPr/>
        <p:txBody>
          <a:bodyPr/>
          <a:lstStyle/>
          <a:p>
            <a:r>
              <a:rPr lang="ja-JP" altLang="en-US"/>
              <a:t>全世界の</a:t>
            </a:r>
            <a:r>
              <a:rPr lang="en-US" altLang="ja-JP"/>
              <a:t>SBT</a:t>
            </a:r>
            <a:r>
              <a:rPr lang="ja-JP" altLang="en-US"/>
              <a:t>参加企業</a:t>
            </a:r>
            <a:endParaRPr kumimoji="1" lang="ja-JP" altLang="en-US"/>
          </a:p>
        </p:txBody>
      </p:sp>
      <p:sp>
        <p:nvSpPr>
          <p:cNvPr id="8" name="テキスト ボックス 7">
            <a:extLst>
              <a:ext uri="{FF2B5EF4-FFF2-40B4-BE49-F238E27FC236}">
                <a16:creationId xmlns:a16="http://schemas.microsoft.com/office/drawing/2014/main" id="{EA31980C-757D-3039-7326-5D229E609C4B}"/>
              </a:ext>
            </a:extLst>
          </p:cNvPr>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68D3D115-1B9A-FC55-3BA4-61806A9794B2}"/>
              </a:ext>
            </a:extLst>
          </p:cNvPr>
          <p:cNvSpPr txBox="1">
            <a:spLocks/>
          </p:cNvSpPr>
          <p:nvPr/>
        </p:nvSpPr>
        <p:spPr>
          <a:xfrm>
            <a:off x="163899" y="1109987"/>
            <a:ext cx="10359254" cy="604035"/>
          </a:xfrm>
          <a:prstGeom prst="rect">
            <a:avLst/>
          </a:prstGeom>
          <a:ln w="19050">
            <a:solidFill>
              <a:schemeClr val="tx2"/>
            </a:solidFill>
          </a:ln>
        </p:spPr>
        <p:txBody>
          <a:bodyPr wrap="square" lIns="180000" tIns="180000" rIns="180000" bIns="144000" anchor="t" anchorCtr="0">
            <a:spAutoFit/>
          </a:bodyPr>
          <a:lstStyle>
            <a:defPPr>
              <a:defRPr lang="ja-JP"/>
            </a:defPPr>
            <a:lvl1pPr marL="0" indent="-285750" algn="l" defTabSz="913760" rtl="0" eaLnBrk="1" latinLnBrk="0" hangingPunct="1">
              <a:lnSpc>
                <a:spcPct val="100000"/>
              </a:lnSpc>
              <a:spcBef>
                <a:spcPts val="600"/>
              </a:spcBef>
              <a:spcAft>
                <a:spcPts val="0"/>
              </a:spcAft>
              <a:buFont typeface="Wingdings" panose="05000000000000000000" pitchFamily="2" charset="2"/>
              <a:buChar char="n"/>
              <a:defRPr kumimoji="1" sz="1799" b="0" kern="1200">
                <a:solidFill>
                  <a:schemeClr val="tx1"/>
                </a:solidFill>
                <a:latin typeface="+mn-lt"/>
                <a:ea typeface="+mn-ea"/>
                <a:cs typeface="+mn-cs"/>
              </a:defRPr>
            </a:lvl1pPr>
            <a:lvl2pPr marL="45688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2pPr>
            <a:lvl3pPr marL="91376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3pPr>
            <a:lvl4pPr marL="137064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4pPr>
            <a:lvl5pPr marL="182752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5pPr>
            <a:lvl6pPr marL="228440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6pPr>
            <a:lvl7pPr marL="274128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7pPr>
            <a:lvl8pPr marL="319816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8pPr>
            <a:lvl9pPr marL="365504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9pPr>
          </a:lstStyle>
          <a:p>
            <a:pPr marL="285750"/>
            <a:r>
              <a:rPr lang="en-US" altLang="ja-JP"/>
              <a:t>2024</a:t>
            </a:r>
            <a:r>
              <a:rPr lang="ja-JP" altLang="en-US"/>
              <a:t>年度末時点で世界全体の</a:t>
            </a:r>
            <a:r>
              <a:rPr lang="en-US" altLang="ja-JP"/>
              <a:t>SBT</a:t>
            </a:r>
            <a:r>
              <a:rPr lang="ja-JP" altLang="en-US"/>
              <a:t>認定企業は</a:t>
            </a:r>
            <a:r>
              <a:rPr lang="en-US" altLang="ja-JP"/>
              <a:t>7,469</a:t>
            </a:r>
            <a:r>
              <a:rPr lang="ja-JP" altLang="en-US"/>
              <a:t>社、コミットメント中の企業は</a:t>
            </a:r>
            <a:r>
              <a:rPr lang="en-US" altLang="ja-JP"/>
              <a:t>2,827</a:t>
            </a:r>
            <a:r>
              <a:rPr lang="ja-JP" altLang="en-US"/>
              <a:t>社であった。</a:t>
            </a:r>
            <a:endParaRPr lang="en-US" altLang="ja-JP"/>
          </a:p>
        </p:txBody>
      </p:sp>
      <p:sp>
        <p:nvSpPr>
          <p:cNvPr id="13" name="テキスト ボックス 12">
            <a:extLst>
              <a:ext uri="{FF2B5EF4-FFF2-40B4-BE49-F238E27FC236}">
                <a16:creationId xmlns:a16="http://schemas.microsoft.com/office/drawing/2014/main" id="{7CA4AF1D-C81D-EE98-D61D-4C852064FF4A}"/>
              </a:ext>
            </a:extLst>
          </p:cNvPr>
          <p:cNvSpPr txBox="1">
            <a:spLocks noChangeArrowheads="1"/>
          </p:cNvSpPr>
          <p:nvPr/>
        </p:nvSpPr>
        <p:spPr bwMode="auto">
          <a:xfrm>
            <a:off x="575148" y="6959511"/>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solidFill>
                  <a:srgbClr val="000000"/>
                </a:solidFill>
                <a:latin typeface="+mn-lt"/>
                <a:ea typeface="Meiryo UI" pitchFamily="50" charset="-128"/>
                <a:cs typeface="Meiryo UI" pitchFamily="50" charset="-128"/>
              </a:rPr>
              <a:t>※1</a:t>
            </a:r>
            <a:r>
              <a:rPr lang="ja-JP" altLang="en-US" sz="1200" b="1">
                <a:solidFill>
                  <a:srgbClr val="000000"/>
                </a:solidFill>
                <a:latin typeface="+mn-lt"/>
                <a:ea typeface="Meiryo UI" pitchFamily="50" charset="-128"/>
                <a:cs typeface="Meiryo UI" pitchFamily="50" charset="-128"/>
              </a:rPr>
              <a:t>：最新の累計企業数は</a:t>
            </a:r>
            <a:r>
              <a:rPr lang="en-US" altLang="ja-JP" sz="1200" b="1">
                <a:solidFill>
                  <a:srgbClr val="000000"/>
                </a:solidFill>
                <a:latin typeface="+mn-lt"/>
                <a:ea typeface="Meiryo UI" pitchFamily="50" charset="-128"/>
                <a:cs typeface="Meiryo UI" pitchFamily="50" charset="-128"/>
                <a:hlinkClick r:id="rId3"/>
              </a:rPr>
              <a:t>SBTi</a:t>
            </a:r>
            <a:r>
              <a:rPr lang="ja-JP" altLang="en-US" sz="1200" b="1">
                <a:solidFill>
                  <a:srgbClr val="000000"/>
                </a:solidFill>
                <a:latin typeface="+mn-lt"/>
                <a:ea typeface="Meiryo UI" pitchFamily="50" charset="-128"/>
                <a:cs typeface="Meiryo UI" pitchFamily="50" charset="-128"/>
                <a:hlinkClick r:id="rId3"/>
              </a:rPr>
              <a:t>ウェブサイトのダッシュボード</a:t>
            </a:r>
            <a:r>
              <a:rPr lang="ja-JP" altLang="en-US" sz="1200" b="1">
                <a:solidFill>
                  <a:srgbClr val="000000"/>
                </a:solidFill>
                <a:latin typeface="+mn-lt"/>
                <a:ea typeface="Meiryo UI" pitchFamily="50" charset="-128"/>
                <a:cs typeface="Meiryo UI" pitchFamily="50" charset="-128"/>
              </a:rPr>
              <a:t>を参照</a:t>
            </a:r>
            <a:endParaRPr lang="en-US" altLang="ja-JP" sz="1200" b="1">
              <a:solidFill>
                <a:srgbClr val="000000"/>
              </a:solidFill>
              <a:latin typeface="+mn-lt"/>
              <a:ea typeface="Meiryo UI" pitchFamily="50" charset="-128"/>
              <a:cs typeface="Meiryo UI" pitchFamily="50" charset="-128"/>
            </a:endParaRPr>
          </a:p>
          <a:p>
            <a:r>
              <a:rPr lang="en-US" altLang="ja-JP" sz="1200" b="1">
                <a:solidFill>
                  <a:srgbClr val="000000"/>
                </a:solidFill>
                <a:latin typeface="+mn-lt"/>
                <a:ea typeface="Meiryo UI" pitchFamily="50" charset="-128"/>
                <a:cs typeface="Meiryo UI" pitchFamily="50" charset="-128"/>
              </a:rPr>
              <a:t>※2</a:t>
            </a:r>
            <a:r>
              <a:rPr lang="ja-JP" altLang="en-US" sz="1200" b="1">
                <a:solidFill>
                  <a:srgbClr val="000000"/>
                </a:solidFill>
                <a:latin typeface="+mn-lt"/>
                <a:ea typeface="Meiryo UI" pitchFamily="50" charset="-128"/>
                <a:cs typeface="Meiryo UI" pitchFamily="50" charset="-128"/>
              </a:rPr>
              <a:t>：</a:t>
            </a:r>
            <a:r>
              <a:rPr lang="ja-JP" altLang="en-US" sz="1200" b="1">
                <a:latin typeface="+mn-lt"/>
              </a:rPr>
              <a:t>コミットメントとは、</a:t>
            </a:r>
            <a:r>
              <a:rPr lang="en-US" altLang="ja-JP" sz="1200" b="1">
                <a:latin typeface="+mn-lt"/>
              </a:rPr>
              <a:t>2</a:t>
            </a:r>
            <a:r>
              <a:rPr lang="ja-JP" altLang="en-US" sz="1200" b="1">
                <a:latin typeface="+mn-lt"/>
              </a:rPr>
              <a:t>年以内に</a:t>
            </a:r>
            <a:r>
              <a:rPr lang="en-US" altLang="ja-JP" sz="1200" b="1">
                <a:latin typeface="+mn-lt"/>
              </a:rPr>
              <a:t>SBT</a:t>
            </a:r>
            <a:r>
              <a:rPr lang="ja-JP" altLang="en-US" sz="1200" b="1">
                <a:latin typeface="+mn-lt"/>
              </a:rPr>
              <a:t>認定を取得すると宣言すること</a:t>
            </a:r>
            <a:endParaRPr lang="en-US" altLang="ja-JP" sz="1200" b="1">
              <a:latin typeface="+mn-lt"/>
            </a:endParaRPr>
          </a:p>
          <a:p>
            <a:pPr defTabSz="844083" eaLnBrk="1" fontAlgn="auto" hangingPunct="1">
              <a:spcBef>
                <a:spcPts val="0"/>
              </a:spcBef>
              <a:spcAft>
                <a:spcPts val="0"/>
              </a:spcAft>
              <a:defRPr/>
            </a:pPr>
            <a:r>
              <a:rPr lang="en-US" altLang="ja-JP" sz="900">
                <a:solidFill>
                  <a:srgbClr val="000000"/>
                </a:solidFill>
                <a:latin typeface="+mn-lt"/>
                <a:ea typeface="Meiryo UI" pitchFamily="50" charset="-128"/>
                <a:cs typeface="Meiryo UI" pitchFamily="50" charset="-128"/>
              </a:rPr>
              <a:t>[</a:t>
            </a:r>
            <a:r>
              <a:rPr lang="ja-JP" altLang="en-US" sz="900">
                <a:solidFill>
                  <a:srgbClr val="000000"/>
                </a:solidFill>
                <a:latin typeface="+mn-lt"/>
                <a:ea typeface="Meiryo UI" pitchFamily="50" charset="-128"/>
                <a:cs typeface="Meiryo UI" pitchFamily="50" charset="-128"/>
              </a:rPr>
              <a:t>出所</a:t>
            </a:r>
            <a:r>
              <a:rPr lang="en-US" altLang="ja-JP" sz="900">
                <a:solidFill>
                  <a:srgbClr val="000000"/>
                </a:solidFill>
                <a:latin typeface="+mn-lt"/>
                <a:ea typeface="Meiryo UI" pitchFamily="50" charset="-128"/>
                <a:cs typeface="Meiryo UI" pitchFamily="50" charset="-128"/>
              </a:rPr>
              <a:t>]Science Based Targets</a:t>
            </a:r>
            <a:r>
              <a:rPr lang="ja-JP" altLang="en-US" sz="900">
                <a:solidFill>
                  <a:srgbClr val="000000"/>
                </a:solidFill>
                <a:latin typeface="+mn-lt"/>
                <a:ea typeface="Meiryo UI" pitchFamily="50" charset="-128"/>
                <a:cs typeface="Meiryo UI" pitchFamily="50" charset="-128"/>
              </a:rPr>
              <a:t>ホームページ　</a:t>
            </a:r>
            <a:r>
              <a:rPr lang="en-US" altLang="ja-JP" sz="900">
                <a:solidFill>
                  <a:srgbClr val="000000"/>
                </a:solidFill>
                <a:latin typeface="+mn-lt"/>
                <a:ea typeface="Meiryo UI" pitchFamily="50" charset="-128"/>
                <a:cs typeface="Meiryo UI" pitchFamily="50" charset="-128"/>
              </a:rPr>
              <a:t>Companies</a:t>
            </a:r>
            <a:r>
              <a:rPr lang="ja-JP" altLang="en-US" sz="900">
                <a:solidFill>
                  <a:srgbClr val="000000"/>
                </a:solidFill>
                <a:latin typeface="+mn-lt"/>
                <a:ea typeface="Meiryo UI" pitchFamily="50" charset="-128"/>
                <a:cs typeface="Meiryo UI" pitchFamily="50" charset="-128"/>
              </a:rPr>
              <a:t> </a:t>
            </a:r>
            <a:r>
              <a:rPr lang="en-US" altLang="ja-JP" sz="900">
                <a:solidFill>
                  <a:srgbClr val="000000"/>
                </a:solidFill>
                <a:latin typeface="+mn-lt"/>
                <a:ea typeface="Meiryo UI" pitchFamily="50" charset="-128"/>
                <a:cs typeface="Meiryo UI" pitchFamily="50" charset="-128"/>
              </a:rPr>
              <a:t>Take</a:t>
            </a:r>
            <a:r>
              <a:rPr lang="ja-JP" altLang="en-US" sz="900">
                <a:solidFill>
                  <a:srgbClr val="000000"/>
                </a:solidFill>
                <a:latin typeface="+mn-lt"/>
                <a:ea typeface="Meiryo UI" pitchFamily="50" charset="-128"/>
                <a:cs typeface="Meiryo UI" pitchFamily="50" charset="-128"/>
              </a:rPr>
              <a:t> </a:t>
            </a:r>
            <a:r>
              <a:rPr lang="en-US" altLang="ja-JP" sz="900">
                <a:latin typeface="+mn-lt"/>
                <a:ea typeface="Meiryo UI" pitchFamily="50" charset="-128"/>
                <a:cs typeface="Meiryo UI" pitchFamily="50" charset="-128"/>
              </a:rPr>
              <a:t>Action(http://sciencebasedtargets.org/companies-taking-action/)</a:t>
            </a:r>
            <a:r>
              <a:rPr lang="ja-JP" altLang="en-US" sz="900">
                <a:latin typeface="+mn-lt"/>
                <a:ea typeface="Meiryo UI" pitchFamily="50" charset="-128"/>
                <a:cs typeface="Meiryo UI" pitchFamily="50" charset="-128"/>
              </a:rPr>
              <a:t>より作成</a:t>
            </a:r>
            <a:endParaRPr lang="ja-JP" altLang="en-US" sz="900">
              <a:solidFill>
                <a:srgbClr val="000000"/>
              </a:solidFill>
              <a:latin typeface="+mn-lt"/>
              <a:ea typeface="Meiryo UI" pitchFamily="50" charset="-128"/>
              <a:cs typeface="Meiryo UI" pitchFamily="50" charset="-128"/>
            </a:endParaRPr>
          </a:p>
        </p:txBody>
      </p:sp>
      <p:grpSp>
        <p:nvGrpSpPr>
          <p:cNvPr id="3" name="グループ化 2">
            <a:extLst>
              <a:ext uri="{FF2B5EF4-FFF2-40B4-BE49-F238E27FC236}">
                <a16:creationId xmlns:a16="http://schemas.microsoft.com/office/drawing/2014/main" id="{5AC2483A-373F-0DCF-E307-B8B0D3EB51DA}"/>
              </a:ext>
            </a:extLst>
          </p:cNvPr>
          <p:cNvGrpSpPr/>
          <p:nvPr/>
        </p:nvGrpSpPr>
        <p:grpSpPr>
          <a:xfrm>
            <a:off x="663526" y="2092166"/>
            <a:ext cx="9360000" cy="4489200"/>
            <a:chOff x="663526" y="2269074"/>
            <a:chExt cx="9360000" cy="4489200"/>
          </a:xfrm>
        </p:grpSpPr>
        <p:graphicFrame>
          <p:nvGraphicFramePr>
            <p:cNvPr id="10" name="グラフ 9">
              <a:extLst>
                <a:ext uri="{FF2B5EF4-FFF2-40B4-BE49-F238E27FC236}">
                  <a16:creationId xmlns:a16="http://schemas.microsoft.com/office/drawing/2014/main" id="{94F6A9D9-D6BB-9BA2-5A20-4513751A933A}"/>
                </a:ext>
              </a:extLst>
            </p:cNvPr>
            <p:cNvGraphicFramePr/>
            <p:nvPr>
              <p:extLst>
                <p:ext uri="{D42A27DB-BD31-4B8C-83A1-F6EECF244321}">
                  <p14:modId xmlns:p14="http://schemas.microsoft.com/office/powerpoint/2010/main" val="3144970673"/>
                </p:ext>
              </p:extLst>
            </p:nvPr>
          </p:nvGraphicFramePr>
          <p:xfrm>
            <a:off x="663526" y="2269074"/>
            <a:ext cx="9360000" cy="44892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85C662EC-8C2A-EA66-AA6F-FBB26BD4BC1C}"/>
                </a:ext>
              </a:extLst>
            </p:cNvPr>
            <p:cNvSpPr txBox="1"/>
            <p:nvPr/>
          </p:nvSpPr>
          <p:spPr>
            <a:xfrm>
              <a:off x="1411230" y="2269074"/>
              <a:ext cx="2144770"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
          <p:nvSpPr>
            <p:cNvPr id="12" name="テキスト ボックス 11">
              <a:extLst>
                <a:ext uri="{FF2B5EF4-FFF2-40B4-BE49-F238E27FC236}">
                  <a16:creationId xmlns:a16="http://schemas.microsoft.com/office/drawing/2014/main" id="{0F22105F-DCD4-FF91-5F15-81C466FF5478}"/>
                </a:ext>
              </a:extLst>
            </p:cNvPr>
            <p:cNvSpPr txBox="1"/>
            <p:nvPr/>
          </p:nvSpPr>
          <p:spPr>
            <a:xfrm>
              <a:off x="1411229" y="2803833"/>
              <a:ext cx="2898025" cy="865237"/>
            </a:xfrm>
            <a:prstGeom prst="rect">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txBody>
            <a:bodyPr wrap="square" rtlCol="0" anchor="t">
              <a:spAutoFit/>
            </a:bodyPr>
            <a:lstStyle/>
            <a:p>
              <a:pPr marL="285750" indent="-285750">
                <a:lnSpc>
                  <a:spcPct val="150000"/>
                </a:lnSpc>
                <a:buClr>
                  <a:srgbClr val="E5E5E5"/>
                </a:buClr>
                <a:buFont typeface="Wingdings" panose="05000000000000000000" pitchFamily="2" charset="2"/>
                <a:buChar char="n"/>
              </a:pPr>
              <a:r>
                <a:rPr lang="ja-JP" altLang="en-US"/>
                <a:t>コミットメント中の企業数</a:t>
              </a:r>
              <a:r>
                <a:rPr lang="en-US" altLang="ja-JP" baseline="30000"/>
                <a:t>※2</a:t>
              </a:r>
            </a:p>
            <a:p>
              <a:pPr marL="285750" indent="-285750">
                <a:lnSpc>
                  <a:spcPct val="150000"/>
                </a:lnSpc>
                <a:buClr>
                  <a:srgbClr val="E9B000"/>
                </a:buClr>
                <a:buFont typeface="Wingdings" panose="05000000000000000000" pitchFamily="2" charset="2"/>
                <a:buChar char="n"/>
              </a:pPr>
              <a:r>
                <a:rPr kumimoji="1" lang="ja-JP" altLang="en-US"/>
                <a:t>認定取得企業数</a:t>
              </a:r>
            </a:p>
          </p:txBody>
        </p:sp>
        <p:sp>
          <p:nvSpPr>
            <p:cNvPr id="16" name="テキスト ボックス 15">
              <a:extLst>
                <a:ext uri="{FF2B5EF4-FFF2-40B4-BE49-F238E27FC236}">
                  <a16:creationId xmlns:a16="http://schemas.microsoft.com/office/drawing/2014/main" id="{7B9C145F-6D56-9D3B-0B55-4A55FE8FB79D}"/>
                </a:ext>
              </a:extLst>
            </p:cNvPr>
            <p:cNvSpPr txBox="1"/>
            <p:nvPr/>
          </p:nvSpPr>
          <p:spPr>
            <a:xfrm>
              <a:off x="9303199" y="260839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a:solidFill>
                    <a:srgbClr val="FF0000"/>
                  </a:solidFill>
                </a:rPr>
                <a:t>10,296</a:t>
              </a:r>
              <a:endParaRPr kumimoji="1" lang="ja-JP" altLang="en-US" sz="1798" b="1">
                <a:solidFill>
                  <a:srgbClr val="FF0000"/>
                </a:solidFill>
              </a:endParaRPr>
            </a:p>
          </p:txBody>
        </p:sp>
        <p:sp>
          <p:nvSpPr>
            <p:cNvPr id="18" name="テキスト ボックス 17">
              <a:extLst>
                <a:ext uri="{FF2B5EF4-FFF2-40B4-BE49-F238E27FC236}">
                  <a16:creationId xmlns:a16="http://schemas.microsoft.com/office/drawing/2014/main" id="{5EBBE01B-ED39-11A8-D657-0E01AA72736D}"/>
                </a:ext>
              </a:extLst>
            </p:cNvPr>
            <p:cNvSpPr txBox="1"/>
            <p:nvPr/>
          </p:nvSpPr>
          <p:spPr>
            <a:xfrm>
              <a:off x="1603279" y="5732119"/>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a:solidFill>
                    <a:srgbClr val="FF0000"/>
                  </a:solidFill>
                </a:rPr>
                <a:t>17</a:t>
              </a:r>
              <a:endParaRPr kumimoji="1" lang="ja-JP" altLang="en-US" sz="1798" b="1">
                <a:solidFill>
                  <a:srgbClr val="FF0000"/>
                </a:solidFill>
              </a:endParaRPr>
            </a:p>
          </p:txBody>
        </p:sp>
        <p:sp>
          <p:nvSpPr>
            <p:cNvPr id="19" name="テキスト ボックス 18">
              <a:extLst>
                <a:ext uri="{FF2B5EF4-FFF2-40B4-BE49-F238E27FC236}">
                  <a16:creationId xmlns:a16="http://schemas.microsoft.com/office/drawing/2014/main" id="{E9DA67F8-BC0E-A12E-E995-651CE55C1D44}"/>
                </a:ext>
              </a:extLst>
            </p:cNvPr>
            <p:cNvSpPr txBox="1"/>
            <p:nvPr/>
          </p:nvSpPr>
          <p:spPr>
            <a:xfrm>
              <a:off x="2373271" y="572014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101</a:t>
              </a:r>
              <a:endParaRPr kumimoji="1" lang="ja-JP" altLang="en-US" sz="1798" b="1">
                <a:solidFill>
                  <a:srgbClr val="FF0000"/>
                </a:solidFill>
              </a:endParaRPr>
            </a:p>
          </p:txBody>
        </p:sp>
        <p:sp>
          <p:nvSpPr>
            <p:cNvPr id="20" name="テキスト ボックス 19">
              <a:extLst>
                <a:ext uri="{FF2B5EF4-FFF2-40B4-BE49-F238E27FC236}">
                  <a16:creationId xmlns:a16="http://schemas.microsoft.com/office/drawing/2014/main" id="{0FC0729B-6FC6-2A52-69B5-5EF4DD7CFA04}"/>
                </a:ext>
              </a:extLst>
            </p:cNvPr>
            <p:cNvSpPr txBox="1"/>
            <p:nvPr/>
          </p:nvSpPr>
          <p:spPr>
            <a:xfrm>
              <a:off x="3143263" y="5710043"/>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a:solidFill>
                    <a:srgbClr val="FF0000"/>
                  </a:solidFill>
                </a:rPr>
                <a:t>206</a:t>
              </a:r>
              <a:endParaRPr kumimoji="1" lang="ja-JP" altLang="en-US" sz="1798" b="1">
                <a:solidFill>
                  <a:srgbClr val="FF0000"/>
                </a:solidFill>
              </a:endParaRPr>
            </a:p>
          </p:txBody>
        </p:sp>
        <p:sp>
          <p:nvSpPr>
            <p:cNvPr id="22" name="テキスト ボックス 21">
              <a:extLst>
                <a:ext uri="{FF2B5EF4-FFF2-40B4-BE49-F238E27FC236}">
                  <a16:creationId xmlns:a16="http://schemas.microsoft.com/office/drawing/2014/main" id="{CD47D134-ED29-C62B-6533-5264EBB3B136}"/>
                </a:ext>
              </a:extLst>
            </p:cNvPr>
            <p:cNvSpPr txBox="1"/>
            <p:nvPr/>
          </p:nvSpPr>
          <p:spPr>
            <a:xfrm>
              <a:off x="3913255" y="5694101"/>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369</a:t>
              </a:r>
              <a:endParaRPr kumimoji="1" lang="ja-JP" altLang="en-US" sz="1798" b="1">
                <a:solidFill>
                  <a:srgbClr val="FF0000"/>
                </a:solidFill>
              </a:endParaRPr>
            </a:p>
          </p:txBody>
        </p:sp>
        <p:sp>
          <p:nvSpPr>
            <p:cNvPr id="25" name="テキスト ボックス 24">
              <a:extLst>
                <a:ext uri="{FF2B5EF4-FFF2-40B4-BE49-F238E27FC236}">
                  <a16:creationId xmlns:a16="http://schemas.microsoft.com/office/drawing/2014/main" id="{7A9D5E3C-49B3-CCC6-1C5F-9894E70E16B8}"/>
                </a:ext>
              </a:extLst>
            </p:cNvPr>
            <p:cNvSpPr txBox="1"/>
            <p:nvPr/>
          </p:nvSpPr>
          <p:spPr>
            <a:xfrm>
              <a:off x="4683247" y="565335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a:solidFill>
                    <a:srgbClr val="FF0000"/>
                  </a:solidFill>
                </a:rPr>
                <a:t>541</a:t>
              </a:r>
              <a:endParaRPr kumimoji="1" lang="ja-JP" altLang="en-US" sz="1798" b="1">
                <a:solidFill>
                  <a:srgbClr val="FF0000"/>
                </a:solidFill>
              </a:endParaRPr>
            </a:p>
          </p:txBody>
        </p:sp>
        <p:sp>
          <p:nvSpPr>
            <p:cNvPr id="26" name="テキスト ボックス 25">
              <a:extLst>
                <a:ext uri="{FF2B5EF4-FFF2-40B4-BE49-F238E27FC236}">
                  <a16:creationId xmlns:a16="http://schemas.microsoft.com/office/drawing/2014/main" id="{8DBF6F68-6AF9-A147-CFD4-3250A25EEADD}"/>
                </a:ext>
              </a:extLst>
            </p:cNvPr>
            <p:cNvSpPr txBox="1"/>
            <p:nvPr/>
          </p:nvSpPr>
          <p:spPr>
            <a:xfrm>
              <a:off x="5453239" y="5614012"/>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8</a:t>
              </a:r>
              <a:r>
                <a:rPr kumimoji="1" lang="en-US" altLang="ja-JP" sz="1798" b="1">
                  <a:solidFill>
                    <a:srgbClr val="FF0000"/>
                  </a:solidFill>
                </a:rPr>
                <a:t>41</a:t>
              </a:r>
              <a:endParaRPr kumimoji="1" lang="ja-JP" altLang="en-US" sz="1798" b="1">
                <a:solidFill>
                  <a:srgbClr val="FF0000"/>
                </a:solidFill>
              </a:endParaRPr>
            </a:p>
          </p:txBody>
        </p:sp>
        <p:sp>
          <p:nvSpPr>
            <p:cNvPr id="27" name="テキスト ボックス 26">
              <a:extLst>
                <a:ext uri="{FF2B5EF4-FFF2-40B4-BE49-F238E27FC236}">
                  <a16:creationId xmlns:a16="http://schemas.microsoft.com/office/drawing/2014/main" id="{B2950578-1637-E235-F2C1-DCB4E476DB2E}"/>
                </a:ext>
              </a:extLst>
            </p:cNvPr>
            <p:cNvSpPr txBox="1"/>
            <p:nvPr/>
          </p:nvSpPr>
          <p:spPr>
            <a:xfrm>
              <a:off x="6223231" y="5507879"/>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en-US" altLang="ja-JP" sz="1798" b="1">
                  <a:solidFill>
                    <a:srgbClr val="FF0000"/>
                  </a:solidFill>
                </a:rPr>
                <a:t>1,310</a:t>
              </a:r>
              <a:endParaRPr kumimoji="1" lang="ja-JP" altLang="en-US" sz="1798" b="1">
                <a:solidFill>
                  <a:srgbClr val="FF0000"/>
                </a:solidFill>
              </a:endParaRPr>
            </a:p>
          </p:txBody>
        </p:sp>
        <p:sp>
          <p:nvSpPr>
            <p:cNvPr id="28" name="テキスト ボックス 27">
              <a:extLst>
                <a:ext uri="{FF2B5EF4-FFF2-40B4-BE49-F238E27FC236}">
                  <a16:creationId xmlns:a16="http://schemas.microsoft.com/office/drawing/2014/main" id="{43B84CF9-1393-6CCC-AAFB-7142D08F0055}"/>
                </a:ext>
              </a:extLst>
            </p:cNvPr>
            <p:cNvSpPr txBox="1"/>
            <p:nvPr/>
          </p:nvSpPr>
          <p:spPr>
            <a:xfrm>
              <a:off x="6993223" y="5132216"/>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2,671</a:t>
              </a:r>
              <a:endParaRPr kumimoji="1" lang="ja-JP" altLang="en-US" sz="1798" b="1">
                <a:solidFill>
                  <a:srgbClr val="FF0000"/>
                </a:solidFill>
              </a:endParaRPr>
            </a:p>
          </p:txBody>
        </p:sp>
        <p:sp>
          <p:nvSpPr>
            <p:cNvPr id="29" name="テキスト ボックス 28">
              <a:extLst>
                <a:ext uri="{FF2B5EF4-FFF2-40B4-BE49-F238E27FC236}">
                  <a16:creationId xmlns:a16="http://schemas.microsoft.com/office/drawing/2014/main" id="{F915979F-D149-EF03-4D76-0325498C7536}"/>
                </a:ext>
              </a:extLst>
            </p:cNvPr>
            <p:cNvSpPr txBox="1"/>
            <p:nvPr/>
          </p:nvSpPr>
          <p:spPr>
            <a:xfrm>
              <a:off x="7763215" y="442056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4,810</a:t>
              </a:r>
              <a:endParaRPr kumimoji="1" lang="ja-JP" altLang="en-US" sz="1798" b="1">
                <a:solidFill>
                  <a:srgbClr val="FF0000"/>
                </a:solidFill>
              </a:endParaRPr>
            </a:p>
          </p:txBody>
        </p:sp>
        <p:sp>
          <p:nvSpPr>
            <p:cNvPr id="30" name="テキスト ボックス 29">
              <a:extLst>
                <a:ext uri="{FF2B5EF4-FFF2-40B4-BE49-F238E27FC236}">
                  <a16:creationId xmlns:a16="http://schemas.microsoft.com/office/drawing/2014/main" id="{7010F140-6076-611C-8CE8-4F321BC483DB}"/>
                </a:ext>
              </a:extLst>
            </p:cNvPr>
            <p:cNvSpPr txBox="1"/>
            <p:nvPr/>
          </p:nvSpPr>
          <p:spPr>
            <a:xfrm>
              <a:off x="8533207" y="347666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a:t>
              </a:r>
              <a:r>
                <a:rPr kumimoji="1" lang="en-US" altLang="ja-JP" sz="1798" b="1">
                  <a:solidFill>
                    <a:srgbClr val="FF0000"/>
                  </a:solidFill>
                </a:rPr>
                <a:t>,705</a:t>
              </a:r>
              <a:endParaRPr kumimoji="1" lang="ja-JP" altLang="en-US" sz="1798" b="1">
                <a:solidFill>
                  <a:srgbClr val="FF0000"/>
                </a:solidFill>
              </a:endParaRPr>
            </a:p>
          </p:txBody>
        </p:sp>
      </p:grpSp>
    </p:spTree>
    <p:extLst>
      <p:ext uri="{BB962C8B-B14F-4D97-AF65-F5344CB8AC3E}">
        <p14:creationId xmlns:p14="http://schemas.microsoft.com/office/powerpoint/2010/main" val="3088101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6930-865D-F31D-A7B2-F23C6019EB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14F57A-AC23-1D2C-D491-6BF4218CABD4}"/>
              </a:ext>
            </a:extLst>
          </p:cNvPr>
          <p:cNvSpPr>
            <a:spLocks noGrp="1"/>
          </p:cNvSpPr>
          <p:nvPr>
            <p:ph type="title"/>
          </p:nvPr>
        </p:nvSpPr>
        <p:spPr/>
        <p:txBody>
          <a:bodyPr/>
          <a:lstStyle/>
          <a:p>
            <a:r>
              <a:rPr kumimoji="1" lang="ja-JP" altLang="en-US"/>
              <a:t>日本の</a:t>
            </a:r>
            <a:r>
              <a:rPr kumimoji="1" lang="en-US" altLang="ja-JP"/>
              <a:t>SBT</a:t>
            </a:r>
            <a:r>
              <a:rPr kumimoji="1" lang="ja-JP" altLang="en-US"/>
              <a:t>参加企業</a:t>
            </a:r>
          </a:p>
        </p:txBody>
      </p:sp>
      <p:sp>
        <p:nvSpPr>
          <p:cNvPr id="16" name="テキスト ボックス 15">
            <a:extLst>
              <a:ext uri="{FF2B5EF4-FFF2-40B4-BE49-F238E27FC236}">
                <a16:creationId xmlns:a16="http://schemas.microsoft.com/office/drawing/2014/main" id="{17572503-6F70-5C79-1657-91B8439AFFE0}"/>
              </a:ext>
            </a:extLst>
          </p:cNvPr>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491FE340-E6C1-02A6-3C67-168DB3AE4E02}"/>
              </a:ext>
            </a:extLst>
          </p:cNvPr>
          <p:cNvSpPr>
            <a:spLocks noGrp="1"/>
          </p:cNvSpPr>
          <p:nvPr>
            <p:ph sz="quarter" idx="12"/>
          </p:nvPr>
        </p:nvSpPr>
        <p:spPr>
          <a:xfrm>
            <a:off x="163899" y="1109987"/>
            <a:ext cx="10359254" cy="957850"/>
          </a:xfrm>
        </p:spPr>
        <p:txBody>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a:t>2024</a:t>
            </a:r>
            <a:r>
              <a:rPr lang="ja-JP" altLang="en-US"/>
              <a:t>年度には</a:t>
            </a:r>
            <a:r>
              <a:rPr lang="en-US" altLang="ja-JP"/>
              <a:t>1,479</a:t>
            </a:r>
            <a:r>
              <a:rPr lang="ja-JP" altLang="en-US"/>
              <a:t>社が認定を取得した。</a:t>
            </a:r>
            <a:endParaRPr lang="en-US" altLang="ja-JP"/>
          </a:p>
          <a:p>
            <a:r>
              <a:rPr lang="ja-JP" altLang="en-US"/>
              <a:t>日本企業の</a:t>
            </a:r>
            <a:r>
              <a:rPr lang="en-US" altLang="ja-JP"/>
              <a:t>SBT</a:t>
            </a:r>
            <a:r>
              <a:rPr lang="ja-JP" altLang="en-US"/>
              <a:t>認定数は年々増加している。</a:t>
            </a:r>
            <a:endParaRPr lang="en-US" altLang="ja-JP"/>
          </a:p>
        </p:txBody>
      </p:sp>
      <p:graphicFrame>
        <p:nvGraphicFramePr>
          <p:cNvPr id="5" name="グラフ 4">
            <a:extLst>
              <a:ext uri="{FF2B5EF4-FFF2-40B4-BE49-F238E27FC236}">
                <a16:creationId xmlns:a16="http://schemas.microsoft.com/office/drawing/2014/main" id="{367835C9-84E7-C0CA-4D24-C6A7D83D5A30}"/>
              </a:ext>
            </a:extLst>
          </p:cNvPr>
          <p:cNvGraphicFramePr/>
          <p:nvPr>
            <p:extLst>
              <p:ext uri="{D42A27DB-BD31-4B8C-83A1-F6EECF244321}">
                <p14:modId xmlns:p14="http://schemas.microsoft.com/office/powerpoint/2010/main" val="572294346"/>
              </p:ext>
            </p:extLst>
          </p:nvPr>
        </p:nvGraphicFramePr>
        <p:xfrm>
          <a:off x="663525" y="2269074"/>
          <a:ext cx="9360000" cy="448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ADE8790A-4AC4-3C9E-1F50-BC0B4557B92B}"/>
              </a:ext>
            </a:extLst>
          </p:cNvPr>
          <p:cNvSpPr txBox="1">
            <a:spLocks noChangeArrowheads="1"/>
          </p:cNvSpPr>
          <p:nvPr/>
        </p:nvSpPr>
        <p:spPr bwMode="auto">
          <a:xfrm>
            <a:off x="575148" y="6959511"/>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a:solidFill>
                  <a:srgbClr val="000000"/>
                </a:solidFill>
                <a:latin typeface="+mn-lt"/>
                <a:ea typeface="Meiryo UI" pitchFamily="50" charset="-128"/>
                <a:cs typeface="Meiryo UI" pitchFamily="50" charset="-128"/>
              </a:rPr>
              <a:t>※1</a:t>
            </a:r>
            <a:r>
              <a:rPr lang="ja-JP" altLang="en-US" sz="1200" b="1">
                <a:solidFill>
                  <a:srgbClr val="000000"/>
                </a:solidFill>
                <a:latin typeface="+mn-lt"/>
                <a:ea typeface="Meiryo UI" pitchFamily="50" charset="-128"/>
                <a:cs typeface="Meiryo UI" pitchFamily="50" charset="-128"/>
              </a:rPr>
              <a:t>：最新の累計企業数は</a:t>
            </a:r>
            <a:r>
              <a:rPr lang="en-US" altLang="ja-JP" sz="1200" b="1">
                <a:solidFill>
                  <a:srgbClr val="000000"/>
                </a:solidFill>
                <a:latin typeface="+mn-lt"/>
                <a:ea typeface="Meiryo UI" pitchFamily="50" charset="-128"/>
                <a:cs typeface="Meiryo UI" pitchFamily="50" charset="-128"/>
                <a:hlinkClick r:id="rId4"/>
              </a:rPr>
              <a:t>SBTi</a:t>
            </a:r>
            <a:r>
              <a:rPr lang="ja-JP" altLang="en-US" sz="1200" b="1">
                <a:solidFill>
                  <a:srgbClr val="000000"/>
                </a:solidFill>
                <a:latin typeface="+mn-lt"/>
                <a:ea typeface="Meiryo UI" pitchFamily="50" charset="-128"/>
                <a:cs typeface="Meiryo UI" pitchFamily="50" charset="-128"/>
                <a:hlinkClick r:id="rId4"/>
              </a:rPr>
              <a:t>ウェブサイトのダッシュボード</a:t>
            </a:r>
            <a:r>
              <a:rPr lang="ja-JP" altLang="en-US" sz="1200" b="1">
                <a:solidFill>
                  <a:srgbClr val="000000"/>
                </a:solidFill>
                <a:latin typeface="+mn-lt"/>
                <a:ea typeface="Meiryo UI" pitchFamily="50" charset="-128"/>
                <a:cs typeface="Meiryo UI" pitchFamily="50" charset="-128"/>
              </a:rPr>
              <a:t>を参照</a:t>
            </a:r>
            <a:endParaRPr lang="en-US" altLang="ja-JP" sz="1200" b="1">
              <a:solidFill>
                <a:srgbClr val="000000"/>
              </a:solidFill>
              <a:latin typeface="+mn-lt"/>
              <a:ea typeface="Meiryo UI" pitchFamily="50" charset="-128"/>
              <a:cs typeface="Meiryo UI" pitchFamily="50" charset="-128"/>
            </a:endParaRPr>
          </a:p>
          <a:p>
            <a:r>
              <a:rPr lang="en-US" altLang="ja-JP" sz="1200" b="1">
                <a:solidFill>
                  <a:srgbClr val="000000"/>
                </a:solidFill>
                <a:latin typeface="+mn-lt"/>
                <a:ea typeface="Meiryo UI" pitchFamily="50" charset="-128"/>
                <a:cs typeface="Meiryo UI" pitchFamily="50" charset="-128"/>
              </a:rPr>
              <a:t>※2</a:t>
            </a:r>
            <a:r>
              <a:rPr lang="ja-JP" altLang="en-US" sz="1200" b="1">
                <a:solidFill>
                  <a:srgbClr val="000000"/>
                </a:solidFill>
                <a:latin typeface="+mn-lt"/>
                <a:ea typeface="Meiryo UI" pitchFamily="50" charset="-128"/>
                <a:cs typeface="Meiryo UI" pitchFamily="50" charset="-128"/>
              </a:rPr>
              <a:t>：</a:t>
            </a:r>
            <a:r>
              <a:rPr lang="ja-JP" altLang="en-US" sz="1200" b="1">
                <a:latin typeface="+mn-lt"/>
              </a:rPr>
              <a:t>コミットメントとは、</a:t>
            </a:r>
            <a:r>
              <a:rPr lang="en-US" altLang="ja-JP" sz="1200" b="1">
                <a:latin typeface="+mn-lt"/>
              </a:rPr>
              <a:t>2</a:t>
            </a:r>
            <a:r>
              <a:rPr lang="ja-JP" altLang="en-US" sz="1200" b="1">
                <a:latin typeface="+mn-lt"/>
              </a:rPr>
              <a:t>年以内に</a:t>
            </a:r>
            <a:r>
              <a:rPr lang="en-US" altLang="ja-JP" sz="1200" b="1">
                <a:latin typeface="+mn-lt"/>
              </a:rPr>
              <a:t>SBT</a:t>
            </a:r>
            <a:r>
              <a:rPr lang="ja-JP" altLang="en-US" sz="1200" b="1">
                <a:latin typeface="+mn-lt"/>
              </a:rPr>
              <a:t>認定を取得すると宣言すること</a:t>
            </a:r>
            <a:endParaRPr lang="en-US" altLang="ja-JP" sz="1200" b="1">
              <a:latin typeface="+mn-lt"/>
            </a:endParaRPr>
          </a:p>
          <a:p>
            <a:pPr defTabSz="844083" eaLnBrk="1" fontAlgn="auto" hangingPunct="1">
              <a:spcBef>
                <a:spcPts val="0"/>
              </a:spcBef>
              <a:spcAft>
                <a:spcPts val="0"/>
              </a:spcAft>
              <a:defRPr/>
            </a:pPr>
            <a:r>
              <a:rPr lang="en-US" altLang="ja-JP" sz="900">
                <a:solidFill>
                  <a:srgbClr val="000000"/>
                </a:solidFill>
                <a:latin typeface="+mn-lt"/>
                <a:ea typeface="Meiryo UI" pitchFamily="50" charset="-128"/>
                <a:cs typeface="Meiryo UI" pitchFamily="50" charset="-128"/>
              </a:rPr>
              <a:t>[</a:t>
            </a:r>
            <a:r>
              <a:rPr lang="ja-JP" altLang="en-US" sz="900">
                <a:solidFill>
                  <a:srgbClr val="000000"/>
                </a:solidFill>
                <a:latin typeface="+mn-lt"/>
                <a:ea typeface="Meiryo UI" pitchFamily="50" charset="-128"/>
                <a:cs typeface="Meiryo UI" pitchFamily="50" charset="-128"/>
              </a:rPr>
              <a:t>出所</a:t>
            </a:r>
            <a:r>
              <a:rPr lang="en-US" altLang="ja-JP" sz="900">
                <a:solidFill>
                  <a:srgbClr val="000000"/>
                </a:solidFill>
                <a:latin typeface="+mn-lt"/>
                <a:ea typeface="Meiryo UI" pitchFamily="50" charset="-128"/>
                <a:cs typeface="Meiryo UI" pitchFamily="50" charset="-128"/>
              </a:rPr>
              <a:t>]Science Based Targets</a:t>
            </a:r>
            <a:r>
              <a:rPr lang="ja-JP" altLang="en-US" sz="900">
                <a:solidFill>
                  <a:srgbClr val="000000"/>
                </a:solidFill>
                <a:latin typeface="+mn-lt"/>
                <a:ea typeface="Meiryo UI" pitchFamily="50" charset="-128"/>
                <a:cs typeface="Meiryo UI" pitchFamily="50" charset="-128"/>
              </a:rPr>
              <a:t>ホームページ　</a:t>
            </a:r>
            <a:r>
              <a:rPr lang="en-US" altLang="ja-JP" sz="900">
                <a:solidFill>
                  <a:srgbClr val="000000"/>
                </a:solidFill>
                <a:latin typeface="+mn-lt"/>
                <a:ea typeface="Meiryo UI" pitchFamily="50" charset="-128"/>
                <a:cs typeface="Meiryo UI" pitchFamily="50" charset="-128"/>
              </a:rPr>
              <a:t>Companies</a:t>
            </a:r>
            <a:r>
              <a:rPr lang="ja-JP" altLang="en-US" sz="900">
                <a:solidFill>
                  <a:srgbClr val="000000"/>
                </a:solidFill>
                <a:latin typeface="+mn-lt"/>
                <a:ea typeface="Meiryo UI" pitchFamily="50" charset="-128"/>
                <a:cs typeface="Meiryo UI" pitchFamily="50" charset="-128"/>
              </a:rPr>
              <a:t> </a:t>
            </a:r>
            <a:r>
              <a:rPr lang="en-US" altLang="ja-JP" sz="900">
                <a:solidFill>
                  <a:srgbClr val="000000"/>
                </a:solidFill>
                <a:latin typeface="+mn-lt"/>
                <a:ea typeface="Meiryo UI" pitchFamily="50" charset="-128"/>
                <a:cs typeface="Meiryo UI" pitchFamily="50" charset="-128"/>
              </a:rPr>
              <a:t>Take</a:t>
            </a:r>
            <a:r>
              <a:rPr lang="ja-JP" altLang="en-US" sz="900">
                <a:solidFill>
                  <a:srgbClr val="000000"/>
                </a:solidFill>
                <a:latin typeface="+mn-lt"/>
                <a:ea typeface="Meiryo UI" pitchFamily="50" charset="-128"/>
                <a:cs typeface="Meiryo UI" pitchFamily="50" charset="-128"/>
              </a:rPr>
              <a:t> </a:t>
            </a:r>
            <a:r>
              <a:rPr lang="en-US" altLang="ja-JP" sz="900">
                <a:latin typeface="+mn-lt"/>
                <a:ea typeface="Meiryo UI" pitchFamily="50" charset="-128"/>
                <a:cs typeface="Meiryo UI" pitchFamily="50" charset="-128"/>
              </a:rPr>
              <a:t>Action(http://sciencebasedtargets.org/companies-taking-action/)</a:t>
            </a:r>
            <a:r>
              <a:rPr lang="ja-JP" altLang="en-US" sz="900">
                <a:latin typeface="+mn-lt"/>
                <a:ea typeface="Meiryo UI" pitchFamily="50" charset="-128"/>
                <a:cs typeface="Meiryo UI" pitchFamily="50" charset="-128"/>
              </a:rPr>
              <a:t>より作成</a:t>
            </a:r>
            <a:endParaRPr lang="ja-JP" altLang="en-US" sz="900">
              <a:solidFill>
                <a:srgbClr val="000000"/>
              </a:solidFill>
              <a:latin typeface="+mn-lt"/>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DA92D900-452A-8206-4F60-791E15BC16E3}"/>
              </a:ext>
            </a:extLst>
          </p:cNvPr>
          <p:cNvSpPr txBox="1"/>
          <p:nvPr/>
        </p:nvSpPr>
        <p:spPr>
          <a:xfrm>
            <a:off x="1511809" y="5715150"/>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3</a:t>
            </a:r>
          </a:p>
        </p:txBody>
      </p:sp>
      <p:sp>
        <p:nvSpPr>
          <p:cNvPr id="8" name="テキスト ボックス 7">
            <a:extLst>
              <a:ext uri="{FF2B5EF4-FFF2-40B4-BE49-F238E27FC236}">
                <a16:creationId xmlns:a16="http://schemas.microsoft.com/office/drawing/2014/main" id="{20AA9DCE-D9FA-83C0-CE84-C248D40C3133}"/>
              </a:ext>
            </a:extLst>
          </p:cNvPr>
          <p:cNvSpPr txBox="1"/>
          <p:nvPr/>
        </p:nvSpPr>
        <p:spPr>
          <a:xfrm>
            <a:off x="2290583" y="5678811"/>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a:t>
            </a:r>
          </a:p>
        </p:txBody>
      </p:sp>
      <p:sp>
        <p:nvSpPr>
          <p:cNvPr id="9" name="テキスト ボックス 8">
            <a:extLst>
              <a:ext uri="{FF2B5EF4-FFF2-40B4-BE49-F238E27FC236}">
                <a16:creationId xmlns:a16="http://schemas.microsoft.com/office/drawing/2014/main" id="{0E7DDDD3-98AF-862F-DEC0-D2380C54042F}"/>
              </a:ext>
            </a:extLst>
          </p:cNvPr>
          <p:cNvSpPr txBox="1"/>
          <p:nvPr/>
        </p:nvSpPr>
        <p:spPr>
          <a:xfrm>
            <a:off x="3069357" y="568075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19</a:t>
            </a:r>
          </a:p>
        </p:txBody>
      </p:sp>
      <p:sp>
        <p:nvSpPr>
          <p:cNvPr id="10" name="テキスト ボックス 9">
            <a:extLst>
              <a:ext uri="{FF2B5EF4-FFF2-40B4-BE49-F238E27FC236}">
                <a16:creationId xmlns:a16="http://schemas.microsoft.com/office/drawing/2014/main" id="{B33A614F-14F8-4C08-EC78-22092FC373FA}"/>
              </a:ext>
            </a:extLst>
          </p:cNvPr>
          <p:cNvSpPr txBox="1"/>
          <p:nvPr/>
        </p:nvSpPr>
        <p:spPr>
          <a:xfrm>
            <a:off x="3848131" y="565743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55</a:t>
            </a:r>
          </a:p>
        </p:txBody>
      </p:sp>
      <p:sp>
        <p:nvSpPr>
          <p:cNvPr id="11" name="テキスト ボックス 10">
            <a:extLst>
              <a:ext uri="{FF2B5EF4-FFF2-40B4-BE49-F238E27FC236}">
                <a16:creationId xmlns:a16="http://schemas.microsoft.com/office/drawing/2014/main" id="{13B3F6FC-2CE7-268A-C2A1-BC4EC612BE8D}"/>
              </a:ext>
            </a:extLst>
          </p:cNvPr>
          <p:cNvSpPr txBox="1"/>
          <p:nvPr/>
        </p:nvSpPr>
        <p:spPr>
          <a:xfrm>
            <a:off x="4626905" y="5610235"/>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73</a:t>
            </a:r>
          </a:p>
        </p:txBody>
      </p:sp>
      <p:sp>
        <p:nvSpPr>
          <p:cNvPr id="12" name="テキスト ボックス 11">
            <a:extLst>
              <a:ext uri="{FF2B5EF4-FFF2-40B4-BE49-F238E27FC236}">
                <a16:creationId xmlns:a16="http://schemas.microsoft.com/office/drawing/2014/main" id="{09ABF72B-9057-A5F1-1A34-A4CB61AC4CBF}"/>
              </a:ext>
            </a:extLst>
          </p:cNvPr>
          <p:cNvSpPr txBox="1"/>
          <p:nvPr/>
        </p:nvSpPr>
        <p:spPr>
          <a:xfrm>
            <a:off x="5405679" y="555998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88</a:t>
            </a:r>
          </a:p>
        </p:txBody>
      </p:sp>
      <p:sp>
        <p:nvSpPr>
          <p:cNvPr id="13" name="テキスト ボックス 12">
            <a:extLst>
              <a:ext uri="{FF2B5EF4-FFF2-40B4-BE49-F238E27FC236}">
                <a16:creationId xmlns:a16="http://schemas.microsoft.com/office/drawing/2014/main" id="{6CC44366-FF7C-D752-9DE5-BAD5131FB56C}"/>
              </a:ext>
            </a:extLst>
          </p:cNvPr>
          <p:cNvSpPr txBox="1"/>
          <p:nvPr/>
        </p:nvSpPr>
        <p:spPr>
          <a:xfrm>
            <a:off x="6184453" y="5479548"/>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124</a:t>
            </a:r>
          </a:p>
        </p:txBody>
      </p:sp>
      <p:sp>
        <p:nvSpPr>
          <p:cNvPr id="14" name="テキスト ボックス 13">
            <a:extLst>
              <a:ext uri="{FF2B5EF4-FFF2-40B4-BE49-F238E27FC236}">
                <a16:creationId xmlns:a16="http://schemas.microsoft.com/office/drawing/2014/main" id="{67E15F70-576F-0294-57B0-E94FEE2E3D80}"/>
              </a:ext>
            </a:extLst>
          </p:cNvPr>
          <p:cNvSpPr txBox="1"/>
          <p:nvPr/>
        </p:nvSpPr>
        <p:spPr>
          <a:xfrm>
            <a:off x="6963227" y="5317304"/>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202</a:t>
            </a:r>
          </a:p>
        </p:txBody>
      </p:sp>
      <p:sp>
        <p:nvSpPr>
          <p:cNvPr id="15" name="テキスト ボックス 14">
            <a:extLst>
              <a:ext uri="{FF2B5EF4-FFF2-40B4-BE49-F238E27FC236}">
                <a16:creationId xmlns:a16="http://schemas.microsoft.com/office/drawing/2014/main" id="{D7842019-BEBA-A14E-EC9C-23FC708DE2CF}"/>
              </a:ext>
            </a:extLst>
          </p:cNvPr>
          <p:cNvSpPr txBox="1"/>
          <p:nvPr/>
        </p:nvSpPr>
        <p:spPr>
          <a:xfrm>
            <a:off x="7742001" y="4908369"/>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492</a:t>
            </a:r>
          </a:p>
        </p:txBody>
      </p:sp>
      <p:sp>
        <p:nvSpPr>
          <p:cNvPr id="17" name="テキスト ボックス 16">
            <a:extLst>
              <a:ext uri="{FF2B5EF4-FFF2-40B4-BE49-F238E27FC236}">
                <a16:creationId xmlns:a16="http://schemas.microsoft.com/office/drawing/2014/main" id="{12AACC95-6962-FC69-CC2B-252427F1116F}"/>
              </a:ext>
            </a:extLst>
          </p:cNvPr>
          <p:cNvSpPr txBox="1"/>
          <p:nvPr/>
        </p:nvSpPr>
        <p:spPr>
          <a:xfrm>
            <a:off x="8520775" y="382538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988</a:t>
            </a:r>
          </a:p>
        </p:txBody>
      </p:sp>
      <p:sp>
        <p:nvSpPr>
          <p:cNvPr id="18" name="テキスト ボックス 17">
            <a:extLst>
              <a:ext uri="{FF2B5EF4-FFF2-40B4-BE49-F238E27FC236}">
                <a16:creationId xmlns:a16="http://schemas.microsoft.com/office/drawing/2014/main" id="{337DBD57-4E0D-8CA4-3EB1-5198962E3510}"/>
              </a:ext>
            </a:extLst>
          </p:cNvPr>
          <p:cNvSpPr txBox="1"/>
          <p:nvPr/>
        </p:nvSpPr>
        <p:spPr>
          <a:xfrm>
            <a:off x="9299550" y="257173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1,563</a:t>
            </a:r>
          </a:p>
        </p:txBody>
      </p:sp>
      <p:sp>
        <p:nvSpPr>
          <p:cNvPr id="19" name="テキスト ボックス 18">
            <a:extLst>
              <a:ext uri="{FF2B5EF4-FFF2-40B4-BE49-F238E27FC236}">
                <a16:creationId xmlns:a16="http://schemas.microsoft.com/office/drawing/2014/main" id="{5BD17929-705E-5132-7CCE-7382EB5895A0}"/>
              </a:ext>
            </a:extLst>
          </p:cNvPr>
          <p:cNvSpPr txBox="1"/>
          <p:nvPr/>
        </p:nvSpPr>
        <p:spPr>
          <a:xfrm>
            <a:off x="1411230" y="2269074"/>
            <a:ext cx="2144770"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
        <p:nvSpPr>
          <p:cNvPr id="20" name="テキスト ボックス 19">
            <a:extLst>
              <a:ext uri="{FF2B5EF4-FFF2-40B4-BE49-F238E27FC236}">
                <a16:creationId xmlns:a16="http://schemas.microsoft.com/office/drawing/2014/main" id="{5E41212A-61D4-B63F-BB49-0B9F47DFF2CE}"/>
              </a:ext>
            </a:extLst>
          </p:cNvPr>
          <p:cNvSpPr txBox="1"/>
          <p:nvPr/>
        </p:nvSpPr>
        <p:spPr>
          <a:xfrm>
            <a:off x="1411229" y="2803833"/>
            <a:ext cx="2898025" cy="865237"/>
          </a:xfrm>
          <a:prstGeom prst="rect">
            <a:avLst/>
          </a:prstGeom>
          <a:solidFill>
            <a:schemeClr val="bg1"/>
          </a:solidFill>
          <a:ln w="12700">
            <a:solidFill>
              <a:schemeClr val="bg1">
                <a:lumMod val="85000"/>
              </a:schemeClr>
            </a:solidFill>
          </a:ln>
          <a:effectLst>
            <a:outerShdw blurRad="50800" dist="38100" dir="2700000" algn="tl" rotWithShape="0">
              <a:prstClr val="black">
                <a:alpha val="40000"/>
              </a:prstClr>
            </a:outerShdw>
          </a:effectLst>
        </p:spPr>
        <p:txBody>
          <a:bodyPr wrap="square" rtlCol="0" anchor="t">
            <a:spAutoFit/>
          </a:bodyPr>
          <a:lstStyle/>
          <a:p>
            <a:pPr marL="285750" indent="-285750">
              <a:lnSpc>
                <a:spcPct val="150000"/>
              </a:lnSpc>
              <a:buClr>
                <a:srgbClr val="B3DEFF"/>
              </a:buClr>
              <a:buFont typeface="Wingdings" panose="05000000000000000000" pitchFamily="2" charset="2"/>
              <a:buChar char="n"/>
            </a:pPr>
            <a:r>
              <a:rPr lang="ja-JP" altLang="en-US"/>
              <a:t>コミットメント中の企業数</a:t>
            </a:r>
            <a:r>
              <a:rPr lang="en-US" altLang="ja-JP" baseline="30000"/>
              <a:t>※2</a:t>
            </a:r>
          </a:p>
          <a:p>
            <a:pPr marL="285750" indent="-285750">
              <a:lnSpc>
                <a:spcPct val="150000"/>
              </a:lnSpc>
              <a:buClr>
                <a:srgbClr val="EF8B47"/>
              </a:buClr>
              <a:buFont typeface="Wingdings" panose="05000000000000000000" pitchFamily="2" charset="2"/>
              <a:buChar char="n"/>
            </a:pPr>
            <a:r>
              <a:rPr kumimoji="1" lang="ja-JP" altLang="en-US"/>
              <a:t>認定取得企業数</a:t>
            </a:r>
          </a:p>
        </p:txBody>
      </p:sp>
    </p:spTree>
    <p:extLst>
      <p:ext uri="{BB962C8B-B14F-4D97-AF65-F5344CB8AC3E}">
        <p14:creationId xmlns:p14="http://schemas.microsoft.com/office/powerpoint/2010/main" val="528420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graphicFrame>
        <p:nvGraphicFramePr>
          <p:cNvPr id="12" name="表 11"/>
          <p:cNvGraphicFramePr>
            <a:graphicFrameLocks noGrp="1"/>
          </p:cNvGraphicFramePr>
          <p:nvPr>
            <p:extLst>
              <p:ext uri="{D42A27DB-BD31-4B8C-83A1-F6EECF244321}">
                <p14:modId xmlns:p14="http://schemas.microsoft.com/office/powerpoint/2010/main" val="1865966855"/>
              </p:ext>
            </p:extLst>
          </p:nvPr>
        </p:nvGraphicFramePr>
        <p:xfrm>
          <a:off x="418795" y="1209374"/>
          <a:ext cx="9802800" cy="6119464"/>
        </p:xfrm>
        <a:graphic>
          <a:graphicData uri="http://schemas.openxmlformats.org/drawingml/2006/table">
            <a:tbl>
              <a:tblPr firstRow="1" bandRow="1"/>
              <a:tblGrid>
                <a:gridCol w="1152129">
                  <a:extLst>
                    <a:ext uri="{9D8B030D-6E8A-4147-A177-3AD203B41FA5}">
                      <a16:colId xmlns:a16="http://schemas.microsoft.com/office/drawing/2014/main" val="20000"/>
                    </a:ext>
                  </a:extLst>
                </a:gridCol>
                <a:gridCol w="863871">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200">
                  <a:extLst>
                    <a:ext uri="{9D8B030D-6E8A-4147-A177-3AD203B41FA5}">
                      <a16:colId xmlns:a16="http://schemas.microsoft.com/office/drawing/2014/main" val="20002"/>
                    </a:ext>
                  </a:extLst>
                </a:gridCol>
                <a:gridCol w="727200">
                  <a:extLst>
                    <a:ext uri="{9D8B030D-6E8A-4147-A177-3AD203B41FA5}">
                      <a16:colId xmlns:a16="http://schemas.microsoft.com/office/drawing/2014/main" val="20003"/>
                    </a:ext>
                  </a:extLst>
                </a:gridCol>
                <a:gridCol w="529200">
                  <a:extLst>
                    <a:ext uri="{9D8B030D-6E8A-4147-A177-3AD203B41FA5}">
                      <a16:colId xmlns:a16="http://schemas.microsoft.com/office/drawing/2014/main" val="20004"/>
                    </a:ext>
                  </a:extLst>
                </a:gridCol>
                <a:gridCol w="5173200">
                  <a:extLst>
                    <a:ext uri="{9D8B030D-6E8A-4147-A177-3AD203B41FA5}">
                      <a16:colId xmlns:a16="http://schemas.microsoft.com/office/drawing/2014/main" val="20005"/>
                    </a:ext>
                  </a:extLst>
                </a:gridCol>
              </a:tblGrid>
              <a:tr h="70407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企業名</a:t>
                      </a:r>
                      <a:r>
                        <a:rPr kumimoji="1" lang="en-US" altLang="ja-JP" sz="800" b="0">
                          <a:solidFill>
                            <a:schemeClr val="tx1"/>
                          </a:solidFill>
                          <a:latin typeface="+mj-lt"/>
                          <a:ea typeface="Meiryo UI" panose="020B0604030504040204" pitchFamily="50" charset="-128"/>
                          <a:cs typeface="Meiryo UI" panose="020B0604030504040204" pitchFamily="50" charset="-128"/>
                        </a:rPr>
                        <a:t>※50</a:t>
                      </a:r>
                      <a:r>
                        <a:rPr kumimoji="1" lang="ja-JP" altLang="en-US" sz="800" b="0">
                          <a:solidFill>
                            <a:schemeClr val="tx1"/>
                          </a:solidFill>
                          <a:latin typeface="+mj-lt"/>
                          <a:ea typeface="Meiryo UI" panose="020B0604030504040204" pitchFamily="50" charset="-128"/>
                          <a:cs typeface="Meiryo UI" panose="020B0604030504040204" pitchFamily="50" charset="-128"/>
                        </a:rPr>
                        <a:t>音順</a:t>
                      </a:r>
                      <a:endParaRPr kumimoji="1" lang="ja-JP" altLang="en-US" sz="1400" b="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j-lt"/>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j-lt"/>
                          <a:ea typeface="Meiryo UI" panose="020B0604030504040204" pitchFamily="50" charset="-128"/>
                          <a:cs typeface="Meiryo UI" panose="020B0604030504040204" pitchFamily="50" charset="-128"/>
                        </a:rPr>
                        <a:t>※Scope1+2</a:t>
                      </a:r>
                      <a:r>
                        <a:rPr kumimoji="1" lang="ja-JP" altLang="en-US" sz="800" b="0">
                          <a:solidFill>
                            <a:schemeClr val="tx1"/>
                          </a:solidFill>
                          <a:latin typeface="+mj-lt"/>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j-lt"/>
                          <a:ea typeface="Meiryo UI" panose="020B0604030504040204" pitchFamily="50" charset="-128"/>
                          <a:cs typeface="Meiryo UI" panose="020B0604030504040204" pitchFamily="50" charset="-128"/>
                        </a:rPr>
                        <a:t>Scope</a:t>
                      </a:r>
                      <a:endParaRPr kumimoji="1" lang="ja-JP" altLang="en-US" sz="1400" b="0">
                        <a:solidFill>
                          <a:schemeClr val="tx1"/>
                        </a:solidFill>
                        <a:latin typeface="+mj-lt"/>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j-lt"/>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328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アイシン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85725"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72731"/>
                  </a:ext>
                </a:extLst>
              </a:tr>
              <a:tr h="223283">
                <a:tc vMerge="1">
                  <a:txBody>
                    <a:bodyPr/>
                    <a:lstStyle/>
                    <a:p>
                      <a:pPr algn="ctr" rtl="0"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購入した製品・サービスと販売した製品の廃棄からの排出量を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182178"/>
                  </a:ext>
                </a:extLst>
              </a:tr>
              <a:tr h="223283">
                <a:tc rowSpan="3">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旭化成ホームズ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85725"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283">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94260"/>
                  </a:ext>
                </a:extLst>
              </a:tr>
              <a:tr h="34577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購入した商品とサービスの支出を対象とする</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のサプライヤーに科学的根拠に基づく目標を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28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アサヒグループホールディングス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912127"/>
                  </a:ext>
                </a:extLst>
              </a:tr>
              <a:tr h="25425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302357"/>
                  </a:ext>
                </a:extLst>
              </a:tr>
              <a:tr h="254250">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アジア航測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272722"/>
                  </a:ext>
                </a:extLst>
              </a:tr>
              <a:tr h="345779">
                <a:tc vMerge="1">
                  <a:txBody>
                    <a:bodyPr/>
                    <a:lstStyle/>
                    <a:p>
                      <a:pPr algn="ctr" rtl="0"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購入した商品とサービスの支出を対象とする</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のサプライヤーに科学的根拠に基づく目標を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773616"/>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アシックス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65193"/>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購入した製品・サービスと販売した製品の廃棄からの排出量を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954625"/>
                  </a:ext>
                </a:extLst>
              </a:tr>
              <a:tr h="242840">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アステラス製薬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5857398"/>
                  </a:ext>
                </a:extLst>
              </a:tr>
              <a:tr h="19152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200" b="0" i="0" u="none" strike="noStrike">
                          <a:solidFill>
                            <a:srgbClr val="000000"/>
                          </a:solidFill>
                          <a:effectLst/>
                          <a:latin typeface="Meiryo UI" panose="020B0604030504040204" pitchFamily="50" charset="-128"/>
                          <a:ea typeface="Meiryo UI" panose="020B0604030504040204" pitchFamily="50" charset="-128"/>
                        </a:rPr>
                        <a:t>37.5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7308477"/>
                  </a:ext>
                </a:extLst>
              </a:tr>
              <a:tr h="22328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アマダ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味の素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843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生産</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トンあたりの排出量を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アスクル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排出量をゼロ</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105779"/>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％削減。この目標は購入した製品・サービスと上流輸送をカバー</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851791"/>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アズビル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513346"/>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563003"/>
                  </a:ext>
                </a:extLst>
              </a:tr>
              <a:tr h="22328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アドバンテスト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328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spTree>
    <p:extLst>
      <p:ext uri="{BB962C8B-B14F-4D97-AF65-F5344CB8AC3E}">
        <p14:creationId xmlns:p14="http://schemas.microsoft.com/office/powerpoint/2010/main" val="2806601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2/22</a:t>
            </a:r>
            <a:endParaRPr kumimoji="1" lang="ja-JP" altLang="en-US"/>
          </a:p>
        </p:txBody>
      </p:sp>
      <p:sp>
        <p:nvSpPr>
          <p:cNvPr id="11" name="テキスト ボックス 10"/>
          <p:cNvSpPr txBox="1">
            <a:spLocks noChangeArrowheads="1"/>
          </p:cNvSpPr>
          <p:nvPr/>
        </p:nvSpPr>
        <p:spPr bwMode="auto">
          <a:xfrm>
            <a:off x="757315" y="7357058"/>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7" name="表 6"/>
          <p:cNvGraphicFramePr>
            <a:graphicFrameLocks noGrp="1"/>
          </p:cNvGraphicFramePr>
          <p:nvPr>
            <p:extLst>
              <p:ext uri="{D42A27DB-BD31-4B8C-83A1-F6EECF244321}">
                <p14:modId xmlns:p14="http://schemas.microsoft.com/office/powerpoint/2010/main" val="1460076468"/>
              </p:ext>
            </p:extLst>
          </p:nvPr>
        </p:nvGraphicFramePr>
        <p:xfrm>
          <a:off x="418795" y="1172776"/>
          <a:ext cx="9875275" cy="6059188"/>
        </p:xfrm>
        <a:graphic>
          <a:graphicData uri="http://schemas.openxmlformats.org/drawingml/2006/table">
            <a:tbl>
              <a:tblPr firstRow="1" bandRow="1"/>
              <a:tblGrid>
                <a:gridCol w="1160193">
                  <a:extLst>
                    <a:ext uri="{9D8B030D-6E8A-4147-A177-3AD203B41FA5}">
                      <a16:colId xmlns:a16="http://schemas.microsoft.com/office/drawing/2014/main" val="20000"/>
                    </a:ext>
                  </a:extLst>
                </a:gridCol>
                <a:gridCol w="870146">
                  <a:extLst>
                    <a:ext uri="{9D8B030D-6E8A-4147-A177-3AD203B41FA5}">
                      <a16:colId xmlns:a16="http://schemas.microsoft.com/office/drawing/2014/main" val="20006"/>
                    </a:ext>
                  </a:extLst>
                </a:gridCol>
                <a:gridCol w="635116">
                  <a:extLst>
                    <a:ext uri="{9D8B030D-6E8A-4147-A177-3AD203B41FA5}">
                      <a16:colId xmlns:a16="http://schemas.microsoft.com/office/drawing/2014/main" val="20001"/>
                    </a:ext>
                  </a:extLst>
                </a:gridCol>
                <a:gridCol w="733050">
                  <a:extLst>
                    <a:ext uri="{9D8B030D-6E8A-4147-A177-3AD203B41FA5}">
                      <a16:colId xmlns:a16="http://schemas.microsoft.com/office/drawing/2014/main" val="20002"/>
                    </a:ext>
                  </a:extLst>
                </a:gridCol>
                <a:gridCol w="732968">
                  <a:extLst>
                    <a:ext uri="{9D8B030D-6E8A-4147-A177-3AD203B41FA5}">
                      <a16:colId xmlns:a16="http://schemas.microsoft.com/office/drawing/2014/main" val="20003"/>
                    </a:ext>
                  </a:extLst>
                </a:gridCol>
                <a:gridCol w="533297">
                  <a:extLst>
                    <a:ext uri="{9D8B030D-6E8A-4147-A177-3AD203B41FA5}">
                      <a16:colId xmlns:a16="http://schemas.microsoft.com/office/drawing/2014/main" val="20004"/>
                    </a:ext>
                  </a:extLst>
                </a:gridCol>
                <a:gridCol w="5210505">
                  <a:extLst>
                    <a:ext uri="{9D8B030D-6E8A-4147-A177-3AD203B41FA5}">
                      <a16:colId xmlns:a16="http://schemas.microsoft.com/office/drawing/2014/main" val="20005"/>
                    </a:ext>
                  </a:extLst>
                </a:gridCol>
              </a:tblGrid>
              <a:tr h="71353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535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アンリツ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687991"/>
                  </a:ext>
                </a:extLst>
              </a:tr>
              <a:tr h="226284">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633889"/>
                  </a:ext>
                </a:extLst>
              </a:tr>
              <a:tr h="22628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イオン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650838"/>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3765723"/>
                  </a:ext>
                </a:extLst>
              </a:tr>
              <a:tr h="22628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岩崎通信機</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230015"/>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757808"/>
                  </a:ext>
                </a:extLst>
              </a:tr>
              <a:tr h="226284">
                <a:tc rowSpan="2">
                  <a:txBody>
                    <a:bodyPr/>
                    <a:lstStyle/>
                    <a:p>
                      <a:pPr algn="ctr" rtl="0"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UBE</a:t>
                      </a:r>
                      <a:endParaRPr 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862611"/>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294708"/>
                  </a:ext>
                </a:extLst>
              </a:tr>
              <a:tr h="22628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石塚硝子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640066"/>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404505"/>
                  </a:ext>
                </a:extLst>
              </a:tr>
              <a:tr h="226284">
                <a:tc rowSpan="2">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EIZO</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204476"/>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0454761"/>
                  </a:ext>
                </a:extLst>
              </a:tr>
              <a:tr h="226284">
                <a:tc rowSpan="3">
                  <a:txBody>
                    <a:bodyPr/>
                    <a:lstStyle/>
                    <a:p>
                      <a:pPr algn="ctr" rtl="0"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E</a:t>
                      </a: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a:solidFill>
                            <a:srgbClr val="000000"/>
                          </a:solidFill>
                          <a:effectLst/>
                          <a:latin typeface="Meiryo UI" panose="020B0604030504040204" pitchFamily="50" charset="-128"/>
                          <a:ea typeface="Meiryo UI" panose="020B0604030504040204" pitchFamily="50" charset="-128"/>
                        </a:rPr>
                        <a:t>J</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284947"/>
                  </a:ext>
                </a:extLst>
              </a:tr>
              <a:tr h="226284">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出張に係る排出量を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598894"/>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購入した製品・サービスからの排出量の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72.9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目標を設定させる</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970737"/>
                  </a:ext>
                </a:extLst>
              </a:tr>
              <a:tr h="226284">
                <a:tc rowSpan="2">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SCSK</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166533"/>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541011"/>
                  </a:ext>
                </a:extLst>
              </a:tr>
              <a:tr h="226284">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エスペック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551113"/>
                  </a:ext>
                </a:extLst>
              </a:tr>
              <a:tr h="22628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7989742"/>
                  </a:ext>
                </a:extLst>
              </a:tr>
              <a:tr h="226284">
                <a:tc rowSpan="2">
                  <a:txBody>
                    <a:bodyPr/>
                    <a:lstStyle/>
                    <a:p>
                      <a:pPr algn="ctr" rtl="0"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NTT</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アーバンソリューションズ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3985373"/>
                  </a:ext>
                </a:extLst>
              </a:tr>
              <a:tr h="29730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670247"/>
                  </a:ext>
                </a:extLst>
              </a:tr>
              <a:tr h="226284">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エヌ・ティ・ティ・データ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390233"/>
                  </a:ext>
                </a:extLst>
              </a:tr>
              <a:tr h="29730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990374"/>
                  </a:ext>
                </a:extLst>
              </a:tr>
            </a:tbl>
          </a:graphicData>
        </a:graphic>
      </p:graphicFrame>
    </p:spTree>
    <p:extLst>
      <p:ext uri="{BB962C8B-B14F-4D97-AF65-F5344CB8AC3E}">
        <p14:creationId xmlns:p14="http://schemas.microsoft.com/office/powerpoint/2010/main" val="96580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3/22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9" name="表 8"/>
          <p:cNvGraphicFramePr>
            <a:graphicFrameLocks noGrp="1"/>
          </p:cNvGraphicFramePr>
          <p:nvPr>
            <p:extLst>
              <p:ext uri="{D42A27DB-BD31-4B8C-83A1-F6EECF244321}">
                <p14:modId xmlns:p14="http://schemas.microsoft.com/office/powerpoint/2010/main" val="2326373257"/>
              </p:ext>
            </p:extLst>
          </p:nvPr>
        </p:nvGraphicFramePr>
        <p:xfrm>
          <a:off x="419492" y="1187133"/>
          <a:ext cx="9805918" cy="594518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809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6775">
                <a:tc rowSpan="2">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NTT</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ドコモ</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857856"/>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11977"/>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エーザイ</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45703"/>
                  </a:ext>
                </a:extLst>
              </a:tr>
              <a:tr h="256775">
                <a:tc vMerge="1">
                  <a:txBody>
                    <a:bodyPr/>
                    <a:lstStyle/>
                    <a:p>
                      <a:pPr algn="ctr" rtl="0"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6567878"/>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大塚商会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587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114586"/>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大林組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668949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7043880"/>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岡部</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550371"/>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30136"/>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オカムラ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545149"/>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495295"/>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沖電気工業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861495"/>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607018"/>
                  </a:ext>
                </a:extLst>
              </a:tr>
              <a:tr h="256775">
                <a:tc rowSpan="4">
                  <a:txBody>
                    <a:bodyPr/>
                    <a:lstStyle/>
                    <a:p>
                      <a:pPr algn="ctr" rtl="0" fontAlgn="ctr"/>
                      <a:r>
                        <a:rPr lang="zh-TW" altLang="en-US" sz="1300" b="0" i="0" u="none" strike="noStrike">
                          <a:solidFill>
                            <a:srgbClr val="000000"/>
                          </a:solidFill>
                          <a:effectLst/>
                          <a:latin typeface="Meiryo UI" panose="020B0604030504040204" pitchFamily="50" charset="-128"/>
                          <a:ea typeface="Meiryo UI" panose="020B0604030504040204" pitchFamily="50" charset="-128"/>
                        </a:rPr>
                        <a:t>小野薬品工業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800662"/>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68900"/>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819201"/>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528917"/>
                  </a:ext>
                </a:extLst>
              </a:tr>
              <a:tr h="256775">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オムロン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4226040"/>
                  </a:ext>
                </a:extLst>
              </a:tr>
              <a:tr h="2567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097098"/>
                  </a:ext>
                </a:extLst>
              </a:tr>
            </a:tbl>
          </a:graphicData>
        </a:graphic>
      </p:graphicFrame>
    </p:spTree>
    <p:extLst>
      <p:ext uri="{BB962C8B-B14F-4D97-AF65-F5344CB8AC3E}">
        <p14:creationId xmlns:p14="http://schemas.microsoft.com/office/powerpoint/2010/main" val="2484777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4/22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9" name="表 8"/>
          <p:cNvGraphicFramePr>
            <a:graphicFrameLocks noGrp="1"/>
          </p:cNvGraphicFramePr>
          <p:nvPr>
            <p:extLst>
              <p:ext uri="{D42A27DB-BD31-4B8C-83A1-F6EECF244321}">
                <p14:modId xmlns:p14="http://schemas.microsoft.com/office/powerpoint/2010/main" val="2923907077"/>
              </p:ext>
            </p:extLst>
          </p:nvPr>
        </p:nvGraphicFramePr>
        <p:xfrm>
          <a:off x="419492" y="1216316"/>
          <a:ext cx="9805918" cy="607081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8916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2021">
                <a:tc rowSpan="4">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オリンパス</a:t>
                      </a:r>
                      <a:endParaRPr lang="zh-TW"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87309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排出量をゼロ</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807109"/>
                  </a:ext>
                </a:extLst>
              </a:tr>
              <a:tr h="33576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899271"/>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631027"/>
                  </a:ext>
                </a:extLst>
              </a:tr>
              <a:tr h="2420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花王</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17944"/>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送料</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製品・サービス、上流輸送、廃棄をカバー</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912374"/>
                  </a:ext>
                </a:extLst>
              </a:tr>
              <a:tr h="242021">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カゴメ</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10733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234142"/>
                  </a:ext>
                </a:extLst>
              </a:tr>
              <a:tr h="2420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鹿島建設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948862"/>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802546"/>
                  </a:ext>
                </a:extLst>
              </a:tr>
              <a:tr h="242021">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川島織物セルコン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002446"/>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687660"/>
                  </a:ext>
                </a:extLst>
              </a:tr>
              <a:tr h="335765">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532433"/>
                  </a:ext>
                </a:extLst>
              </a:tr>
              <a:tr h="2420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キッコーマン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91442"/>
                  </a:ext>
                </a:extLst>
              </a:tr>
              <a:tr h="242021">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％削減。この目標は購入した製品・サービスと上流輸送をカバー</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651808"/>
                  </a:ext>
                </a:extLst>
              </a:tr>
              <a:tr h="2420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キヤノン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679992"/>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3663"/>
                  </a:ext>
                </a:extLst>
              </a:tr>
              <a:tr h="242021">
                <a:tc rowSpan="4">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キリン</a:t>
                      </a:r>
                      <a:r>
                        <a:rPr lang="en-US" sz="1400" b="0" i="0" u="none" strike="noStrike">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134895"/>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65971"/>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53559"/>
                  </a:ext>
                </a:extLst>
              </a:tr>
              <a:tr h="2420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536154"/>
                  </a:ext>
                </a:extLst>
              </a:tr>
            </a:tbl>
          </a:graphicData>
        </a:graphic>
      </p:graphicFrame>
    </p:spTree>
    <p:extLst>
      <p:ext uri="{BB962C8B-B14F-4D97-AF65-F5344CB8AC3E}">
        <p14:creationId xmlns:p14="http://schemas.microsoft.com/office/powerpoint/2010/main" val="201439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5/22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9" name="表 8"/>
          <p:cNvGraphicFramePr>
            <a:graphicFrameLocks noGrp="1"/>
          </p:cNvGraphicFramePr>
          <p:nvPr>
            <p:extLst>
              <p:ext uri="{D42A27DB-BD31-4B8C-83A1-F6EECF244321}">
                <p14:modId xmlns:p14="http://schemas.microsoft.com/office/powerpoint/2010/main" val="1687795253"/>
              </p:ext>
            </p:extLst>
          </p:nvPr>
        </p:nvGraphicFramePr>
        <p:xfrm>
          <a:off x="419492" y="1216317"/>
          <a:ext cx="9805918" cy="605909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9015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03000">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京セラ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7292"/>
                  </a:ext>
                </a:extLst>
              </a:tr>
              <a:tr h="303000">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クリナップ</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113849"/>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510068"/>
                  </a:ext>
                </a:extLst>
              </a:tr>
              <a:tr h="303000">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KDDI</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099225"/>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977409"/>
                  </a:ext>
                </a:extLst>
              </a:tr>
              <a:tr h="303000">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コーセー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038584"/>
                  </a:ext>
                </a:extLst>
              </a:tr>
              <a:tr h="303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913993"/>
                  </a:ext>
                </a:extLst>
              </a:tr>
              <a:tr h="197655">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国際航業</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871479"/>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出張、従業員の通勤、販売した製品に関する排出量を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266730"/>
                  </a:ext>
                </a:extLst>
              </a:tr>
              <a:tr h="388125">
                <a:tc vMerge="1">
                  <a:txBody>
                    <a:bodyPr/>
                    <a:lstStyle/>
                    <a:p>
                      <a:pPr algn="ctr" rtl="0" fontAlgn="ct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766397"/>
                  </a:ext>
                </a:extLst>
              </a:tr>
              <a:tr h="19765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小林製薬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803331"/>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667066"/>
                  </a:ext>
                </a:extLst>
              </a:tr>
              <a:tr h="19765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コマニー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9781"/>
                  </a:ext>
                </a:extLst>
              </a:tr>
              <a:tr h="38812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848515"/>
                  </a:ext>
                </a:extLst>
              </a:tr>
              <a:tr h="29639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コムシステムホールディングス</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027668"/>
                  </a:ext>
                </a:extLst>
              </a:tr>
              <a:tr h="29639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購入した製品・サービス、資本財、燃料及びエネルギー活動からの排出量を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06406"/>
                  </a:ext>
                </a:extLst>
              </a:tr>
              <a:tr h="19765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五洋建設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135361"/>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6591"/>
                  </a:ext>
                </a:extLst>
              </a:tr>
              <a:tr h="19765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参天製薬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059333"/>
                  </a:ext>
                </a:extLst>
              </a:tr>
              <a:tr h="19765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737850"/>
                  </a:ext>
                </a:extLst>
              </a:tr>
            </a:tbl>
          </a:graphicData>
        </a:graphic>
      </p:graphicFrame>
    </p:spTree>
    <p:extLst>
      <p:ext uri="{BB962C8B-B14F-4D97-AF65-F5344CB8AC3E}">
        <p14:creationId xmlns:p14="http://schemas.microsoft.com/office/powerpoint/2010/main" val="50129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a:t>
            </a:r>
            <a:r>
              <a:rPr lang="en-US" altLang="ja-JP"/>
              <a:t>Science Based Targets</a:t>
            </a:r>
            <a:r>
              <a:rPr lang="ja-JP" altLang="en-US"/>
              <a:t>）とは？</a:t>
            </a:r>
            <a:endParaRPr kumimoji="1" lang="ja-JP" altLang="en-US"/>
          </a:p>
        </p:txBody>
      </p:sp>
      <p:sp>
        <p:nvSpPr>
          <p:cNvPr id="3" name="コンテンツ プレースホルダー 2"/>
          <p:cNvSpPr>
            <a:spLocks noGrp="1"/>
          </p:cNvSpPr>
          <p:nvPr>
            <p:ph sz="quarter" idx="12"/>
          </p:nvPr>
        </p:nvSpPr>
        <p:spPr>
          <a:xfrm>
            <a:off x="161925" y="1110920"/>
            <a:ext cx="10367963" cy="604163"/>
          </a:xfrm>
        </p:spPr>
        <p:txBody>
          <a:bodyPr/>
          <a:lstStyle/>
          <a:p>
            <a:pPr>
              <a:buClr>
                <a:schemeClr val="tx1"/>
              </a:buClr>
            </a:pPr>
            <a:r>
              <a:rPr lang="ja-JP" altLang="en-US" b="1">
                <a:solidFill>
                  <a:srgbClr val="FF0000"/>
                </a:solidFill>
              </a:rPr>
              <a:t>パリ協定が求める基準と整合した、企業が設定する温室効果ガス排出削減目標</a:t>
            </a:r>
            <a:r>
              <a:rPr lang="ja-JP" altLang="en-US"/>
              <a:t>のこと</a:t>
            </a:r>
          </a:p>
        </p:txBody>
      </p:sp>
      <p:pic>
        <p:nvPicPr>
          <p:cNvPr id="7" name="Picture 4" descr="「science based targets logo」の画像検索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1468" y="2484583"/>
            <a:ext cx="7448876" cy="419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6/22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7" name="表 6"/>
          <p:cNvGraphicFramePr>
            <a:graphicFrameLocks noGrp="1"/>
          </p:cNvGraphicFramePr>
          <p:nvPr>
            <p:extLst>
              <p:ext uri="{D42A27DB-BD31-4B8C-83A1-F6EECF244321}">
                <p14:modId xmlns:p14="http://schemas.microsoft.com/office/powerpoint/2010/main" val="460704328"/>
              </p:ext>
            </p:extLst>
          </p:nvPr>
        </p:nvGraphicFramePr>
        <p:xfrm>
          <a:off x="419492" y="1216315"/>
          <a:ext cx="9805918" cy="601564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194">
                  <a:extLst>
                    <a:ext uri="{9D8B030D-6E8A-4147-A177-3AD203B41FA5}">
                      <a16:colId xmlns:a16="http://schemas.microsoft.com/office/drawing/2014/main" val="20006"/>
                    </a:ext>
                  </a:extLst>
                </a:gridCol>
                <a:gridCol w="630000">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1789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参天製薬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0088377"/>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9959078"/>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サンデン</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790454"/>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240657"/>
                  </a:ext>
                </a:extLst>
              </a:tr>
              <a:tr h="229435">
                <a:tc rowSpan="2">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サントリー食品インターナショナル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803148"/>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151399"/>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サントリー</a:t>
                      </a:r>
                      <a:r>
                        <a:rPr lang="en-US" altLang="ja-JP" sz="1400" b="0" i="0" u="none" strike="noStrike">
                          <a:solidFill>
                            <a:srgbClr val="000000"/>
                          </a:solidFill>
                          <a:effectLst/>
                          <a:latin typeface="Meiryo UI" panose="020B0604030504040204" pitchFamily="50" charset="-128"/>
                          <a:ea typeface="Meiryo UI" panose="020B0604030504040204" pitchFamily="50" charset="-128"/>
                        </a:rPr>
                        <a:t>HD</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インターナショナル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249709"/>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296812"/>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佐川急便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575876"/>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94323"/>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三甲</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281373"/>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000381"/>
                  </a:ext>
                </a:extLst>
              </a:tr>
              <a:tr h="229435">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フロントリテイリング </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48762"/>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541253"/>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ジェネックス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6237"/>
                  </a:ext>
                </a:extLst>
              </a:tr>
              <a:tr h="35017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829102"/>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塩野義製薬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040249"/>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628611"/>
                  </a:ext>
                </a:extLst>
              </a:tr>
              <a:tr h="229435">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資生堂</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363063"/>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年間の再エネ調達量を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230996"/>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付加価値あたりの排出量を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938085"/>
                  </a:ext>
                </a:extLst>
              </a:tr>
              <a:tr h="22943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シチズン時計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524875"/>
                  </a:ext>
                </a:extLst>
              </a:tr>
              <a:tr h="22943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5874992"/>
                  </a:ext>
                </a:extLst>
              </a:tr>
            </a:tbl>
          </a:graphicData>
        </a:graphic>
      </p:graphicFrame>
    </p:spTree>
    <p:extLst>
      <p:ext uri="{BB962C8B-B14F-4D97-AF65-F5344CB8AC3E}">
        <p14:creationId xmlns:p14="http://schemas.microsoft.com/office/powerpoint/2010/main" val="2850748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7/22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2598702310"/>
              </p:ext>
            </p:extLst>
          </p:nvPr>
        </p:nvGraphicFramePr>
        <p:xfrm>
          <a:off x="415197" y="1216316"/>
          <a:ext cx="9806398" cy="6015636"/>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9013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637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島津製作所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6808313"/>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134333"/>
                  </a:ext>
                </a:extLst>
              </a:tr>
              <a:tr h="27637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上新電機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12286"/>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551906"/>
                  </a:ext>
                </a:extLst>
              </a:tr>
              <a:tr h="276373">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新電元工業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5746307"/>
                  </a:ext>
                </a:extLst>
              </a:tr>
              <a:tr h="276373">
                <a:tc vMerge="1">
                  <a:txBody>
                    <a:bodyPr/>
                    <a:lstStyle/>
                    <a:p>
                      <a:pPr algn="ctr" rtl="0"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167259"/>
                  </a:ext>
                </a:extLst>
              </a:tr>
              <a:tr h="276373">
                <a:tc rowSpan="2">
                  <a:txBody>
                    <a:bodyPr/>
                    <a:lstStyle/>
                    <a:p>
                      <a:pPr algn="ctr" rtl="0"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SCREEN</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405994"/>
                  </a:ext>
                </a:extLst>
              </a:tr>
              <a:tr h="276373">
                <a:tc vMerge="1">
                  <a:txBody>
                    <a:bodyPr/>
                    <a:lstStyle/>
                    <a:p>
                      <a:pPr algn="ctr" rtl="0"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58.1%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01016"/>
                  </a:ext>
                </a:extLst>
              </a:tr>
              <a:tr h="276373">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住友ファーマ</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409235"/>
                  </a:ext>
                </a:extLst>
              </a:tr>
              <a:tr h="276373">
                <a:tc vMerge="1">
                  <a:txBody>
                    <a:bodyPr/>
                    <a:lstStyle/>
                    <a:p>
                      <a:pPr algn="ctr" rtl="0"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305217"/>
                  </a:ext>
                </a:extLst>
              </a:tr>
              <a:tr h="276373">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セイコーエプソン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165292"/>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購入した製品・サービスと販売した製品の使用からの付加価値あたりの排出量を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581169"/>
                  </a:ext>
                </a:extLst>
              </a:tr>
              <a:tr h="276373">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世紀東急工業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487126"/>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232150"/>
                  </a:ext>
                </a:extLst>
              </a:tr>
              <a:tr h="276373">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積水化学工業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743054"/>
                  </a:ext>
                </a:extLst>
              </a:tr>
              <a:tr h="27637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34102"/>
                  </a:ext>
                </a:extLst>
              </a:tr>
              <a:tr h="27637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積水ハウス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673445"/>
                  </a:ext>
                </a:extLst>
              </a:tr>
              <a:tr h="276373">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3344174"/>
                  </a:ext>
                </a:extLst>
              </a:tr>
              <a:tr h="35078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購入した商品とサービスに対応する排出量で計算されたサプライヤーのうち</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65.8%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に科学的に</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922972"/>
                  </a:ext>
                </a:extLst>
              </a:tr>
            </a:tbl>
          </a:graphicData>
        </a:graphic>
      </p:graphicFrame>
    </p:spTree>
    <p:extLst>
      <p:ext uri="{BB962C8B-B14F-4D97-AF65-F5344CB8AC3E}">
        <p14:creationId xmlns:p14="http://schemas.microsoft.com/office/powerpoint/2010/main" val="599014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8/22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4146021187"/>
              </p:ext>
            </p:extLst>
          </p:nvPr>
        </p:nvGraphicFramePr>
        <p:xfrm>
          <a:off x="415197" y="1216316"/>
          <a:ext cx="9806398" cy="608160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9010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636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ソニーグループ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157825"/>
                  </a:ext>
                </a:extLst>
              </a:tr>
              <a:tr h="27636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販売した製品の使用をカバーする排出量を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89695"/>
                  </a:ext>
                </a:extLst>
              </a:tr>
              <a:tr h="33407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300007"/>
                  </a:ext>
                </a:extLst>
              </a:tr>
              <a:tr h="27636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ソフトバンク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717071"/>
                  </a:ext>
                </a:extLst>
              </a:tr>
              <a:tr h="27636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071122"/>
                  </a:ext>
                </a:extLst>
              </a:tr>
              <a:tr h="27636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第一三共</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9241872"/>
                  </a:ext>
                </a:extLst>
              </a:tr>
              <a:tr h="326620">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購入した商品とサービス、設備投資、燃料およびエネルギーに関連する活動、および出張に対応す</a:t>
                      </a: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る排出量で計算されたサプライヤーのうち</a:t>
                      </a:r>
                      <a:r>
                        <a:rPr lang="en-US" altLang="ja-JP" sz="1050" b="0" i="0" u="none" strike="noStrike">
                          <a:solidFill>
                            <a:srgbClr val="000000"/>
                          </a:solidFill>
                          <a:effectLst/>
                          <a:latin typeface="Meiryo UI" panose="020B0604030504040204" pitchFamily="50" charset="-128"/>
                          <a:ea typeface="Meiryo UI" panose="020B0604030504040204" pitchFamily="50" charset="-128"/>
                        </a:rPr>
                        <a:t>70.6%</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が科学的に根拠のある目標を設定させる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9910662"/>
                  </a:ext>
                </a:extLst>
              </a:tr>
              <a:tr h="21885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大東建託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38078"/>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874622"/>
                  </a:ext>
                </a:extLst>
              </a:tr>
              <a:tr h="21885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ダイセキ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358336"/>
                  </a:ext>
                </a:extLst>
              </a:tr>
              <a:tr h="44409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購入した製品・サービス、資本財、上流の輸送と流通、事業で発生した廃棄物、</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および販売した製品からの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2282"/>
                  </a:ext>
                </a:extLst>
              </a:tr>
              <a:tr h="21484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ダイフク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742310"/>
                  </a:ext>
                </a:extLst>
              </a:tr>
              <a:tr h="21484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369205"/>
                  </a:ext>
                </a:extLst>
              </a:tr>
              <a:tr h="218854">
                <a:tc rowSpan="4">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大和ハウス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399968"/>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18397"/>
                  </a:ext>
                </a:extLst>
              </a:tr>
              <a:tr h="334071">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％に相当するサプライヤーに科学に基づく削減目標</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653444"/>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533498"/>
                  </a:ext>
                </a:extLst>
              </a:tr>
              <a:tr h="218854">
                <a:tc rowSpan="3">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武田薬品工業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172056"/>
                  </a:ext>
                </a:extLst>
              </a:tr>
              <a:tr h="21885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753153"/>
                  </a:ext>
                </a:extLst>
              </a:tr>
              <a:tr h="36778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購入した製品・サービス、資本財、上流輸送の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科学に基づく削減目標を策定させる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437682"/>
                  </a:ext>
                </a:extLst>
              </a:tr>
            </a:tbl>
          </a:graphicData>
        </a:graphic>
      </p:graphicFrame>
    </p:spTree>
    <p:extLst>
      <p:ext uri="{BB962C8B-B14F-4D97-AF65-F5344CB8AC3E}">
        <p14:creationId xmlns:p14="http://schemas.microsoft.com/office/powerpoint/2010/main" val="305971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9/22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2251711704"/>
              </p:ext>
            </p:extLst>
          </p:nvPr>
        </p:nvGraphicFramePr>
        <p:xfrm>
          <a:off x="415197" y="1216317"/>
          <a:ext cx="9806398" cy="6112517"/>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0790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39331">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中外製薬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74640"/>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年間の再エネ調達量を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331856"/>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659374"/>
                  </a:ext>
                </a:extLst>
              </a:tr>
              <a:tr h="23933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椿本チエイン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9835431"/>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6646410"/>
                  </a:ext>
                </a:extLst>
              </a:tr>
              <a:tr h="239331">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TIS</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5413169"/>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7400211"/>
                  </a:ext>
                </a:extLst>
              </a:tr>
              <a:tr h="239331">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TSI</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1186460"/>
                  </a:ext>
                </a:extLst>
              </a:tr>
              <a:tr h="239331">
                <a:tc vMerge="1">
                  <a:txBody>
                    <a:bodyPr/>
                    <a:lstStyle/>
                    <a:p>
                      <a:pPr algn="ctr" rtl="0"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38113"/>
                  </a:ext>
                </a:extLst>
              </a:tr>
              <a:tr h="239331">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DMG</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森精機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55341"/>
                  </a:ext>
                </a:extLst>
              </a:tr>
              <a:tr h="239331">
                <a:tc vMerge="1">
                  <a:txBody>
                    <a:bodyPr/>
                    <a:lstStyle/>
                    <a:p>
                      <a:pPr algn="ctr" rtl="0"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892526"/>
                  </a:ext>
                </a:extLst>
              </a:tr>
              <a:tr h="239331">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テルモ</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582051"/>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988259"/>
                  </a:ext>
                </a:extLst>
              </a:tr>
              <a:tr h="239331">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デンソー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626733"/>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493747"/>
                  </a:ext>
                </a:extLst>
              </a:tr>
              <a:tr h="239331">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東急不動産ホールディングス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3970224"/>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71028"/>
                  </a:ext>
                </a:extLst>
              </a:tr>
              <a:tr h="239331">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東京エレクトロン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440645"/>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ウエハあたり</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41900"/>
                  </a:ext>
                </a:extLst>
              </a:tr>
              <a:tr h="239331">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東芝三菱電機産業システム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861270"/>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付加価値</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円当たりの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GHG</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52.56%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削減する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01065"/>
                  </a:ext>
                </a:extLst>
              </a:tr>
              <a:tr h="23933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戸田建設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801725"/>
                  </a:ext>
                </a:extLst>
              </a:tr>
              <a:tr h="23933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722344"/>
                  </a:ext>
                </a:extLst>
              </a:tr>
            </a:tbl>
          </a:graphicData>
        </a:graphic>
      </p:graphicFrame>
    </p:spTree>
    <p:extLst>
      <p:ext uri="{BB962C8B-B14F-4D97-AF65-F5344CB8AC3E}">
        <p14:creationId xmlns:p14="http://schemas.microsoft.com/office/powerpoint/2010/main" val="669684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10/22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319010514"/>
              </p:ext>
            </p:extLst>
          </p:nvPr>
        </p:nvGraphicFramePr>
        <p:xfrm>
          <a:off x="415197" y="1216317"/>
          <a:ext cx="9806398" cy="6055390"/>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4027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東洋製罐グループホールディングス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173597"/>
                  </a:ext>
                </a:extLst>
              </a:tr>
              <a:tr h="45920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3583569"/>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豊田合成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600135"/>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310740"/>
                  </a:ext>
                </a:extLst>
              </a:tr>
              <a:tr h="177374">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ナブテスコ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922381"/>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46443"/>
                  </a:ext>
                </a:extLst>
              </a:tr>
              <a:tr h="3364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主要サプライヤーの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％に削減目標を設定させ、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を目指した削減目標</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117800"/>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ニコン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25327"/>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購入した製品、上流輸送、販売した製品の使用による排出量を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566376"/>
                  </a:ext>
                </a:extLst>
              </a:tr>
              <a:tr h="216361">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ニチコン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684241"/>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日本国土開発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314373"/>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755477"/>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日本たばこ産業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260261"/>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210290"/>
                  </a:ext>
                </a:extLst>
              </a:tr>
              <a:tr h="177374">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日本電気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948130"/>
                  </a:ext>
                </a:extLst>
              </a:tr>
              <a:tr h="3364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に含まれない燃料及びエネルギー活動、販売した</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993516"/>
                  </a:ext>
                </a:extLst>
              </a:tr>
              <a:tr h="177374">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日本電信電話</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112083"/>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003016"/>
                  </a:ext>
                </a:extLst>
              </a:tr>
              <a:tr h="177374">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日本</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山村硝子</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486934"/>
                  </a:ext>
                </a:extLst>
              </a:tr>
              <a:tr h="501506">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調達した商品とサービス、資本財、燃料およびエネルギー関連活動、上流の輸送と流通、オペ</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レーションで発生した廃棄物、ビジネストラベル、従業員の通勤、販売製品の処理、および終</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了時の処理に関する排出量を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607723"/>
                  </a:ext>
                </a:extLst>
              </a:tr>
              <a:tr h="21636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日本新薬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290955"/>
                  </a:ext>
                </a:extLst>
              </a:tr>
              <a:tr h="21636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749820"/>
                  </a:ext>
                </a:extLst>
              </a:tr>
              <a:tr h="177374">
                <a:tc rowSpan="3">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野村総合研究所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356142"/>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出張と通勤による排出量を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254424"/>
                  </a:ext>
                </a:extLst>
              </a:tr>
              <a:tr h="17737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に相当するサプライヤーとベンダーに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256902"/>
                  </a:ext>
                </a:extLst>
              </a:tr>
            </a:tbl>
          </a:graphicData>
        </a:graphic>
      </p:graphicFrame>
    </p:spTree>
    <p:extLst>
      <p:ext uri="{BB962C8B-B14F-4D97-AF65-F5344CB8AC3E}">
        <p14:creationId xmlns:p14="http://schemas.microsoft.com/office/powerpoint/2010/main" val="340894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11/22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82629097"/>
              </p:ext>
            </p:extLst>
          </p:nvPr>
        </p:nvGraphicFramePr>
        <p:xfrm>
          <a:off x="415197" y="1198759"/>
          <a:ext cx="9806398" cy="6132117"/>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7516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2644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パシフィックコンサルタンツ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585720"/>
                  </a:ext>
                </a:extLst>
              </a:tr>
              <a:tr h="228480">
                <a:tc vMerge="1">
                  <a:txBody>
                    <a:bodyPr/>
                    <a:lstStyle/>
                    <a:p>
                      <a:pPr algn="ctr" rtl="0"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596023"/>
                  </a:ext>
                </a:extLst>
              </a:tr>
              <a:tr h="22644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長谷工コーポレーション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148439"/>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698230"/>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パナソニックホールディングス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35320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14318"/>
                  </a:ext>
                </a:extLst>
              </a:tr>
              <a:tr h="226443">
                <a:tc rowSpan="2">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日立</a:t>
                      </a:r>
                      <a:r>
                        <a:rPr lang="en-US" altLang="ja-JP" sz="1200" b="0" i="0" u="none" strike="noStrike" err="1">
                          <a:solidFill>
                            <a:srgbClr val="000000"/>
                          </a:solidFill>
                          <a:effectLst/>
                          <a:latin typeface="Meiryo UI" panose="020B0604030504040204" pitchFamily="50" charset="-128"/>
                          <a:ea typeface="Meiryo UI" panose="020B0604030504040204" pitchFamily="50" charset="-128"/>
                        </a:rPr>
                        <a:t>Astemo</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4325624"/>
                  </a:ext>
                </a:extLst>
              </a:tr>
              <a:tr h="226443">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44406"/>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日立製作所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817484"/>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64430"/>
                  </a:ext>
                </a:extLst>
              </a:tr>
              <a:tr h="22644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ヒューリック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133346"/>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％再エネ化</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995957"/>
                  </a:ext>
                </a:extLst>
              </a:tr>
              <a:tr h="34672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に含まれない燃料及びエネルギー活動からの排出量を</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409046"/>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ファイントゥデイ</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07420"/>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購入した製品、販売した製品の使用と廃棄による排出量を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356090"/>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ファナック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535772"/>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498910"/>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ファーストリテイリング</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1799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036579"/>
                  </a:ext>
                </a:extLst>
              </a:tr>
              <a:tr h="226443">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富士通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981795"/>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9263783"/>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711387"/>
                  </a:ext>
                </a:extLst>
              </a:tr>
              <a:tr h="22644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富士電機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47981"/>
                  </a:ext>
                </a:extLst>
              </a:tr>
              <a:tr h="22644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98584"/>
                  </a:ext>
                </a:extLst>
              </a:tr>
            </a:tbl>
          </a:graphicData>
        </a:graphic>
      </p:graphicFrame>
    </p:spTree>
    <p:extLst>
      <p:ext uri="{BB962C8B-B14F-4D97-AF65-F5344CB8AC3E}">
        <p14:creationId xmlns:p14="http://schemas.microsoft.com/office/powerpoint/2010/main" val="2279312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12/22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3909402476"/>
              </p:ext>
            </p:extLst>
          </p:nvPr>
        </p:nvGraphicFramePr>
        <p:xfrm>
          <a:off x="415197" y="1198758"/>
          <a:ext cx="9806398" cy="605687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4569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富士フィルムホールディングス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032444"/>
                  </a:ext>
                </a:extLst>
              </a:tr>
              <a:tr h="326626">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購入した商品とサービス、燃料およびエネルギー関連活動、上流の輸送と流通、販売製品の　</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処理、および終了時の処理に関するを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362479"/>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フジパングループ本社</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226463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352452"/>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ブラザー工業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284721"/>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購入した製品、販売した製品の使用と廃棄による排出量を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983373"/>
                  </a:ext>
                </a:extLst>
              </a:tr>
              <a:tr h="214839">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古河電気工業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19906"/>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43435"/>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文化シヤッター</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628805"/>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購入した商品およびサービス、および上流輸送と配送からの排出量を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181900"/>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ベネッセコーポレーション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640999"/>
                  </a:ext>
                </a:extLst>
              </a:tr>
              <a:tr h="215903">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39.4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476418"/>
                  </a:ext>
                </a:extLst>
              </a:tr>
              <a:tr h="214839">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ベルシステム</a:t>
                      </a:r>
                      <a:r>
                        <a:rPr lang="en-US" altLang="ja-JP" sz="1300" b="0" i="0" u="none" strike="noStrike">
                          <a:solidFill>
                            <a:srgbClr val="000000"/>
                          </a:solidFill>
                          <a:effectLst/>
                          <a:latin typeface="Meiryo UI" panose="020B0604030504040204" pitchFamily="50" charset="-128"/>
                          <a:ea typeface="Meiryo UI" panose="020B0604030504040204" pitchFamily="50" charset="-128"/>
                        </a:rPr>
                        <a:t>24</a:t>
                      </a: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673734"/>
                  </a:ext>
                </a:extLst>
              </a:tr>
              <a:tr h="214839">
                <a:tc vMerge="1">
                  <a:txBody>
                    <a:bodyPr/>
                    <a:lstStyle/>
                    <a:p>
                      <a:pPr algn="ctr" rtl="0"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398695"/>
                  </a:ext>
                </a:extLst>
              </a:tr>
              <a:tr h="214839">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ポーラ・オルビスホールディングス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28611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912895"/>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松田産業</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76128"/>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825872"/>
                  </a:ext>
                </a:extLst>
              </a:tr>
              <a:tr h="214839">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丸井グループ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31542"/>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073016"/>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872176"/>
                  </a:ext>
                </a:extLst>
              </a:tr>
              <a:tr h="21852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三井不動産</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954630"/>
                  </a:ext>
                </a:extLst>
              </a:tr>
              <a:tr h="214839">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39.2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795570"/>
                  </a:ext>
                </a:extLst>
              </a:tr>
              <a:tr h="21483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三菱地所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2211"/>
                  </a:ext>
                </a:extLst>
              </a:tr>
              <a:tr h="21483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803937"/>
                  </a:ext>
                </a:extLst>
              </a:tr>
            </a:tbl>
          </a:graphicData>
        </a:graphic>
      </p:graphicFrame>
    </p:spTree>
    <p:extLst>
      <p:ext uri="{BB962C8B-B14F-4D97-AF65-F5344CB8AC3E}">
        <p14:creationId xmlns:p14="http://schemas.microsoft.com/office/powerpoint/2010/main" val="3695834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13/22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7" name="表 6"/>
          <p:cNvGraphicFramePr>
            <a:graphicFrameLocks noGrp="1"/>
          </p:cNvGraphicFramePr>
          <p:nvPr>
            <p:extLst>
              <p:ext uri="{D42A27DB-BD31-4B8C-83A1-F6EECF244321}">
                <p14:modId xmlns:p14="http://schemas.microsoft.com/office/powerpoint/2010/main" val="3449176939"/>
              </p:ext>
            </p:extLst>
          </p:nvPr>
        </p:nvGraphicFramePr>
        <p:xfrm>
          <a:off x="415197" y="1202326"/>
          <a:ext cx="9806398" cy="605362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5852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三井住友建設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376889"/>
                  </a:ext>
                </a:extLst>
              </a:tr>
              <a:tr h="208838">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24697"/>
                  </a:ext>
                </a:extLst>
              </a:tr>
              <a:tr h="10630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三菱電機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867353"/>
                  </a:ext>
                </a:extLst>
              </a:tr>
              <a:tr h="208838">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7857654"/>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三菱マテリアル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06799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購入した製品・サービス、燃料・エネルギー関連活動、投資から排出量を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43172"/>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ミライト・ワン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224820"/>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529416"/>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村田製作所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31528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875760"/>
                  </a:ext>
                </a:extLst>
              </a:tr>
              <a:tr h="410056">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明治</a:t>
                      </a:r>
                      <a:r>
                        <a:rPr lang="en-US" sz="1400" b="0" i="0" u="none" strike="noStrike">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314792"/>
                  </a:ext>
                </a:extLst>
              </a:tr>
              <a:tr h="41005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1320"/>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森ビル</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154694"/>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163142"/>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安川電機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782615"/>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384654"/>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八千代エンジニヤリング</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286258"/>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207300"/>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ヤマハ</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925530"/>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40532"/>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ユー・エス・エス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995042"/>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34820"/>
                  </a:ext>
                </a:extLst>
              </a:tr>
              <a:tr h="20883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横河電機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738108"/>
                  </a:ext>
                </a:extLst>
              </a:tr>
              <a:tr h="20883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108195"/>
                  </a:ext>
                </a:extLst>
              </a:tr>
            </a:tbl>
          </a:graphicData>
        </a:graphic>
      </p:graphicFrame>
    </p:spTree>
    <p:extLst>
      <p:ext uri="{BB962C8B-B14F-4D97-AF65-F5344CB8AC3E}">
        <p14:creationId xmlns:p14="http://schemas.microsoft.com/office/powerpoint/2010/main" val="1405010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14/22</a:t>
            </a:r>
            <a:endParaRPr kumimoji="1" lang="ja-JP" altLang="en-US"/>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957261723"/>
              </p:ext>
            </p:extLst>
          </p:nvPr>
        </p:nvGraphicFramePr>
        <p:xfrm>
          <a:off x="415197" y="1219406"/>
          <a:ext cx="9806398" cy="587660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2783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30773">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ライオン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年までに再生可能エネルギーの年間調達を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301252"/>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259458"/>
                  </a:ext>
                </a:extLst>
              </a:tr>
              <a:tr h="230818">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LIXIL</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764135"/>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780043"/>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リクルート</a:t>
                      </a:r>
                      <a:r>
                        <a:rPr lang="en-US" sz="1400" b="0" i="0" u="none" strike="noStrike">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129532"/>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831108"/>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リコー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787320"/>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購入した製品、輸送、販売した製品の使用による排出量を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776490"/>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ルネサスエレクトロニクス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99210"/>
                  </a:ext>
                </a:extLst>
              </a:tr>
              <a:tr h="3437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346163"/>
                  </a:ext>
                </a:extLst>
              </a:tr>
              <a:tr h="230818">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REINOWA</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3200380"/>
                  </a:ext>
                </a:extLst>
              </a:tr>
              <a:tr h="31790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873176"/>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レンゴー</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359346"/>
                  </a:ext>
                </a:extLst>
              </a:tr>
              <a:tr h="330773">
                <a:tc vMerge="1">
                  <a:txBody>
                    <a:bodyPr/>
                    <a:lstStyle/>
                    <a:p>
                      <a:pPr algn="ctr" rtl="0"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購入した商品とサービス、燃料およびエネルギー関連活動、上流の輸送と流通、廃棄物の処理に関するを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165847"/>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ローム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941730"/>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823020"/>
                  </a:ext>
                </a:extLst>
              </a:tr>
              <a:tr h="23081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ロックペイント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213957"/>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購入した商品とサービス、燃料およびエネルギー関連活動、上流の輸送と流通、販売製品の　</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処理、および終了時の処理に関するを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609084"/>
                  </a:ext>
                </a:extLst>
              </a:tr>
              <a:tr h="230818">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YKK</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749361"/>
                  </a:ext>
                </a:extLst>
              </a:tr>
              <a:tr h="23081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508178"/>
                  </a:ext>
                </a:extLst>
              </a:tr>
            </a:tbl>
          </a:graphicData>
        </a:graphic>
      </p:graphicFrame>
      <p:sp>
        <p:nvSpPr>
          <p:cNvPr id="10" name="テキスト ボックス 9"/>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1" name="テキスト ボックス 10"/>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2930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15/22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7" name="表 6"/>
          <p:cNvGraphicFramePr>
            <a:graphicFrameLocks noGrp="1"/>
          </p:cNvGraphicFramePr>
          <p:nvPr>
            <p:extLst>
              <p:ext uri="{D42A27DB-BD31-4B8C-83A1-F6EECF244321}">
                <p14:modId xmlns:p14="http://schemas.microsoft.com/office/powerpoint/2010/main" val="1703670309"/>
              </p:ext>
            </p:extLst>
          </p:nvPr>
        </p:nvGraphicFramePr>
        <p:xfrm>
          <a:off x="415197" y="1215813"/>
          <a:ext cx="9806398" cy="5918994"/>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77924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7121">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トヨタ自動車</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1.5°C/</a:t>
                      </a:r>
                    </a:p>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WB2°C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76034"/>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WB2°C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647354"/>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中型および大型貨物トラックからの排出量を、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台あたり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11.6%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733525"/>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朝日ウッドテック</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705180"/>
                  </a:ext>
                </a:extLst>
              </a:tr>
              <a:tr h="33759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購入した製品・サービス、輸送・配送（上流）による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603396"/>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飛島建設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151542"/>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513475"/>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安藤・間</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689163"/>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111331"/>
                  </a:ext>
                </a:extLst>
              </a:tr>
              <a:tr h="247121">
                <a:tc rowSpan="2">
                  <a:txBody>
                    <a:bodyPr/>
                    <a:lstStyle/>
                    <a:p>
                      <a:pPr algn="ct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ANA</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有償トンキロあたりの、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Scope1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と燃料及びエネルギー活動からの排出量を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852071"/>
                  </a:ext>
                </a:extLst>
              </a:tr>
              <a:tr h="36797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上記以外の</a:t>
                      </a:r>
                      <a:r>
                        <a:rPr lang="en-US" sz="1100" b="0" i="0" u="none" strike="noStrike">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491532"/>
                  </a:ext>
                </a:extLst>
              </a:tr>
              <a:tr h="247121">
                <a:tc rowSpan="3">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AGC</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80587"/>
                  </a:ext>
                </a:extLst>
              </a:tr>
              <a:tr h="485224">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販売した製品の加工、販売した製品の使用、および販売した製品の廃棄処理からの</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983122"/>
                  </a:ext>
                </a:extLst>
              </a:tr>
              <a:tr h="485224">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購入した商品とサービス、燃料およびエネルギーに関連する活動に対応する排出量で計算され</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たサプライヤーのうち</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に科学的に根拠のある目標を設定させる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44134"/>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奥村組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384355"/>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660392"/>
                  </a:ext>
                </a:extLst>
              </a:tr>
              <a:tr h="247121">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カシオ計算機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038323"/>
                  </a:ext>
                </a:extLst>
              </a:tr>
              <a:tr h="247121">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購入した商品・サービス、販売した製品の使用による排出を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454299"/>
                  </a:ext>
                </a:extLst>
              </a:tr>
            </a:tbl>
          </a:graphicData>
        </a:graphic>
      </p:graphicFrame>
      <p:sp>
        <p:nvSpPr>
          <p:cNvPr id="8" name="テキスト ボックス 7"/>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0730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a:t>
            </a:r>
            <a:r>
              <a:rPr kumimoji="1" lang="en-US" altLang="ja-JP"/>
              <a:t>Near-term SBT</a:t>
            </a:r>
            <a:r>
              <a:rPr kumimoji="1" lang="ja-JP" altLang="en-US"/>
              <a:t>）のイメージ</a:t>
            </a:r>
          </a:p>
        </p:txBody>
      </p:sp>
      <p:sp>
        <p:nvSpPr>
          <p:cNvPr id="3" name="コンテンツ プレースホルダー 2"/>
          <p:cNvSpPr>
            <a:spLocks noGrp="1"/>
          </p:cNvSpPr>
          <p:nvPr>
            <p:ph sz="quarter" idx="12"/>
          </p:nvPr>
        </p:nvSpPr>
        <p:spPr>
          <a:xfrm>
            <a:off x="161925" y="1110920"/>
            <a:ext cx="10367963" cy="927328"/>
          </a:xfrm>
        </p:spPr>
        <p:txBody>
          <a:bodyPr/>
          <a:lstStyle/>
          <a:p>
            <a:r>
              <a:rPr lang="en-US" altLang="ja-JP" sz="1800"/>
              <a:t>4.2%/</a:t>
            </a:r>
            <a:r>
              <a:rPr lang="ja-JP" altLang="en-US" sz="1800"/>
              <a:t>年以上の削減を目安として、申請時から</a:t>
            </a:r>
            <a:r>
              <a:rPr lang="en-US" altLang="ja-JP" sz="1800"/>
              <a:t>5</a:t>
            </a:r>
            <a:r>
              <a:rPr lang="ja-JP" altLang="en-US" sz="1800"/>
              <a:t>年～</a:t>
            </a:r>
            <a:r>
              <a:rPr lang="en-US" altLang="ja-JP" sz="1800"/>
              <a:t>10</a:t>
            </a:r>
            <a:r>
              <a:rPr lang="ja-JP" altLang="en-US" sz="1800"/>
              <a:t>年先の目標を設定する</a:t>
            </a:r>
            <a:endParaRPr lang="en-US" altLang="ja-JP" sz="1800"/>
          </a:p>
          <a:p>
            <a:pPr marL="0" indent="0">
              <a:buNone/>
            </a:pPr>
            <a:r>
              <a:rPr lang="ja-JP" altLang="en-US" sz="1600"/>
              <a:t>　　</a:t>
            </a:r>
            <a:r>
              <a:rPr lang="en-US" altLang="ja-JP" sz="1600"/>
              <a:t>※</a:t>
            </a:r>
            <a:r>
              <a:rPr lang="ja-JP" altLang="en-US" sz="1600"/>
              <a:t>本資料中においては、特段の注記のない場合には</a:t>
            </a:r>
            <a:r>
              <a:rPr lang="en-US" altLang="ja-JP" sz="1600"/>
              <a:t>SBT=Near-term SBT</a:t>
            </a:r>
            <a:r>
              <a:rPr lang="ja-JP" altLang="en-US" sz="1600"/>
              <a:t>として記載する</a:t>
            </a:r>
            <a:endParaRPr lang="en-US" altLang="ja-JP" sz="1600"/>
          </a:p>
        </p:txBody>
      </p:sp>
      <p:pic>
        <p:nvPicPr>
          <p:cNvPr id="82" name="図 81"/>
          <p:cNvPicPr>
            <a:picLocks noChangeAspect="1"/>
          </p:cNvPicPr>
          <p:nvPr/>
        </p:nvPicPr>
        <p:blipFill>
          <a:blip r:embed="rId2"/>
          <a:stretch>
            <a:fillRect/>
          </a:stretch>
        </p:blipFill>
        <p:spPr>
          <a:xfrm>
            <a:off x="1032630" y="2384137"/>
            <a:ext cx="7239000" cy="4924425"/>
          </a:xfrm>
          <a:prstGeom prst="rect">
            <a:avLst/>
          </a:prstGeom>
        </p:spPr>
      </p:pic>
      <p:sp>
        <p:nvSpPr>
          <p:cNvPr id="83" name="テキスト ボックス 45"/>
          <p:cNvSpPr txBox="1"/>
          <p:nvPr/>
        </p:nvSpPr>
        <p:spPr>
          <a:xfrm>
            <a:off x="7558697" y="4735128"/>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a:off x="4523133" y="3985664"/>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5" name="直線矢印コネクタ 84"/>
          <p:cNvCxnSpPr/>
          <p:nvPr/>
        </p:nvCxnSpPr>
        <p:spPr>
          <a:xfrm>
            <a:off x="4528445" y="4500578"/>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86" name="直線矢印コネクタ 85"/>
          <p:cNvCxnSpPr/>
          <p:nvPr/>
        </p:nvCxnSpPr>
        <p:spPr>
          <a:xfrm>
            <a:off x="4523133" y="5034225"/>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87" name="テキスト ボックス 50"/>
          <p:cNvSpPr txBox="1"/>
          <p:nvPr/>
        </p:nvSpPr>
        <p:spPr>
          <a:xfrm>
            <a:off x="8037104" y="6767845"/>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88" name="テキスト ボックス 52"/>
          <p:cNvSpPr txBox="1"/>
          <p:nvPr/>
        </p:nvSpPr>
        <p:spPr>
          <a:xfrm>
            <a:off x="3775084" y="3916387"/>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89" name="テキスト ボックス 53"/>
          <p:cNvSpPr txBox="1"/>
          <p:nvPr/>
        </p:nvSpPr>
        <p:spPr>
          <a:xfrm>
            <a:off x="3645576" y="4339036"/>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54"/>
          <p:cNvSpPr txBox="1"/>
          <p:nvPr/>
        </p:nvSpPr>
        <p:spPr>
          <a:xfrm>
            <a:off x="3696034" y="4942683"/>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56"/>
          <p:cNvSpPr txBox="1"/>
          <p:nvPr/>
        </p:nvSpPr>
        <p:spPr>
          <a:xfrm>
            <a:off x="7531356" y="6540330"/>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フローチャート: 結合子 91"/>
          <p:cNvSpPr/>
          <p:nvPr/>
        </p:nvSpPr>
        <p:spPr>
          <a:xfrm>
            <a:off x="4468476" y="41683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3" name="フローチャート: 結合子 92"/>
          <p:cNvSpPr/>
          <p:nvPr/>
        </p:nvSpPr>
        <p:spPr>
          <a:xfrm>
            <a:off x="4468476" y="468571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4" name="フローチャート: 結合子 93"/>
          <p:cNvSpPr/>
          <p:nvPr/>
        </p:nvSpPr>
        <p:spPr>
          <a:xfrm>
            <a:off x="4444827" y="5426220"/>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cxnSp>
        <p:nvCxnSpPr>
          <p:cNvPr id="95" name="直線コネクタ 94"/>
          <p:cNvCxnSpPr>
            <a:stCxn id="92" idx="6"/>
            <a:endCxn id="100" idx="1"/>
          </p:cNvCxnSpPr>
          <p:nvPr/>
        </p:nvCxnSpPr>
        <p:spPr>
          <a:xfrm flipV="1">
            <a:off x="4612492" y="3387044"/>
            <a:ext cx="1298529" cy="853317"/>
          </a:xfrm>
          <a:prstGeom prst="line">
            <a:avLst/>
          </a:prstGeom>
          <a:noFill/>
          <a:ln w="9525" cap="flat" cmpd="sng" algn="ctr">
            <a:solidFill>
              <a:sysClr val="windowText" lastClr="000000">
                <a:shade val="95000"/>
                <a:satMod val="105000"/>
              </a:sysClr>
            </a:solidFill>
            <a:prstDash val="solid"/>
          </a:ln>
          <a:effectLst/>
        </p:spPr>
      </p:cxnSp>
      <p:cxnSp>
        <p:nvCxnSpPr>
          <p:cNvPr id="96" name="直線コネクタ 95"/>
          <p:cNvCxnSpPr>
            <a:stCxn id="93" idx="7"/>
            <a:endCxn id="99" idx="1"/>
          </p:cNvCxnSpPr>
          <p:nvPr/>
        </p:nvCxnSpPr>
        <p:spPr>
          <a:xfrm flipV="1">
            <a:off x="4591401" y="3387043"/>
            <a:ext cx="1325770" cy="1319764"/>
          </a:xfrm>
          <a:prstGeom prst="line">
            <a:avLst/>
          </a:prstGeom>
          <a:noFill/>
          <a:ln w="9525" cap="flat" cmpd="sng" algn="ctr">
            <a:solidFill>
              <a:sysClr val="windowText" lastClr="000000">
                <a:shade val="95000"/>
                <a:satMod val="105000"/>
              </a:sysClr>
            </a:solidFill>
            <a:prstDash val="solid"/>
          </a:ln>
          <a:effectLst/>
        </p:spPr>
      </p:cxnSp>
      <p:cxnSp>
        <p:nvCxnSpPr>
          <p:cNvPr id="97" name="直線コネクタ 96"/>
          <p:cNvCxnSpPr>
            <a:stCxn id="94" idx="7"/>
            <a:endCxn id="100" idx="1"/>
          </p:cNvCxnSpPr>
          <p:nvPr/>
        </p:nvCxnSpPr>
        <p:spPr>
          <a:xfrm flipV="1">
            <a:off x="4567752" y="3387044"/>
            <a:ext cx="1343269" cy="2060267"/>
          </a:xfrm>
          <a:prstGeom prst="line">
            <a:avLst/>
          </a:prstGeom>
          <a:noFill/>
          <a:ln w="9525" cap="flat" cmpd="sng" algn="ctr">
            <a:solidFill>
              <a:sysClr val="windowText" lastClr="000000">
                <a:shade val="95000"/>
                <a:satMod val="105000"/>
              </a:sysClr>
            </a:solidFill>
            <a:prstDash val="solid"/>
          </a:ln>
          <a:effectLst/>
        </p:spPr>
      </p:cxnSp>
      <p:sp>
        <p:nvSpPr>
          <p:cNvPr id="98" name="テキスト ボックス 17"/>
          <p:cNvSpPr txBox="1"/>
          <p:nvPr/>
        </p:nvSpPr>
        <p:spPr>
          <a:xfrm>
            <a:off x="1110366" y="2390755"/>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99" name="テキスト ボックス 14"/>
          <p:cNvSpPr txBox="1"/>
          <p:nvPr/>
        </p:nvSpPr>
        <p:spPr>
          <a:xfrm>
            <a:off x="5917171" y="2925378"/>
            <a:ext cx="1434010" cy="92333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defTabSz="914400"/>
            <a:r>
              <a:rPr lang="en-US" altLang="ja-JP" sz="180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a:latin typeface="Meiryo UI" panose="020B0604030504040204" pitchFamily="50" charset="-128"/>
                <a:ea typeface="Meiryo UI" panose="020B0604030504040204" pitchFamily="50" charset="-128"/>
                <a:cs typeface="Meiryo UI" panose="020B0604030504040204" pitchFamily="50" charset="-128"/>
              </a:rPr>
              <a:t>WB2℃</a:t>
            </a:r>
            <a:r>
              <a:rPr lang="ja-JP" altLang="en-US" sz="1800">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b="1">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lang="ja-JP" altLang="en-US" sz="1800">
              <a:solidFill>
                <a:prstClr val="black"/>
              </a:solidFill>
              <a:latin typeface="Segoe UI"/>
              <a:ea typeface="Meiryo UI"/>
            </a:endParaRPr>
          </a:p>
        </p:txBody>
      </p:sp>
      <p:sp>
        <p:nvSpPr>
          <p:cNvPr id="100" name="正方形/長方形 99"/>
          <p:cNvSpPr/>
          <p:nvPr/>
        </p:nvSpPr>
        <p:spPr bwMode="auto">
          <a:xfrm>
            <a:off x="5911021" y="2925379"/>
            <a:ext cx="3852539" cy="923330"/>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HGPｺﾞｼｯｸM" pitchFamily="50" charset="-128"/>
              <a:cs typeface="+mn-cs"/>
            </a:endParaRPr>
          </a:p>
        </p:txBody>
      </p:sp>
      <p:sp>
        <p:nvSpPr>
          <p:cNvPr id="101" name="フローチャート: 処理 100"/>
          <p:cNvSpPr/>
          <p:nvPr/>
        </p:nvSpPr>
        <p:spPr>
          <a:xfrm>
            <a:off x="7135157" y="2925267"/>
            <a:ext cx="2597584" cy="923441"/>
          </a:xfrm>
          <a:prstGeom prst="flowChartProcess">
            <a:avLst/>
          </a:prstGeom>
          <a:no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：傾き</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1.23</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2.5%/</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年</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：傾き</a:t>
            </a:r>
            <a:r>
              <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2.5</a:t>
            </a: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a:t>
            </a:r>
            <a:r>
              <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4.2%/</a:t>
            </a:r>
            <a:r>
              <a:rPr kumimoji="1" lang="ja-JP" altLang="en-US"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rPr>
              <a:t>年</a:t>
            </a:r>
            <a:endParaRPr kumimoji="1" lang="en-US" altLang="ja-JP" sz="1800" i="0" u="none" strike="noStrike" kern="1200" cap="none" spc="0" normalizeH="0" baseline="0" noProof="0">
              <a:ln>
                <a:noFill/>
              </a:ln>
              <a:solidFill>
                <a:schemeClr val="tx1"/>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：傾き</a:t>
            </a:r>
            <a:r>
              <a:rPr kumimoji="1" lang="en-US" altLang="ja-JP"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4.2%/</a:t>
            </a:r>
            <a:r>
              <a:rPr kumimoji="1" lang="ja-JP" altLang="en-US" sz="1800" b="1" i="0" u="none" strike="noStrike" kern="120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年～</a:t>
            </a:r>
          </a:p>
        </p:txBody>
      </p:sp>
      <p:sp>
        <p:nvSpPr>
          <p:cNvPr id="102" name="テキスト ボックス 49"/>
          <p:cNvSpPr txBox="1"/>
          <p:nvPr/>
        </p:nvSpPr>
        <p:spPr>
          <a:xfrm>
            <a:off x="710256"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103" name="テキスト ボックス 51"/>
          <p:cNvSpPr txBox="1"/>
          <p:nvPr/>
        </p:nvSpPr>
        <p:spPr>
          <a:xfrm>
            <a:off x="4134758" y="6956094"/>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104" name="テキスト ボックス 103"/>
          <p:cNvSpPr txBox="1"/>
          <p:nvPr/>
        </p:nvSpPr>
        <p:spPr>
          <a:xfrm>
            <a:off x="5911021" y="2286696"/>
            <a:ext cx="4443845" cy="307777"/>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kern="0" err="1">
                <a:solidFill>
                  <a:prstClr val="black"/>
                </a:solidFill>
                <a:latin typeface="Segoe UI"/>
              </a:rPr>
              <a:t>SBTi</a:t>
            </a:r>
            <a:r>
              <a:rPr kumimoji="0" lang="en-US" altLang="ja-JP" kern="0">
                <a:solidFill>
                  <a:prstClr val="black"/>
                </a:solidFill>
                <a:latin typeface="Segoe UI"/>
              </a:rPr>
              <a:t> Criteria and Recommendations Version </a:t>
            </a:r>
            <a:r>
              <a:rPr kumimoji="0" lang="en-US" altLang="ja-JP" kern="0">
                <a:solidFill>
                  <a:prstClr val="black"/>
                </a:solidFill>
                <a:latin typeface="Segoe UI"/>
                <a:ea typeface="Meiryo UI"/>
              </a:rPr>
              <a:t>5.0</a:t>
            </a:r>
            <a:r>
              <a:rPr kumimoji="0" lang="ja-JP" altLang="en-US" sz="1400" b="0" i="0" u="none" strike="noStrike" kern="0" cap="none" spc="0" normalizeH="0" baseline="0" noProof="0">
                <a:ln>
                  <a:noFill/>
                </a:ln>
                <a:solidFill>
                  <a:prstClr val="black"/>
                </a:solidFill>
                <a:effectLst/>
                <a:uLnTx/>
                <a:uFillTx/>
                <a:latin typeface="Segoe UI"/>
                <a:ea typeface="Meiryo UI"/>
              </a:rPr>
              <a:t>に準拠</a:t>
            </a:r>
          </a:p>
        </p:txBody>
      </p:sp>
      <p:sp>
        <p:nvSpPr>
          <p:cNvPr id="105" name="テキスト ボックス 104"/>
          <p:cNvSpPr txBox="1"/>
          <p:nvPr/>
        </p:nvSpPr>
        <p:spPr>
          <a:xfrm>
            <a:off x="7531356" y="5657131"/>
            <a:ext cx="1383712" cy="553998"/>
          </a:xfrm>
          <a:prstGeom prst="rect">
            <a:avLst/>
          </a:prstGeom>
          <a:noFill/>
        </p:spPr>
        <p:txBody>
          <a:bodyPr wrap="none" rtlCol="0">
            <a:spAutoFit/>
          </a:bodyPr>
          <a:lstStyle/>
          <a:p>
            <a:pPr defTabSz="914400" fontAlgn="base">
              <a:spcBef>
                <a:spcPct val="0"/>
              </a:spcBef>
              <a:spcAft>
                <a:spcPct val="0"/>
              </a:spcAft>
            </a:pPr>
            <a:r>
              <a:rPr lang="ja-JP" altLang="en-US" sz="1600">
                <a:latin typeface="Meiryo UI" panose="020B0604030504040204" pitchFamily="50" charset="-128"/>
                <a:cs typeface="Meiryo UI" panose="020B0604030504040204" pitchFamily="50" charset="-128"/>
              </a:rPr>
              <a:t>傾き</a:t>
            </a:r>
            <a:r>
              <a:rPr lang="en-US" altLang="ja-JP" sz="1600">
                <a:latin typeface="Meiryo UI" panose="020B0604030504040204" pitchFamily="50" charset="-128"/>
                <a:cs typeface="Meiryo UI" panose="020B0604030504040204" pitchFamily="50" charset="-128"/>
              </a:rPr>
              <a:t>2.5%/</a:t>
            </a:r>
            <a:r>
              <a:rPr lang="ja-JP" altLang="en-US" sz="1600">
                <a:latin typeface="Meiryo UI" panose="020B0604030504040204" pitchFamily="50" charset="-128"/>
                <a:cs typeface="Meiryo UI" panose="020B0604030504040204" pitchFamily="50" charset="-128"/>
              </a:rPr>
              <a:t>年</a:t>
            </a:r>
            <a:br>
              <a:rPr lang="en-US" altLang="ja-JP" sz="1600" b="1">
                <a:solidFill>
                  <a:srgbClr val="FF0000"/>
                </a:solidFill>
                <a:latin typeface="Meiryo UI" panose="020B0604030504040204" pitchFamily="50" charset="-128"/>
                <a:cs typeface="Meiryo UI" panose="020B0604030504040204" pitchFamily="50" charset="-128"/>
              </a:rPr>
            </a:br>
            <a:endParaRPr lang="ja-JP" altLang="en-US" sz="1400">
              <a:latin typeface="Meiryo UI" panose="020B0604030504040204" pitchFamily="50" charset="-128"/>
              <a:cs typeface="Meiryo UI" panose="020B0604030504040204" pitchFamily="50" charset="-128"/>
            </a:endParaRPr>
          </a:p>
        </p:txBody>
      </p:sp>
      <p:sp>
        <p:nvSpPr>
          <p:cNvPr id="106" name="テキスト ボックス 49"/>
          <p:cNvSpPr txBox="1"/>
          <p:nvPr/>
        </p:nvSpPr>
        <p:spPr>
          <a:xfrm>
            <a:off x="5476966" y="6956094"/>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107" name="テキスト ボックス 49"/>
          <p:cNvSpPr txBox="1"/>
          <p:nvPr/>
        </p:nvSpPr>
        <p:spPr>
          <a:xfrm>
            <a:off x="2555166" y="6956094"/>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Tree>
    <p:extLst>
      <p:ext uri="{BB962C8B-B14F-4D97-AF65-F5344CB8AC3E}">
        <p14:creationId xmlns:p14="http://schemas.microsoft.com/office/powerpoint/2010/main" val="781669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16/22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7" name="表 6"/>
          <p:cNvGraphicFramePr>
            <a:graphicFrameLocks noGrp="1"/>
          </p:cNvGraphicFramePr>
          <p:nvPr>
            <p:extLst>
              <p:ext uri="{D42A27DB-BD31-4B8C-83A1-F6EECF244321}">
                <p14:modId xmlns:p14="http://schemas.microsoft.com/office/powerpoint/2010/main" val="3614628703"/>
              </p:ext>
            </p:extLst>
          </p:nvPr>
        </p:nvGraphicFramePr>
        <p:xfrm>
          <a:off x="415197" y="1215811"/>
          <a:ext cx="9806398" cy="5403145"/>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86692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927">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九州電力</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MWh</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当たりの排出量を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867519"/>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販売した電力に関わる排出量を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MWh</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当たり</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27373"/>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燃料・エネルギー関連活動・投資および販売した製品の使用による排出量を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94021"/>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小松製作所</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932212"/>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430750"/>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熊谷組</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687202"/>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073241"/>
                  </a:ext>
                </a:extLst>
              </a:tr>
              <a:tr h="274927">
                <a:tc rowSpan="4">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清水建設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211240"/>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052979"/>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126234"/>
                  </a:ext>
                </a:extLst>
              </a:tr>
              <a:tr h="274927">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248035"/>
                  </a:ext>
                </a:extLst>
              </a:tr>
              <a:tr h="274927">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シャープ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051496"/>
                  </a:ext>
                </a:extLst>
              </a:tr>
              <a:tr h="422346">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454051"/>
                  </a:ext>
                </a:extLst>
              </a:tr>
              <a:tr h="274927">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住友化学</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682890"/>
                  </a:ext>
                </a:extLst>
              </a:tr>
              <a:tr h="539822">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Scope1,2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953201"/>
                  </a:ext>
                </a:extLst>
              </a:tr>
            </a:tbl>
          </a:graphicData>
        </a:graphic>
      </p:graphicFrame>
      <p:sp>
        <p:nvSpPr>
          <p:cNvPr id="8" name="テキスト ボックス 7"/>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9021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17/22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1277920525"/>
              </p:ext>
            </p:extLst>
          </p:nvPr>
        </p:nvGraphicFramePr>
        <p:xfrm>
          <a:off x="415197" y="1192662"/>
          <a:ext cx="9806398" cy="5839404"/>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67647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24475">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住友電気工業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536720"/>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701362"/>
                  </a:ext>
                </a:extLst>
              </a:tr>
              <a:tr h="32447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セコム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422589"/>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928376"/>
                  </a:ext>
                </a:extLst>
              </a:tr>
              <a:tr h="32447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大建工業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750860"/>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4539313"/>
                  </a:ext>
                </a:extLst>
              </a:tr>
              <a:tr h="324475">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大日本印刷</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621162"/>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購入金額の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％に相当する主要サプライヤーに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625779"/>
                  </a:ext>
                </a:extLst>
              </a:tr>
              <a:tr h="324475">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高砂香料工業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6795994"/>
                  </a:ext>
                </a:extLst>
              </a:tr>
              <a:tr h="324475">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734121"/>
                  </a:ext>
                </a:extLst>
              </a:tr>
              <a:tr h="324475">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高砂熱学工業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665907"/>
                  </a:ext>
                </a:extLst>
              </a:tr>
              <a:tr h="324475">
                <a:tc vMerge="1">
                  <a:txBody>
                    <a:bodyPr/>
                    <a:lstStyle/>
                    <a:p>
                      <a:pPr algn="ctr" rtl="0" fontAlgn="ct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091857"/>
                  </a:ext>
                </a:extLst>
              </a:tr>
              <a:tr h="181319">
                <a:tc rowSpan="3">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DIC</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797699"/>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カテゴリー</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2,3,4,5,12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からの温室効果ガス排出量を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230287"/>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購入した商品やサービスをカバーするサプライヤーの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9515051"/>
                  </a:ext>
                </a:extLst>
              </a:tr>
              <a:tr h="18131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東亜建設工業</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490588"/>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247786"/>
                  </a:ext>
                </a:extLst>
              </a:tr>
              <a:tr h="181319">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帝人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005926"/>
                  </a:ext>
                </a:extLst>
              </a:tr>
              <a:tr h="181319">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9830997"/>
                  </a:ext>
                </a:extLst>
              </a:tr>
            </a:tbl>
          </a:graphicData>
        </a:graphic>
      </p:graphicFrame>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71100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18/22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1961766958"/>
              </p:ext>
            </p:extLst>
          </p:nvPr>
        </p:nvGraphicFramePr>
        <p:xfrm>
          <a:off x="415197" y="1215811"/>
          <a:ext cx="9806398" cy="5608593"/>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3">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TOTO</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689074"/>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10605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間接使用による排出量を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28630"/>
                  </a:ext>
                </a:extLst>
              </a:tr>
              <a:tr h="274648">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東急建設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89619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44362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45538"/>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東京建物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63050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38005"/>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東芝</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5238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販売したエネルギー供給製品・サービスの使用による排出量を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％削減、販売したエネルギー</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消費製品・サービスの使用による排出量を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8710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東洋紡</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96679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購入した商品とサービス、および販売した製品の使用による排出量を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781127"/>
                  </a:ext>
                </a:extLst>
              </a:tr>
              <a:tr h="274648">
                <a:tc rowSpan="2">
                  <a:txBody>
                    <a:bodyPr/>
                    <a:lstStyle/>
                    <a:p>
                      <a:pPr algn="ctr" rtl="0" fontAlgn="ctr"/>
                      <a:r>
                        <a:rPr lang="en-US" sz="1300" b="0" i="0" u="none" strike="noStrike">
                          <a:solidFill>
                            <a:srgbClr val="000000"/>
                          </a:solidFill>
                          <a:effectLst/>
                          <a:latin typeface="Meiryo UI" panose="020B0604030504040204" pitchFamily="50" charset="-128"/>
                          <a:ea typeface="Meiryo UI" panose="020B0604030504040204" pitchFamily="50" charset="-128"/>
                        </a:rPr>
                        <a:t>TOPPAN</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74568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50697"/>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西松建設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7752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30862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日産自動車</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73533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販売した製品の使用による車両キロ当たりの排出量を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4124954"/>
                  </a:ext>
                </a:extLst>
              </a:tr>
            </a:tbl>
          </a:graphicData>
        </a:graphic>
      </p:graphicFrame>
      <p:sp>
        <p:nvSpPr>
          <p:cNvPr id="9" name="テキスト ボックス 8"/>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771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19/22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4145651327"/>
              </p:ext>
            </p:extLst>
          </p:nvPr>
        </p:nvGraphicFramePr>
        <p:xfrm>
          <a:off x="415197" y="1215812"/>
          <a:ext cx="9806398" cy="5816260"/>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日清食品</a:t>
                      </a:r>
                      <a:r>
                        <a:rPr lang="en-US" sz="1300" b="0" i="0" u="none" strike="noStrike">
                          <a:solidFill>
                            <a:srgbClr val="000000"/>
                          </a:solidFill>
                          <a:effectLst/>
                          <a:latin typeface="Meiryo UI" panose="020B0604030504040204" pitchFamily="50" charset="-128"/>
                          <a:ea typeface="Meiryo UI" panose="020B0604030504040204" pitchFamily="50" charset="-128"/>
                        </a:rPr>
                        <a:t>HD</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80776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794566"/>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日新電機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990139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783107"/>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日本板硝子</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71917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271355"/>
                  </a:ext>
                </a:extLst>
              </a:tr>
              <a:tr h="274648">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日本特殊陶業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54636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購入した製品・サービス、輸送（上流）、販売した製品の使用による排出量を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88443"/>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野村不動産ホールディングス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12643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購入した製品・サービスおよび販売した製品の使用による排出量を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124918"/>
                  </a:ext>
                </a:extLst>
              </a:tr>
              <a:tr h="274648">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浜松ホトニクス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9924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3271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購入金額の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336136"/>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ファミリーマート</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682416"/>
                  </a:ext>
                </a:extLst>
              </a:tr>
              <a:tr h="274648">
                <a:tc vMerge="1">
                  <a:txBody>
                    <a:bodyPr/>
                    <a:lstStyle/>
                    <a:p>
                      <a:endParaRP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159598"/>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フジクラ</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93293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136031"/>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不二製油グループ</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2102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002659"/>
                  </a:ext>
                </a:extLst>
              </a:tr>
            </a:tbl>
          </a:graphicData>
        </a:graphic>
      </p:graphicFrame>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27446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20/22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3601852757"/>
              </p:ext>
            </p:extLst>
          </p:nvPr>
        </p:nvGraphicFramePr>
        <p:xfrm>
          <a:off x="415197" y="1215811"/>
          <a:ext cx="9806398" cy="4851631"/>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ブリヂストン</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35292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ー</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購入した製品・サービスに関わる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を設定</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583993"/>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明電舎</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59945"/>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345065"/>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ユナイテッドアローズ</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37650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173220"/>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横河レンタリース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78130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購入した商品とサービス、資本財、燃料およびエネルギー関連活動、上流の輸送と流通に関す　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677792"/>
                  </a:ext>
                </a:extLst>
              </a:tr>
              <a:tr h="274648">
                <a:tc rowSpan="3">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ロッテ</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646393"/>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Scope1,2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に含まれない燃料及びエネルギー活動からの排出量を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103382"/>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購入した製品・サービス、資本財、輸送・配送（上流）による 排出量の</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％に相当する</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サプライヤーに</a:t>
                      </a:r>
                      <a:r>
                        <a:rPr lang="en-US" altLang="ja-JP" sz="1100" b="0" i="0" u="none" strike="noStrike">
                          <a:solidFill>
                            <a:srgbClr val="000000"/>
                          </a:solidFill>
                          <a:effectLst/>
                          <a:latin typeface="Meiryo UI" panose="020B0604030504040204" pitchFamily="50" charset="-128"/>
                          <a:ea typeface="Meiryo UI" panose="020B0604030504040204" pitchFamily="50" charset="-128"/>
                        </a:rPr>
                        <a:t>SBT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目標を設定させる</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843636"/>
                  </a:ext>
                </a:extLst>
              </a:tr>
              <a:tr h="274648">
                <a:tc rowSpan="2">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YKK AP</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WB2℃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29017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294054"/>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ウシオ電機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2198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006602"/>
                  </a:ext>
                </a:extLst>
              </a:tr>
            </a:tbl>
          </a:graphicData>
        </a:graphic>
      </p:graphicFrame>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50259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21/22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7858668"/>
              </p:ext>
            </p:extLst>
          </p:nvPr>
        </p:nvGraphicFramePr>
        <p:xfrm>
          <a:off x="415197" y="1215811"/>
          <a:ext cx="9806398" cy="5266963"/>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大塚製薬</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748504"/>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764768"/>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川崎汽船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輸送単位あたりの排出量を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97546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輸送単位あたりの排出量を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933884"/>
                  </a:ext>
                </a:extLst>
              </a:tr>
              <a:tr h="274648">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コニカミノルタ</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48972"/>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住友林業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236473"/>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購入した製品・サービスと販売した製品の使用からの排出量を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203105"/>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大成建設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6150785"/>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172578"/>
                  </a:ext>
                </a:extLst>
              </a:tr>
              <a:tr h="274648">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大鵬薬品工業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708251"/>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248110"/>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電通</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290176"/>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 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人あたりの出張に係る排出量を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294054"/>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日本郵船</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トンキロ当たりの排出量を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163435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原単位</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トンキロ当たりの排出量を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51828"/>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日立建機</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21988"/>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販売した製品の使用による排出量を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006602"/>
                  </a:ext>
                </a:extLst>
              </a:tr>
            </a:tbl>
          </a:graphicData>
        </a:graphic>
      </p:graphicFrame>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81927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認定取得済み日本企業の取組 </a:t>
            </a:r>
            <a:r>
              <a:rPr lang="en-US" altLang="ja-JP"/>
              <a:t>22/22</a:t>
            </a:r>
            <a:endParaRPr kumimoji="1" lang="ja-JP" altLang="en-US"/>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]Science Based Targets</a:t>
            </a:r>
            <a:r>
              <a:rPr lang="ja-JP" altLang="en-US" sz="900">
                <a:solidFill>
                  <a:srgbClr val="000000"/>
                </a:solidFill>
                <a:latin typeface="Meiryo UI" pitchFamily="50" charset="-128"/>
                <a:ea typeface="Meiryo UI" pitchFamily="50" charset="-128"/>
                <a:cs typeface="Meiryo UI" pitchFamily="50" charset="-128"/>
              </a:rPr>
              <a:t>ホームページ　</a:t>
            </a:r>
            <a:r>
              <a:rPr lang="en-US" altLang="ja-JP" sz="900">
                <a:solidFill>
                  <a:srgbClr val="000000"/>
                </a:solidFill>
                <a:latin typeface="Meiryo UI" pitchFamily="50" charset="-128"/>
                <a:ea typeface="Meiryo UI" pitchFamily="50" charset="-128"/>
                <a:cs typeface="Meiryo UI" pitchFamily="50" charset="-128"/>
              </a:rPr>
              <a:t>Companies</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Take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Action</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a:t>※</a:t>
            </a:r>
            <a:r>
              <a:rPr lang="ja-JP" altLang="en-US" sz="1100"/>
              <a:t>目標水準別の</a:t>
            </a:r>
            <a:r>
              <a:rPr lang="en-US" altLang="ja-JP" sz="1100"/>
              <a:t>50</a:t>
            </a:r>
            <a:r>
              <a:rPr lang="ja-JP" altLang="en-US" sz="1100"/>
              <a:t>音順</a:t>
            </a:r>
            <a:endParaRPr kumimoji="1" lang="ja-JP" altLang="en-US" sz="1100"/>
          </a:p>
        </p:txBody>
      </p:sp>
      <p:graphicFrame>
        <p:nvGraphicFramePr>
          <p:cNvPr id="8" name="表 7"/>
          <p:cNvGraphicFramePr>
            <a:graphicFrameLocks noGrp="1"/>
          </p:cNvGraphicFramePr>
          <p:nvPr>
            <p:extLst>
              <p:ext uri="{D42A27DB-BD31-4B8C-83A1-F6EECF244321}">
                <p14:modId xmlns:p14="http://schemas.microsoft.com/office/powerpoint/2010/main" val="158398721"/>
              </p:ext>
            </p:extLst>
          </p:nvPr>
        </p:nvGraphicFramePr>
        <p:xfrm>
          <a:off x="415197" y="1215811"/>
          <a:ext cx="9806398" cy="1696539"/>
        </p:xfrm>
        <a:graphic>
          <a:graphicData uri="http://schemas.openxmlformats.org/drawingml/2006/table">
            <a:tbl>
              <a:tblPr firstRow="1" bandRow="1"/>
              <a:tblGrid>
                <a:gridCol w="1152127">
                  <a:extLst>
                    <a:ext uri="{9D8B030D-6E8A-4147-A177-3AD203B41FA5}">
                      <a16:colId xmlns:a16="http://schemas.microsoft.com/office/drawing/2014/main" val="20000"/>
                    </a:ext>
                  </a:extLst>
                </a:gridCol>
                <a:gridCol w="864096">
                  <a:extLst>
                    <a:ext uri="{9D8B030D-6E8A-4147-A177-3AD203B41FA5}">
                      <a16:colId xmlns:a16="http://schemas.microsoft.com/office/drawing/2014/main" val="20006"/>
                    </a:ext>
                  </a:extLst>
                </a:gridCol>
                <a:gridCol w="630578">
                  <a:extLst>
                    <a:ext uri="{9D8B030D-6E8A-4147-A177-3AD203B41FA5}">
                      <a16:colId xmlns:a16="http://schemas.microsoft.com/office/drawing/2014/main" val="20001"/>
                    </a:ext>
                  </a:extLst>
                </a:gridCol>
                <a:gridCol w="727870">
                  <a:extLst>
                    <a:ext uri="{9D8B030D-6E8A-4147-A177-3AD203B41FA5}">
                      <a16:colId xmlns:a16="http://schemas.microsoft.com/office/drawing/2014/main" val="20002"/>
                    </a:ext>
                  </a:extLst>
                </a:gridCol>
                <a:gridCol w="727870">
                  <a:extLst>
                    <a:ext uri="{9D8B030D-6E8A-4147-A177-3AD203B41FA5}">
                      <a16:colId xmlns:a16="http://schemas.microsoft.com/office/drawing/2014/main" val="20003"/>
                    </a:ext>
                  </a:extLst>
                </a:gridCol>
                <a:gridCol w="529360">
                  <a:extLst>
                    <a:ext uri="{9D8B030D-6E8A-4147-A177-3AD203B41FA5}">
                      <a16:colId xmlns:a16="http://schemas.microsoft.com/office/drawing/2014/main" val="20004"/>
                    </a:ext>
                  </a:extLst>
                </a:gridCol>
                <a:gridCol w="5174497">
                  <a:extLst>
                    <a:ext uri="{9D8B030D-6E8A-4147-A177-3AD203B41FA5}">
                      <a16:colId xmlns:a16="http://schemas.microsoft.com/office/drawing/2014/main" val="20005"/>
                    </a:ext>
                  </a:extLst>
                </a:gridCol>
              </a:tblGrid>
              <a:tr h="5979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74648">
                <a:tc rowSpan="2">
                  <a:txBody>
                    <a:bodyPr/>
                    <a:lstStyle/>
                    <a:p>
                      <a:pPr algn="ctr" rtl="0" fontAlgn="ctr"/>
                      <a:r>
                        <a:rPr lang="zh-TW" altLang="en-US" sz="1400" b="0" i="0" u="none" strike="noStrike">
                          <a:solidFill>
                            <a:srgbClr val="000000"/>
                          </a:solidFill>
                          <a:effectLst/>
                          <a:latin typeface="Meiryo UI" panose="020B0604030504040204" pitchFamily="50" charset="-128"/>
                          <a:ea typeface="Meiryo UI" panose="020B0604030504040204" pitchFamily="50" charset="-128"/>
                        </a:rPr>
                        <a:t>前田建設工業</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369400"/>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428973"/>
                  </a:ext>
                </a:extLst>
              </a:tr>
              <a:tr h="274648">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ユニ・チャーム</a:t>
                      </a:r>
                    </a:p>
                  </a:txBody>
                  <a:tcPr marL="6350" marR="6350" marT="635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排出量を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4477609"/>
                  </a:ext>
                </a:extLst>
              </a:tr>
              <a:tr h="274648">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総量</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購入した商品とサービス、販売製品の　処理、および終了時の処理に関するを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％削減</a:t>
                      </a:r>
                    </a:p>
                  </a:txBody>
                  <a:tcPr marL="6350" marR="6350" marT="635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087550"/>
                  </a:ext>
                </a:extLst>
              </a:tr>
            </a:tbl>
          </a:graphicData>
        </a:graphic>
      </p:graphicFrame>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a:latin typeface="Meiryo UI" pitchFamily="50" charset="-128"/>
                <a:ea typeface="Meiryo UI" pitchFamily="50" charset="-128"/>
                <a:cs typeface="Meiryo UI" pitchFamily="50" charset="-128"/>
              </a:rPr>
              <a:t>※</a:t>
            </a:r>
            <a:r>
              <a:rPr lang="ja-JP" altLang="en-US" sz="1100">
                <a:latin typeface="Meiryo UI" pitchFamily="50" charset="-128"/>
                <a:ea typeface="Meiryo UI" pitchFamily="50" charset="-128"/>
                <a:cs typeface="Meiryo UI" pitchFamily="50" charset="-128"/>
              </a:rPr>
              <a:t>一部企業が</a:t>
            </a:r>
            <a:r>
              <a:rPr lang="en-US" altLang="ja-JP" sz="1100">
                <a:latin typeface="Meiryo UI" pitchFamily="50" charset="-128"/>
                <a:ea typeface="Meiryo UI" pitchFamily="50" charset="-128"/>
                <a:cs typeface="Meiryo UI" pitchFamily="50" charset="-128"/>
              </a:rPr>
              <a:t>WB2℃</a:t>
            </a:r>
            <a:r>
              <a:rPr lang="ja-JP" altLang="en-US" sz="1100">
                <a:latin typeface="Meiryo UI" pitchFamily="50" charset="-128"/>
                <a:ea typeface="Meiryo UI" pitchFamily="50" charset="-128"/>
                <a:cs typeface="Meiryo UI" pitchFamily="50" charset="-128"/>
              </a:rPr>
              <a:t>または</a:t>
            </a:r>
            <a:r>
              <a:rPr lang="en-US" altLang="ja-JP" sz="1100">
                <a:latin typeface="Meiryo UI" pitchFamily="50" charset="-128"/>
                <a:ea typeface="Meiryo UI" pitchFamily="50" charset="-128"/>
                <a:cs typeface="Meiryo UI" pitchFamily="50" charset="-128"/>
              </a:rPr>
              <a:t>2</a:t>
            </a:r>
            <a:r>
              <a:rPr lang="ja-JP" altLang="en-US" sz="1100">
                <a:latin typeface="Meiryo UI" pitchFamily="50" charset="-128"/>
                <a:ea typeface="Meiryo UI" pitchFamily="50" charset="-128"/>
                <a:cs typeface="Meiryo UI" pitchFamily="50" charset="-128"/>
              </a:rPr>
              <a:t>℃の目標水準で認定を取得しているのは、旧版の基準適用時に認定を取得したため。現行の基準では</a:t>
            </a:r>
            <a:r>
              <a:rPr lang="en-US" altLang="ja-JP" sz="1100">
                <a:latin typeface="Meiryo UI" pitchFamily="50" charset="-128"/>
                <a:ea typeface="Meiryo UI" pitchFamily="50" charset="-128"/>
                <a:cs typeface="Meiryo UI" pitchFamily="50" charset="-128"/>
              </a:rPr>
              <a:t>1.5</a:t>
            </a:r>
            <a:r>
              <a:rPr lang="ja-JP" altLang="en-US" sz="1100">
                <a:latin typeface="Meiryo UI" pitchFamily="50" charset="-128"/>
                <a:ea typeface="Meiryo UI" pitchFamily="50" charset="-128"/>
                <a:cs typeface="Meiryo UI" pitchFamily="50" charset="-128"/>
              </a:rPr>
              <a:t>℃の水準で目標を設定する必要がある。</a:t>
            </a:r>
            <a:endParaRPr lang="en-US" altLang="ja-JP" sz="11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01996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ja-JP" altLang="en-US"/>
              <a:t>環境省 </a:t>
            </a:r>
            <a:r>
              <a:rPr lang="en-US" altLang="ja-JP"/>
              <a:t>SBT</a:t>
            </a:r>
            <a:r>
              <a:rPr lang="ja-JP" altLang="en-US"/>
              <a:t>設定支援事業</a:t>
            </a:r>
          </a:p>
        </p:txBody>
      </p:sp>
    </p:spTree>
    <p:extLst>
      <p:ext uri="{BB962C8B-B14F-4D97-AF65-F5344CB8AC3E}">
        <p14:creationId xmlns:p14="http://schemas.microsoft.com/office/powerpoint/2010/main" val="1569056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2020</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604163"/>
          </a:xfrm>
        </p:spPr>
        <p:txBody>
          <a:bodyPr/>
          <a:lstStyle/>
          <a:p>
            <a:r>
              <a:rPr lang="en-US" altLang="ja-JP"/>
              <a:t>19</a:t>
            </a:r>
            <a:r>
              <a:rPr lang="ja-JP" altLang="en-US"/>
              <a:t>社から応募があり、うち</a:t>
            </a:r>
            <a:r>
              <a:rPr lang="en-US" altLang="ja-JP"/>
              <a:t>8</a:t>
            </a:r>
            <a:r>
              <a:rPr lang="ja-JP" altLang="en-US"/>
              <a:t>社に個社別支援を実施。</a:t>
            </a:r>
            <a:r>
              <a:rPr lang="en-US" altLang="ja-JP" b="1">
                <a:solidFill>
                  <a:srgbClr val="FF0000"/>
                </a:solidFill>
              </a:rPr>
              <a:t> 8</a:t>
            </a:r>
            <a:r>
              <a:rPr lang="ja-JP" altLang="en-US" b="1">
                <a:solidFill>
                  <a:srgbClr val="FF0000"/>
                </a:solidFill>
              </a:rPr>
              <a:t>社中</a:t>
            </a:r>
            <a:r>
              <a:rPr lang="en-US" altLang="ja-JP" b="1">
                <a:solidFill>
                  <a:srgbClr val="FF0000"/>
                </a:solidFill>
              </a:rPr>
              <a:t>5</a:t>
            </a:r>
            <a:r>
              <a:rPr lang="ja-JP" altLang="en-US" b="1">
                <a:solidFill>
                  <a:srgbClr val="FF0000"/>
                </a:solidFill>
              </a:rPr>
              <a:t>社が認定取得</a:t>
            </a:r>
            <a:endParaRPr lang="en-US" altLang="ja-JP"/>
          </a:p>
        </p:txBody>
      </p:sp>
      <p:grpSp>
        <p:nvGrpSpPr>
          <p:cNvPr id="19" name="グループ化 18"/>
          <p:cNvGrpSpPr/>
          <p:nvPr/>
        </p:nvGrpSpPr>
        <p:grpSpPr>
          <a:xfrm>
            <a:off x="1216498" y="2563840"/>
            <a:ext cx="8984885" cy="1569662"/>
            <a:chOff x="1139562" y="2278826"/>
            <a:chExt cx="4995074" cy="872641"/>
          </a:xfrm>
        </p:grpSpPr>
        <p:sp>
          <p:nvSpPr>
            <p:cNvPr id="20" name="テキスト ボックス 19"/>
            <p:cNvSpPr txBox="1"/>
            <p:nvPr/>
          </p:nvSpPr>
          <p:spPr>
            <a:xfrm>
              <a:off x="1958622" y="2278827"/>
              <a:ext cx="4176014" cy="872640"/>
            </a:xfrm>
            <a:prstGeom prst="rect">
              <a:avLst/>
            </a:prstGeom>
            <a:noFill/>
          </p:spPr>
          <p:txBody>
            <a:bodyPr wrap="square" rtlCol="0">
              <a:spAutoFit/>
            </a:bodyPr>
            <a:lstStyle/>
            <a:p>
              <a:r>
                <a:rPr lang="ja-JP" altLang="en-US" sz="2400">
                  <a:solidFill>
                    <a:srgbClr val="FF0000"/>
                  </a:solidFill>
                  <a:latin typeface="+mj-ea"/>
                  <a:ea typeface="+mj-ea"/>
                </a:rPr>
                <a:t>明治ホールディングス</a:t>
              </a:r>
              <a:endParaRPr lang="en-US" altLang="ja-JP" sz="2400">
                <a:solidFill>
                  <a:srgbClr val="FF0000"/>
                </a:solidFill>
                <a:latin typeface="+mj-ea"/>
                <a:ea typeface="+mj-ea"/>
              </a:endParaRPr>
            </a:p>
            <a:p>
              <a:r>
                <a:rPr lang="ja-JP" altLang="en-US" sz="2400">
                  <a:latin typeface="+mj-ea"/>
                  <a:ea typeface="+mj-ea"/>
                </a:rPr>
                <a:t>バルカー／信越化学工業</a:t>
              </a:r>
              <a:endParaRPr lang="en-US" altLang="ja-JP" sz="2400">
                <a:latin typeface="+mj-ea"/>
                <a:ea typeface="+mj-ea"/>
              </a:endParaRPr>
            </a:p>
            <a:p>
              <a:r>
                <a:rPr lang="ja-JP" altLang="en-US" sz="2400">
                  <a:solidFill>
                    <a:srgbClr val="FF0000"/>
                  </a:solidFill>
                  <a:latin typeface="+mj-ea"/>
                  <a:ea typeface="+mj-ea"/>
                </a:rPr>
                <a:t>富士電機</a:t>
              </a:r>
              <a:r>
                <a:rPr lang="ja-JP" altLang="en-US" sz="2400">
                  <a:latin typeface="+mj-ea"/>
                  <a:ea typeface="+mj-ea"/>
                </a:rPr>
                <a:t>／</a:t>
              </a:r>
              <a:r>
                <a:rPr lang="ja-JP" altLang="en-US" sz="2400">
                  <a:solidFill>
                    <a:srgbClr val="FF0000"/>
                  </a:solidFill>
                  <a:latin typeface="+mj-ea"/>
                  <a:ea typeface="+mj-ea"/>
                </a:rPr>
                <a:t>浜松ホトニクス</a:t>
              </a:r>
              <a:r>
                <a:rPr lang="ja-JP" altLang="en-US" sz="2400">
                  <a:latin typeface="+mj-ea"/>
                  <a:ea typeface="+mj-ea"/>
                </a:rPr>
                <a:t>／</a:t>
              </a:r>
              <a:r>
                <a:rPr lang="ja-JP" altLang="en-US" sz="2400">
                  <a:solidFill>
                    <a:srgbClr val="FF0000"/>
                  </a:solidFill>
                  <a:latin typeface="+mj-ea"/>
                  <a:ea typeface="+mj-ea"/>
                </a:rPr>
                <a:t>エスペック</a:t>
              </a:r>
            </a:p>
            <a:p>
              <a:r>
                <a:rPr lang="ja-JP" altLang="en-US" sz="2400">
                  <a:latin typeface="+mj-ea"/>
                  <a:ea typeface="+mj-ea"/>
                </a:rPr>
                <a:t>セブン＆アイ・ホールディングス／</a:t>
              </a:r>
              <a:r>
                <a:rPr lang="ja-JP" altLang="en-US" sz="2400">
                  <a:solidFill>
                    <a:srgbClr val="FF0000"/>
                  </a:solidFill>
                  <a:latin typeface="+mj-ea"/>
                  <a:ea typeface="+mj-ea"/>
                </a:rPr>
                <a:t>ユナイテッド・アローズ</a:t>
              </a:r>
            </a:p>
          </p:txBody>
        </p:sp>
        <p:sp>
          <p:nvSpPr>
            <p:cNvPr id="21" name="テキスト ボックス 20"/>
            <p:cNvSpPr txBox="1"/>
            <p:nvPr/>
          </p:nvSpPr>
          <p:spPr>
            <a:xfrm>
              <a:off x="1139562" y="2278826"/>
              <a:ext cx="958193" cy="872640"/>
            </a:xfrm>
            <a:prstGeom prst="rect">
              <a:avLst/>
            </a:prstGeom>
            <a:noFill/>
          </p:spPr>
          <p:txBody>
            <a:bodyPr wrap="none" rtlCol="0">
              <a:spAutoFit/>
            </a:bodyPr>
            <a:lstStyle/>
            <a:p>
              <a:pPr algn="r"/>
              <a:r>
                <a:rPr lang="ja-JP" altLang="en-US" sz="2400">
                  <a:latin typeface="+mj-ea"/>
                  <a:ea typeface="+mj-ea"/>
                </a:rPr>
                <a:t>食料品：</a:t>
              </a:r>
              <a:endParaRPr lang="en-US" altLang="ja-JP" sz="2400">
                <a:latin typeface="+mj-ea"/>
                <a:ea typeface="+mj-ea"/>
              </a:endParaRPr>
            </a:p>
            <a:p>
              <a:pPr algn="r"/>
              <a:r>
                <a:rPr lang="ja-JP" altLang="en-US" sz="2400">
                  <a:latin typeface="+mj-ea"/>
                  <a:ea typeface="+mj-ea"/>
                </a:rPr>
                <a:t>化学：</a:t>
              </a:r>
              <a:endParaRPr lang="en-US" altLang="ja-JP" sz="2400">
                <a:latin typeface="+mj-ea"/>
                <a:ea typeface="+mj-ea"/>
              </a:endParaRPr>
            </a:p>
            <a:p>
              <a:pPr algn="r"/>
              <a:r>
                <a:rPr lang="ja-JP" altLang="en-US" sz="2400">
                  <a:latin typeface="+mj-ea"/>
                  <a:ea typeface="+mj-ea"/>
                </a:rPr>
                <a:t>電気機器：</a:t>
              </a:r>
            </a:p>
            <a:p>
              <a:pPr algn="r"/>
              <a:r>
                <a:rPr lang="ja-JP" altLang="en-US" sz="2400">
                  <a:latin typeface="+mj-ea"/>
                  <a:ea typeface="+mj-ea"/>
                </a:rPr>
                <a:t>小売業：</a:t>
              </a:r>
              <a:endParaRPr lang="en-US" altLang="ja-JP" sz="2400">
                <a:latin typeface="+mj-ea"/>
                <a:ea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942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2019</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35</a:t>
            </a:r>
            <a:r>
              <a:rPr lang="ja-JP" altLang="en-US"/>
              <a:t>社の応募企業に対し</a:t>
            </a:r>
            <a:r>
              <a:rPr lang="en-US" altLang="ja-JP"/>
              <a:t>SBT</a:t>
            </a:r>
            <a:r>
              <a:rPr lang="ja-JP" altLang="en-US"/>
              <a:t>設定の説明会を開催。うち</a:t>
            </a:r>
            <a:r>
              <a:rPr lang="en-US" altLang="ja-JP"/>
              <a:t>20</a:t>
            </a:r>
            <a:r>
              <a:rPr lang="ja-JP" altLang="en-US"/>
              <a:t>社に個社別支援を実施。</a:t>
            </a:r>
            <a:r>
              <a:rPr lang="en-US" altLang="ja-JP" b="1">
                <a:solidFill>
                  <a:srgbClr val="FF0000"/>
                </a:solidFill>
              </a:rPr>
              <a:t>20</a:t>
            </a:r>
            <a:r>
              <a:rPr lang="ja-JP" altLang="en-US" b="1">
                <a:solidFill>
                  <a:srgbClr val="FF0000"/>
                </a:solidFill>
              </a:rPr>
              <a:t>社中</a:t>
            </a:r>
            <a:br>
              <a:rPr lang="en-US" altLang="ja-JP" b="1">
                <a:solidFill>
                  <a:srgbClr val="FF0000"/>
                </a:solidFill>
              </a:rPr>
            </a:br>
            <a:r>
              <a:rPr lang="en-US" altLang="ja-JP" b="1">
                <a:solidFill>
                  <a:srgbClr val="FF0000"/>
                </a:solidFill>
              </a:rPr>
              <a:t>10</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0" y="2563839"/>
            <a:ext cx="9446613" cy="4893649"/>
            <a:chOff x="882868" y="2278826"/>
            <a:chExt cx="5251768" cy="2720585"/>
          </a:xfrm>
        </p:grpSpPr>
        <p:sp>
          <p:nvSpPr>
            <p:cNvPr id="20" name="テキスト ボックス 19"/>
            <p:cNvSpPr txBox="1"/>
            <p:nvPr/>
          </p:nvSpPr>
          <p:spPr>
            <a:xfrm>
              <a:off x="1958622" y="2278827"/>
              <a:ext cx="4176014" cy="2720584"/>
            </a:xfrm>
            <a:prstGeom prst="rect">
              <a:avLst/>
            </a:prstGeom>
            <a:noFill/>
          </p:spPr>
          <p:txBody>
            <a:bodyPr wrap="square" rtlCol="0">
              <a:spAutoFit/>
            </a:bodyPr>
            <a:lstStyle/>
            <a:p>
              <a:r>
                <a:rPr lang="ja-JP" altLang="en-US" sz="2400">
                  <a:latin typeface="+mj-ea"/>
                </a:rPr>
                <a:t>キユーピー／</a:t>
              </a:r>
              <a:r>
                <a:rPr lang="ja-JP" altLang="en-US" sz="2400">
                  <a:solidFill>
                    <a:srgbClr val="FF0000"/>
                  </a:solidFill>
                  <a:latin typeface="+mj-ea"/>
                </a:rPr>
                <a:t>日清食品ホールディングス</a:t>
              </a:r>
            </a:p>
            <a:p>
              <a:r>
                <a:rPr lang="ja-JP" altLang="en-US" sz="2400">
                  <a:solidFill>
                    <a:srgbClr val="FF0000"/>
                  </a:solidFill>
                  <a:latin typeface="+mj-ea"/>
                </a:rPr>
                <a:t>高砂香料工業</a:t>
              </a:r>
              <a:r>
                <a:rPr lang="ja-JP" altLang="en-US" sz="2400">
                  <a:latin typeface="+mj-ea"/>
                </a:rPr>
                <a:t>／日産化学／ニフコ</a:t>
              </a:r>
              <a:endParaRPr lang="en-US" altLang="ja-JP" sz="2400">
                <a:latin typeface="+mj-ea"/>
              </a:endParaRPr>
            </a:p>
            <a:p>
              <a:r>
                <a:rPr lang="ja-JP" altLang="en-US" sz="2400">
                  <a:latin typeface="+mj-ea"/>
                </a:rPr>
                <a:t>田辺三菱製薬</a:t>
              </a:r>
            </a:p>
            <a:p>
              <a:r>
                <a:rPr lang="ja-JP" altLang="en-US" sz="2400">
                  <a:latin typeface="+mj-ea"/>
                </a:rPr>
                <a:t>住友理工</a:t>
              </a:r>
            </a:p>
            <a:p>
              <a:r>
                <a:rPr lang="ja-JP" altLang="en-US" sz="2400">
                  <a:latin typeface="+mj-ea"/>
                </a:rPr>
                <a:t>ディスコ</a:t>
              </a:r>
            </a:p>
            <a:p>
              <a:r>
                <a:rPr lang="en-US" altLang="ja-JP" sz="2400">
                  <a:solidFill>
                    <a:srgbClr val="FF0000"/>
                  </a:solidFill>
                  <a:latin typeface="+mj-ea"/>
                </a:rPr>
                <a:t>SCREEN</a:t>
              </a:r>
              <a:r>
                <a:rPr lang="ja-JP" altLang="en-US" sz="2400">
                  <a:solidFill>
                    <a:srgbClr val="FF0000"/>
                  </a:solidFill>
                  <a:latin typeface="+mj-ea"/>
                </a:rPr>
                <a:t>ホールディングス</a:t>
              </a:r>
              <a:r>
                <a:rPr lang="ja-JP" altLang="en-US" sz="2400">
                  <a:latin typeface="+mj-ea"/>
                </a:rPr>
                <a:t>／フォスター電機／富士通ゼネラル／</a:t>
              </a:r>
              <a:r>
                <a:rPr lang="ja-JP" altLang="en-US" sz="2400">
                  <a:solidFill>
                    <a:srgbClr val="FF0000"/>
                  </a:solidFill>
                  <a:latin typeface="+mj-ea"/>
                </a:rPr>
                <a:t>安川電機</a:t>
              </a:r>
              <a:r>
                <a:rPr lang="ja-JP" altLang="en-US" sz="2400">
                  <a:latin typeface="+mj-ea"/>
                </a:rPr>
                <a:t>／</a:t>
              </a:r>
              <a:r>
                <a:rPr lang="ja-JP" altLang="en-US" sz="2400">
                  <a:solidFill>
                    <a:srgbClr val="FF0000"/>
                  </a:solidFill>
                  <a:latin typeface="+mj-ea"/>
                </a:rPr>
                <a:t>ローム</a:t>
              </a:r>
            </a:p>
            <a:p>
              <a:r>
                <a:rPr lang="ja-JP" altLang="en-US" sz="2400">
                  <a:solidFill>
                    <a:srgbClr val="FF0000"/>
                  </a:solidFill>
                  <a:latin typeface="+mj-ea"/>
                </a:rPr>
                <a:t>ニコン</a:t>
              </a:r>
            </a:p>
            <a:p>
              <a:r>
                <a:rPr lang="ja-JP" altLang="en-US" sz="2400">
                  <a:solidFill>
                    <a:srgbClr val="FF0000"/>
                  </a:solidFill>
                  <a:latin typeface="+mj-ea"/>
                </a:rPr>
                <a:t>大建工業</a:t>
              </a:r>
              <a:r>
                <a:rPr lang="ja-JP" altLang="en-US" sz="2400">
                  <a:latin typeface="+mj-ea"/>
                </a:rPr>
                <a:t>／ミズノ</a:t>
              </a:r>
              <a:endParaRPr lang="en-US" altLang="ja-JP" sz="2400">
                <a:latin typeface="+mj-ea"/>
              </a:endParaRPr>
            </a:p>
            <a:p>
              <a:r>
                <a:rPr lang="ja-JP" altLang="en-US" sz="2400">
                  <a:latin typeface="+mj-ea"/>
                </a:rPr>
                <a:t>日立物流</a:t>
              </a:r>
            </a:p>
            <a:p>
              <a:r>
                <a:rPr lang="en-US" altLang="ja-JP" sz="2400">
                  <a:solidFill>
                    <a:srgbClr val="FF0000"/>
                  </a:solidFill>
                  <a:latin typeface="+mj-ea"/>
                </a:rPr>
                <a:t>ANA</a:t>
              </a:r>
              <a:r>
                <a:rPr lang="ja-JP" altLang="en-US" sz="2400">
                  <a:solidFill>
                    <a:srgbClr val="FF0000"/>
                  </a:solidFill>
                  <a:latin typeface="+mj-ea"/>
                </a:rPr>
                <a:t>ホールディングス</a:t>
              </a:r>
            </a:p>
            <a:p>
              <a:r>
                <a:rPr lang="en-US" altLang="ja-JP" sz="2400">
                  <a:solidFill>
                    <a:srgbClr val="FF0000"/>
                  </a:solidFill>
                  <a:latin typeface="+mj-ea"/>
                </a:rPr>
                <a:t>NTT</a:t>
              </a:r>
              <a:r>
                <a:rPr lang="ja-JP" altLang="en-US" sz="2400">
                  <a:solidFill>
                    <a:srgbClr val="FF0000"/>
                  </a:solidFill>
                  <a:latin typeface="+mj-ea"/>
                </a:rPr>
                <a:t>データ</a:t>
              </a:r>
              <a:endParaRPr lang="en-US" altLang="ja-JP" sz="2400">
                <a:solidFill>
                  <a:srgbClr val="FF0000"/>
                </a:solidFill>
                <a:latin typeface="+mj-ea"/>
              </a:endParaRPr>
            </a:p>
            <a:p>
              <a:r>
                <a:rPr lang="ja-JP" altLang="en-US" sz="2400">
                  <a:solidFill>
                    <a:srgbClr val="FF0000"/>
                  </a:solidFill>
                  <a:latin typeface="+mj-ea"/>
                </a:rPr>
                <a:t>ファミリーマート</a:t>
              </a:r>
            </a:p>
          </p:txBody>
        </p:sp>
        <p:sp>
          <p:nvSpPr>
            <p:cNvPr id="21" name="テキスト ボックス 20"/>
            <p:cNvSpPr txBox="1"/>
            <p:nvPr/>
          </p:nvSpPr>
          <p:spPr>
            <a:xfrm>
              <a:off x="882868" y="2278826"/>
              <a:ext cx="1214888" cy="2720584"/>
            </a:xfrm>
            <a:prstGeom prst="rect">
              <a:avLst/>
            </a:prstGeom>
            <a:noFill/>
          </p:spPr>
          <p:txBody>
            <a:bodyPr wrap="none" rtlCol="0">
              <a:spAutoFit/>
            </a:bodyPr>
            <a:lstStyle/>
            <a:p>
              <a:pPr algn="r"/>
              <a:r>
                <a:rPr lang="ja-JP" altLang="en-US" sz="2400">
                  <a:latin typeface="+mj-ea"/>
                </a:rPr>
                <a:t>食料品：</a:t>
              </a:r>
              <a:endParaRPr lang="en-US" altLang="ja-JP" sz="2400">
                <a:latin typeface="+mj-ea"/>
              </a:endParaRPr>
            </a:p>
            <a:p>
              <a:pPr algn="r"/>
              <a:r>
                <a:rPr lang="ja-JP" altLang="en-US" sz="2400">
                  <a:latin typeface="+mj-ea"/>
                </a:rPr>
                <a:t>化学：</a:t>
              </a:r>
              <a:endParaRPr lang="en-US" altLang="ja-JP" sz="2400">
                <a:latin typeface="+mj-ea"/>
              </a:endParaRPr>
            </a:p>
            <a:p>
              <a:pPr algn="r"/>
              <a:r>
                <a:rPr lang="ja-JP" altLang="en-US" sz="2400">
                  <a:latin typeface="+mj-ea"/>
                </a:rPr>
                <a:t>医薬品：</a:t>
              </a:r>
            </a:p>
            <a:p>
              <a:pPr algn="r"/>
              <a:r>
                <a:rPr lang="ja-JP" altLang="en-US" sz="2400">
                  <a:latin typeface="+mj-ea"/>
                </a:rPr>
                <a:t>ゴム製品：</a:t>
              </a:r>
              <a:endParaRPr lang="en-US" altLang="ja-JP" sz="2400">
                <a:latin typeface="+mj-ea"/>
              </a:endParaRPr>
            </a:p>
            <a:p>
              <a:pPr algn="r"/>
              <a:r>
                <a:rPr lang="ja-JP" altLang="en-US" sz="2400">
                  <a:latin typeface="+mj-ea"/>
                </a:rPr>
                <a:t>機械：</a:t>
              </a:r>
              <a:endParaRPr lang="en-US" altLang="ja-JP" sz="2400">
                <a:latin typeface="+mj-ea"/>
              </a:endParaRPr>
            </a:p>
            <a:p>
              <a:pPr algn="r"/>
              <a:r>
                <a:rPr lang="ja-JP" altLang="en-US" sz="2400">
                  <a:latin typeface="+mj-ea"/>
                </a:rPr>
                <a:t>電気機器：</a:t>
              </a:r>
              <a:endParaRPr lang="en-US" altLang="ja-JP" sz="2400">
                <a:latin typeface="+mj-ea"/>
              </a:endParaRPr>
            </a:p>
            <a:p>
              <a:pPr algn="r"/>
              <a:endParaRPr lang="en-US" altLang="ja-JP" sz="2400">
                <a:latin typeface="+mj-ea"/>
              </a:endParaRPr>
            </a:p>
            <a:p>
              <a:pPr algn="r"/>
              <a:r>
                <a:rPr lang="ja-JP" altLang="en-US" sz="2400">
                  <a:latin typeface="+mj-ea"/>
                </a:rPr>
                <a:t>精密機器：</a:t>
              </a:r>
              <a:endParaRPr lang="en-US" altLang="ja-JP" sz="2400">
                <a:latin typeface="+mj-ea"/>
              </a:endParaRPr>
            </a:p>
            <a:p>
              <a:pPr algn="r"/>
              <a:r>
                <a:rPr lang="ja-JP" altLang="en-US" sz="2400">
                  <a:latin typeface="+mj-ea"/>
                </a:rPr>
                <a:t>その他製品：</a:t>
              </a:r>
              <a:endParaRPr lang="en-US" altLang="ja-JP" sz="2400">
                <a:latin typeface="+mj-ea"/>
              </a:endParaRPr>
            </a:p>
            <a:p>
              <a:pPr algn="r"/>
              <a:r>
                <a:rPr lang="ja-JP" altLang="en-US" sz="2400">
                  <a:latin typeface="+mj-ea"/>
                </a:rPr>
                <a:t>陸運業：</a:t>
              </a:r>
              <a:endParaRPr lang="en-US" altLang="ja-JP" sz="2400">
                <a:latin typeface="+mj-ea"/>
              </a:endParaRPr>
            </a:p>
            <a:p>
              <a:pPr algn="r"/>
              <a:r>
                <a:rPr lang="ja-JP" altLang="en-US" sz="2400">
                  <a:latin typeface="+mj-ea"/>
                </a:rPr>
                <a:t>空運業：</a:t>
              </a:r>
              <a:endParaRPr lang="en-US" altLang="ja-JP" sz="2400">
                <a:latin typeface="+mj-ea"/>
              </a:endParaRPr>
            </a:p>
            <a:p>
              <a:pPr algn="r"/>
              <a:r>
                <a:rPr lang="ja-JP" altLang="en-US" sz="2400">
                  <a:latin typeface="+mj-ea"/>
                </a:rPr>
                <a:t>情報・通信業：</a:t>
              </a:r>
              <a:endParaRPr lang="en-US" altLang="ja-JP" sz="2400">
                <a:latin typeface="+mj-ea"/>
              </a:endParaRPr>
            </a:p>
            <a:p>
              <a:pPr algn="r"/>
              <a:r>
                <a:rPr lang="ja-JP" altLang="en-US" sz="2400">
                  <a:latin typeface="+mj-ea"/>
                </a:rPr>
                <a:t>小売業：</a:t>
              </a:r>
              <a:endParaRPr lang="en-US" altLang="ja-JP" sz="2400">
                <a:latin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462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が削減対象とする排出量</a:t>
            </a:r>
          </a:p>
        </p:txBody>
      </p:sp>
      <p:sp>
        <p:nvSpPr>
          <p:cNvPr id="3" name="コンテンツ プレースホルダー 2"/>
          <p:cNvSpPr>
            <a:spLocks noGrp="1"/>
          </p:cNvSpPr>
          <p:nvPr>
            <p:ph sz="quarter" idx="12"/>
          </p:nvPr>
        </p:nvSpPr>
        <p:spPr>
          <a:xfrm>
            <a:off x="161925" y="1110920"/>
            <a:ext cx="10367963" cy="1327438"/>
          </a:xfrm>
        </p:spPr>
        <p:txBody>
          <a:bodyPr/>
          <a:lstStyle/>
          <a:p>
            <a:pPr>
              <a:buClr>
                <a:schemeClr val="tx1"/>
              </a:buClr>
            </a:pPr>
            <a:r>
              <a:rPr lang="ja-JP" altLang="en-US" b="1">
                <a:solidFill>
                  <a:srgbClr val="FF0000"/>
                </a:solidFill>
              </a:rPr>
              <a:t>サプライチェーン排出量</a:t>
            </a:r>
            <a:r>
              <a:rPr lang="ja-JP" altLang="en-US"/>
              <a:t>（事業者自らの排出だけでなく、事業活動に関係するあらゆる排出を</a:t>
            </a:r>
            <a:br>
              <a:rPr lang="en-US" altLang="ja-JP"/>
            </a:br>
            <a:r>
              <a:rPr lang="ja-JP" altLang="en-US"/>
              <a:t>合計した排出量）の削減が、</a:t>
            </a:r>
            <a:r>
              <a:rPr lang="en-US" altLang="ja-JP"/>
              <a:t>SBT</a:t>
            </a:r>
            <a:r>
              <a:rPr lang="ja-JP" altLang="en-US"/>
              <a:t>では求められる</a:t>
            </a:r>
            <a:endParaRPr lang="en-US" altLang="ja-JP"/>
          </a:p>
          <a:p>
            <a:r>
              <a:rPr lang="ja-JP" altLang="en-US"/>
              <a:t>サプライチェーン排出量＝</a:t>
            </a:r>
            <a:r>
              <a:rPr lang="en-US" altLang="ja-JP" b="1">
                <a:solidFill>
                  <a:srgbClr val="0070C0"/>
                </a:solidFill>
              </a:rPr>
              <a:t>Scope1</a:t>
            </a:r>
            <a:r>
              <a:rPr lang="ja-JP" altLang="en-US" b="1">
                <a:solidFill>
                  <a:srgbClr val="0070C0"/>
                </a:solidFill>
              </a:rPr>
              <a:t>排出量</a:t>
            </a:r>
            <a:r>
              <a:rPr lang="ja-JP" altLang="en-US" b="1"/>
              <a:t>＋</a:t>
            </a:r>
            <a:r>
              <a:rPr lang="en-US" altLang="ja-JP" b="1">
                <a:solidFill>
                  <a:srgbClr val="FF33CC"/>
                </a:solidFill>
              </a:rPr>
              <a:t>Scope2</a:t>
            </a:r>
            <a:r>
              <a:rPr lang="ja-JP" altLang="en-US" b="1">
                <a:solidFill>
                  <a:srgbClr val="FF33CC"/>
                </a:solidFill>
              </a:rPr>
              <a:t>排出量</a:t>
            </a:r>
            <a:r>
              <a:rPr lang="ja-JP" altLang="en-US" b="1"/>
              <a:t>＋</a:t>
            </a:r>
            <a:r>
              <a:rPr lang="en-US" altLang="ja-JP" b="1">
                <a:solidFill>
                  <a:srgbClr val="009900"/>
                </a:solidFill>
              </a:rPr>
              <a:t>Scope3</a:t>
            </a:r>
            <a:r>
              <a:rPr lang="ja-JP" altLang="en-US" b="1">
                <a:solidFill>
                  <a:srgbClr val="009900"/>
                </a:solidFill>
              </a:rPr>
              <a:t>排出量</a:t>
            </a:r>
            <a:endParaRPr lang="en-US" altLang="ja-JP" b="1">
              <a:solidFill>
                <a:srgbClr val="009900"/>
              </a:solidFill>
            </a:endParaRPr>
          </a:p>
        </p:txBody>
      </p:sp>
      <p:sp>
        <p:nvSpPr>
          <p:cNvPr id="10" name="テキスト ボックス 9"/>
          <p:cNvSpPr txBox="1"/>
          <p:nvPr/>
        </p:nvSpPr>
        <p:spPr>
          <a:xfrm>
            <a:off x="561368" y="6000322"/>
            <a:ext cx="9575355" cy="1015663"/>
          </a:xfrm>
          <a:prstGeom prst="rect">
            <a:avLst/>
          </a:prstGeom>
          <a:noFill/>
        </p:spPr>
        <p:txBody>
          <a:bodyPr wrap="square" rtlCol="0" anchor="t">
            <a:spAutoFit/>
          </a:bodyPr>
          <a:lstStyle/>
          <a:p>
            <a:r>
              <a:rPr lang="en-US" altLang="ja-JP" sz="2000" b="1">
                <a:solidFill>
                  <a:srgbClr val="0066CC"/>
                </a:solidFill>
                <a:latin typeface="Meiryo UI" panose="020B0604030504040204" pitchFamily="50" charset="-128"/>
                <a:ea typeface="Meiryo UI" panose="020B0604030504040204" pitchFamily="50" charset="-128"/>
              </a:rPr>
              <a:t>Scope1</a:t>
            </a:r>
            <a:r>
              <a:rPr lang="ja-JP" altLang="en-US" sz="2000" b="1">
                <a:solidFill>
                  <a:srgbClr val="0066CC"/>
                </a:solidFill>
                <a:latin typeface="Meiryo UI" panose="020B0604030504040204" pitchFamily="50" charset="-128"/>
                <a:ea typeface="Meiryo UI" panose="020B0604030504040204" pitchFamily="50" charset="-128"/>
              </a:rPr>
              <a:t>：事業者自らによる温室効果ガスの直接排出</a:t>
            </a:r>
            <a:r>
              <a:rPr lang="en-US" altLang="ja-JP" sz="2000" b="1">
                <a:solidFill>
                  <a:srgbClr val="0066CC"/>
                </a:solidFill>
                <a:latin typeface="Meiryo UI" panose="020B0604030504040204" pitchFamily="50" charset="-128"/>
                <a:ea typeface="Meiryo UI" panose="020B0604030504040204" pitchFamily="50" charset="-128"/>
              </a:rPr>
              <a:t>(</a:t>
            </a:r>
            <a:r>
              <a:rPr lang="ja-JP" altLang="en-US" sz="2000" b="1">
                <a:solidFill>
                  <a:srgbClr val="0066CC"/>
                </a:solidFill>
                <a:latin typeface="Meiryo UI" panose="020B0604030504040204" pitchFamily="50" charset="-128"/>
                <a:ea typeface="Meiryo UI" panose="020B0604030504040204" pitchFamily="50" charset="-128"/>
              </a:rPr>
              <a:t>燃料の燃焼、工業プロセス</a:t>
            </a:r>
            <a:r>
              <a:rPr lang="en-US" altLang="ja-JP" sz="2000" b="1">
                <a:solidFill>
                  <a:srgbClr val="0066CC"/>
                </a:solidFill>
                <a:latin typeface="Meiryo UI" panose="020B0604030504040204" pitchFamily="50" charset="-128"/>
                <a:ea typeface="Meiryo UI" panose="020B0604030504040204" pitchFamily="50" charset="-128"/>
              </a:rPr>
              <a:t>)</a:t>
            </a:r>
          </a:p>
          <a:p>
            <a:r>
              <a:rPr lang="en-US" altLang="ja-JP" sz="2000" b="1">
                <a:solidFill>
                  <a:srgbClr val="FF33CC"/>
                </a:solidFill>
                <a:latin typeface="Meiryo UI" panose="020B0604030504040204" pitchFamily="50" charset="-128"/>
                <a:ea typeface="Meiryo UI" panose="020B0604030504040204" pitchFamily="50" charset="-128"/>
              </a:rPr>
              <a:t>Scope2 :</a:t>
            </a:r>
            <a:r>
              <a:rPr lang="ja-JP" altLang="en-US" sz="2000" b="1">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2000" b="1">
              <a:solidFill>
                <a:srgbClr val="FF33CC"/>
              </a:solidFill>
              <a:latin typeface="Meiryo UI" panose="020B0604030504040204" pitchFamily="50" charset="-128"/>
              <a:ea typeface="Meiryo UI" panose="020B0604030504040204" pitchFamily="50" charset="-128"/>
            </a:endParaRPr>
          </a:p>
          <a:p>
            <a:r>
              <a:rPr lang="en-US" altLang="ja-JP" sz="2000" b="1">
                <a:solidFill>
                  <a:srgbClr val="009900"/>
                </a:solidFill>
                <a:latin typeface="Meiryo UI" panose="020B0604030504040204" pitchFamily="50" charset="-128"/>
                <a:ea typeface="Meiryo UI" panose="020B0604030504040204" pitchFamily="50" charset="-128"/>
              </a:rPr>
              <a:t>Scope3 : Scope1</a:t>
            </a:r>
            <a:r>
              <a:rPr lang="ja-JP" altLang="en-US" sz="2000" b="1" err="1">
                <a:solidFill>
                  <a:srgbClr val="009900"/>
                </a:solidFill>
                <a:latin typeface="Meiryo UI" panose="020B0604030504040204" pitchFamily="50" charset="-128"/>
                <a:ea typeface="Meiryo UI" panose="020B0604030504040204" pitchFamily="50" charset="-128"/>
              </a:rPr>
              <a:t>、</a:t>
            </a:r>
            <a:r>
              <a:rPr lang="en-US" altLang="ja-JP" sz="2000" b="1">
                <a:solidFill>
                  <a:srgbClr val="009900"/>
                </a:solidFill>
                <a:latin typeface="Meiryo UI" panose="020B0604030504040204" pitchFamily="50" charset="-128"/>
                <a:ea typeface="Meiryo UI" panose="020B0604030504040204" pitchFamily="50" charset="-128"/>
              </a:rPr>
              <a:t>Scope2</a:t>
            </a:r>
            <a:r>
              <a:rPr lang="ja-JP" altLang="en-US" sz="2000" b="1">
                <a:solidFill>
                  <a:srgbClr val="009900"/>
                </a:solidFill>
                <a:latin typeface="Meiryo UI" panose="020B0604030504040204" pitchFamily="50" charset="-128"/>
                <a:ea typeface="Meiryo UI" panose="020B0604030504040204" pitchFamily="50" charset="-128"/>
              </a:rPr>
              <a:t>以外の間接排出</a:t>
            </a:r>
            <a:r>
              <a:rPr lang="en-US" altLang="ja-JP" sz="2000" b="1">
                <a:solidFill>
                  <a:srgbClr val="009900"/>
                </a:solidFill>
                <a:latin typeface="Meiryo UI" panose="020B0604030504040204" pitchFamily="50" charset="-128"/>
                <a:ea typeface="Meiryo UI" panose="020B0604030504040204" pitchFamily="50" charset="-128"/>
              </a:rPr>
              <a:t>(</a:t>
            </a:r>
            <a:r>
              <a:rPr lang="ja-JP" altLang="en-US" sz="2000" b="1">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2000" b="1">
                <a:solidFill>
                  <a:srgbClr val="009900"/>
                </a:solidFill>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a:solidFill>
                  <a:prstClr val="black"/>
                </a:solidFill>
                <a:latin typeface="Segoe UI"/>
              </a:rPr>
              <a:t>○の数字は</a:t>
            </a:r>
            <a:r>
              <a:rPr lang="en-US" altLang="ja-JP" sz="1050">
                <a:solidFill>
                  <a:prstClr val="black"/>
                </a:solidFill>
                <a:latin typeface="Segoe UI"/>
              </a:rPr>
              <a:t>Scope</a:t>
            </a:r>
            <a:r>
              <a:rPr lang="ja-JP" altLang="en-US" sz="1050">
                <a:solidFill>
                  <a:prstClr val="black"/>
                </a:solidFill>
                <a:latin typeface="Segoe UI"/>
              </a:rPr>
              <a:t>３のカテゴリ</a:t>
            </a: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2018</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57</a:t>
            </a:r>
            <a:r>
              <a:rPr lang="ja-JP" altLang="en-US"/>
              <a:t>社の応募企業に対し</a:t>
            </a:r>
            <a:r>
              <a:rPr lang="en-US" altLang="ja-JP"/>
              <a:t>SBT</a:t>
            </a:r>
            <a:r>
              <a:rPr lang="ja-JP" altLang="en-US"/>
              <a:t>設定の説明会を開催。うち</a:t>
            </a:r>
            <a:r>
              <a:rPr lang="en-US" altLang="ja-JP"/>
              <a:t>21</a:t>
            </a:r>
            <a:r>
              <a:rPr lang="ja-JP" altLang="en-US"/>
              <a:t>社に個社別支援を実施。</a:t>
            </a:r>
            <a:r>
              <a:rPr lang="en-US" altLang="ja-JP" b="1">
                <a:solidFill>
                  <a:srgbClr val="FF0000"/>
                </a:solidFill>
              </a:rPr>
              <a:t>21</a:t>
            </a:r>
            <a:r>
              <a:rPr lang="ja-JP" altLang="en-US" b="1">
                <a:solidFill>
                  <a:srgbClr val="FF0000"/>
                </a:solidFill>
              </a:rPr>
              <a:t>社中</a:t>
            </a:r>
            <a:br>
              <a:rPr lang="en-US" altLang="ja-JP" b="1">
                <a:solidFill>
                  <a:srgbClr val="FF0000"/>
                </a:solidFill>
              </a:rPr>
            </a:br>
            <a:r>
              <a:rPr lang="en-US" altLang="ja-JP" b="1">
                <a:solidFill>
                  <a:srgbClr val="FF0000"/>
                </a:solidFill>
              </a:rPr>
              <a:t>12</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4" y="2563839"/>
            <a:ext cx="9446609" cy="4893648"/>
            <a:chOff x="882870" y="2278826"/>
            <a:chExt cx="5251766" cy="2720584"/>
          </a:xfrm>
        </p:grpSpPr>
        <p:sp>
          <p:nvSpPr>
            <p:cNvPr id="20" name="テキスト ボックス 19"/>
            <p:cNvSpPr txBox="1"/>
            <p:nvPr/>
          </p:nvSpPr>
          <p:spPr>
            <a:xfrm>
              <a:off x="1958622" y="2278827"/>
              <a:ext cx="4176014" cy="2720583"/>
            </a:xfrm>
            <a:prstGeom prst="rect">
              <a:avLst/>
            </a:prstGeom>
            <a:noFill/>
          </p:spPr>
          <p:txBody>
            <a:bodyPr wrap="square" rtlCol="0">
              <a:spAutoFit/>
            </a:bodyPr>
            <a:lstStyle/>
            <a:p>
              <a:pPr lvl="0" fontAlgn="base">
                <a:spcBef>
                  <a:spcPct val="0"/>
                </a:spcBef>
                <a:spcAft>
                  <a:spcPct val="0"/>
                </a:spcAft>
              </a:pPr>
              <a:r>
                <a:rPr lang="ja-JP" altLang="en-US" sz="2400">
                  <a:solidFill>
                    <a:prstClr val="black"/>
                  </a:solidFill>
                  <a:latin typeface="Segoe UI"/>
                </a:rPr>
                <a:t>カルビー／日清製粉グループ本社</a:t>
              </a:r>
            </a:p>
            <a:p>
              <a:pPr lvl="0" fontAlgn="base">
                <a:spcBef>
                  <a:spcPct val="0"/>
                </a:spcBef>
                <a:spcAft>
                  <a:spcPct val="0"/>
                </a:spcAft>
              </a:pPr>
              <a:r>
                <a:rPr lang="en-US" altLang="ja-JP" sz="2400">
                  <a:solidFill>
                    <a:srgbClr val="FF0000"/>
                  </a:solidFill>
                  <a:latin typeface="Segoe UI"/>
                </a:rPr>
                <a:t>DIC</a:t>
              </a:r>
              <a:r>
                <a:rPr lang="ja-JP" altLang="en-US" sz="2400">
                  <a:solidFill>
                    <a:prstClr val="black"/>
                  </a:solidFill>
                  <a:latin typeface="Segoe UI"/>
                </a:rPr>
                <a:t>／三菱ケミカルホールディングス／</a:t>
              </a:r>
              <a:r>
                <a:rPr lang="ja-JP" altLang="en-US" sz="2400">
                  <a:solidFill>
                    <a:srgbClr val="FF0000"/>
                  </a:solidFill>
                  <a:latin typeface="Segoe UI"/>
                </a:rPr>
                <a:t>ライオン</a:t>
              </a:r>
            </a:p>
            <a:p>
              <a:pPr lvl="0" fontAlgn="base">
                <a:spcBef>
                  <a:spcPct val="0"/>
                </a:spcBef>
                <a:spcAft>
                  <a:spcPct val="0"/>
                </a:spcAft>
              </a:pPr>
              <a:r>
                <a:rPr lang="ja-JP" altLang="en-US" sz="2400">
                  <a:solidFill>
                    <a:srgbClr val="FF0000"/>
                  </a:solidFill>
                  <a:latin typeface="Segoe UI"/>
                </a:rPr>
                <a:t>塩野義製薬</a:t>
              </a:r>
              <a:r>
                <a:rPr lang="ja-JP" altLang="en-US" sz="2400">
                  <a:solidFill>
                    <a:prstClr val="black"/>
                  </a:solidFill>
                  <a:latin typeface="Segoe UI"/>
                </a:rPr>
                <a:t>／</a:t>
              </a:r>
              <a:r>
                <a:rPr lang="ja-JP" altLang="en-US" sz="2400">
                  <a:solidFill>
                    <a:srgbClr val="FF0000"/>
                  </a:solidFill>
                  <a:latin typeface="Segoe UI"/>
                </a:rPr>
                <a:t>住友ファーマ（旧：大日本住友製薬）</a:t>
              </a:r>
              <a:endParaRPr lang="en-US" altLang="ja-JP" sz="2400">
                <a:solidFill>
                  <a:srgbClr val="FF0000"/>
                </a:solidFill>
                <a:latin typeface="Segoe UI"/>
              </a:endParaRPr>
            </a:p>
            <a:p>
              <a:pPr lvl="0" fontAlgn="base">
                <a:spcBef>
                  <a:spcPct val="0"/>
                </a:spcBef>
                <a:spcAft>
                  <a:spcPct val="0"/>
                </a:spcAft>
              </a:pPr>
              <a:r>
                <a:rPr lang="ja-JP" altLang="en-US" sz="2400">
                  <a:solidFill>
                    <a:prstClr val="black"/>
                  </a:solidFill>
                  <a:latin typeface="Segoe UI"/>
                </a:rPr>
                <a:t>／</a:t>
              </a:r>
              <a:r>
                <a:rPr lang="ja-JP" altLang="en-US" sz="2400">
                  <a:solidFill>
                    <a:srgbClr val="FF0000"/>
                  </a:solidFill>
                  <a:latin typeface="Segoe UI"/>
                </a:rPr>
                <a:t>大鵬薬品工業</a:t>
              </a:r>
            </a:p>
            <a:p>
              <a:pPr lvl="0" fontAlgn="base">
                <a:spcBef>
                  <a:spcPct val="0"/>
                </a:spcBef>
                <a:spcAft>
                  <a:spcPct val="0"/>
                </a:spcAft>
              </a:pPr>
              <a:r>
                <a:rPr lang="ja-JP" altLang="en-US" sz="2400">
                  <a:solidFill>
                    <a:srgbClr val="0033CC"/>
                  </a:solidFill>
                  <a:latin typeface="Segoe UI"/>
                </a:rPr>
                <a:t>住友ゴム工業</a:t>
              </a:r>
            </a:p>
            <a:p>
              <a:pPr lvl="0" fontAlgn="base">
                <a:spcBef>
                  <a:spcPct val="0"/>
                </a:spcBef>
                <a:spcAft>
                  <a:spcPct val="0"/>
                </a:spcAft>
              </a:pPr>
              <a:r>
                <a:rPr lang="ja-JP" altLang="en-US" sz="2400">
                  <a:solidFill>
                    <a:srgbClr val="0033CC"/>
                  </a:solidFill>
                  <a:latin typeface="Segoe UI"/>
                </a:rPr>
                <a:t>ジェイテクト</a:t>
              </a:r>
            </a:p>
            <a:p>
              <a:pPr lvl="0" fontAlgn="base">
                <a:spcBef>
                  <a:spcPct val="0"/>
                </a:spcBef>
                <a:spcAft>
                  <a:spcPct val="0"/>
                </a:spcAft>
              </a:pPr>
              <a:r>
                <a:rPr lang="ja-JP" altLang="en-US" sz="2400">
                  <a:solidFill>
                    <a:srgbClr val="FF0000"/>
                  </a:solidFill>
                  <a:latin typeface="Segoe UI"/>
                </a:rPr>
                <a:t>アズビル</a:t>
              </a:r>
              <a:r>
                <a:rPr lang="ja-JP" altLang="en-US" sz="2400">
                  <a:solidFill>
                    <a:prstClr val="black"/>
                  </a:solidFill>
                  <a:latin typeface="Segoe UI"/>
                </a:rPr>
                <a:t>／</a:t>
              </a:r>
              <a:r>
                <a:rPr lang="ja-JP" altLang="en-US" sz="2400">
                  <a:solidFill>
                    <a:srgbClr val="FF0000"/>
                  </a:solidFill>
                  <a:latin typeface="Segoe UI"/>
                </a:rPr>
                <a:t>ウシオ電機</a:t>
              </a:r>
              <a:r>
                <a:rPr lang="ja-JP" altLang="en-US" sz="2400">
                  <a:solidFill>
                    <a:prstClr val="black"/>
                  </a:solidFill>
                  <a:latin typeface="Segoe UI"/>
                </a:rPr>
                <a:t>／</a:t>
              </a:r>
              <a:r>
                <a:rPr lang="ja-JP" altLang="en-US" sz="2400">
                  <a:solidFill>
                    <a:srgbClr val="FF0000"/>
                  </a:solidFill>
                  <a:latin typeface="Segoe UI"/>
                </a:rPr>
                <a:t>日新電機</a:t>
              </a:r>
              <a:r>
                <a:rPr lang="ja-JP" altLang="en-US" sz="2400">
                  <a:solidFill>
                    <a:prstClr val="black"/>
                  </a:solidFill>
                  <a:latin typeface="Segoe UI"/>
                </a:rPr>
                <a:t>／</a:t>
              </a:r>
              <a:r>
                <a:rPr lang="ja-JP" altLang="en-US" sz="2400">
                  <a:solidFill>
                    <a:srgbClr val="0033CC"/>
                  </a:solidFill>
                  <a:latin typeface="Segoe UI"/>
                </a:rPr>
                <a:t>ニデック</a:t>
              </a:r>
            </a:p>
            <a:p>
              <a:pPr lvl="0" fontAlgn="base">
                <a:spcBef>
                  <a:spcPct val="0"/>
                </a:spcBef>
                <a:spcAft>
                  <a:spcPct val="0"/>
                </a:spcAft>
              </a:pPr>
              <a:r>
                <a:rPr lang="ja-JP" altLang="en-US" sz="2400">
                  <a:solidFill>
                    <a:srgbClr val="0033CC"/>
                  </a:solidFill>
                  <a:latin typeface="Segoe UI"/>
                </a:rPr>
                <a:t>豊田自動織機</a:t>
              </a:r>
              <a:r>
                <a:rPr lang="ja-JP" altLang="en-US" sz="2400">
                  <a:solidFill>
                    <a:prstClr val="black"/>
                  </a:solidFill>
                  <a:latin typeface="Segoe UI"/>
                </a:rPr>
                <a:t>／三菱自動車工業</a:t>
              </a:r>
            </a:p>
            <a:p>
              <a:pPr lvl="0" fontAlgn="base">
                <a:spcBef>
                  <a:spcPct val="0"/>
                </a:spcBef>
                <a:spcAft>
                  <a:spcPct val="0"/>
                </a:spcAft>
              </a:pPr>
              <a:r>
                <a:rPr lang="en-US" altLang="ja-JP" sz="2400">
                  <a:solidFill>
                    <a:srgbClr val="FF0000"/>
                  </a:solidFill>
                  <a:latin typeface="Segoe UI"/>
                </a:rPr>
                <a:t>TOPPAN</a:t>
              </a:r>
              <a:r>
                <a:rPr lang="ja-JP" altLang="en-US" sz="2400">
                  <a:solidFill>
                    <a:srgbClr val="FF0000"/>
                  </a:solidFill>
                  <a:latin typeface="Segoe UI"/>
                </a:rPr>
                <a:t>（旧：凸版印刷）</a:t>
              </a:r>
              <a:endParaRPr lang="ja-JP" altLang="en-US" sz="2400">
                <a:solidFill>
                  <a:prstClr val="black"/>
                </a:solidFill>
                <a:latin typeface="Segoe UI"/>
              </a:endParaRPr>
            </a:p>
            <a:p>
              <a:pPr lvl="0" fontAlgn="base">
                <a:spcBef>
                  <a:spcPct val="0"/>
                </a:spcBef>
                <a:spcAft>
                  <a:spcPct val="0"/>
                </a:spcAft>
              </a:pPr>
              <a:r>
                <a:rPr lang="ja-JP" altLang="en-US" sz="2400">
                  <a:solidFill>
                    <a:srgbClr val="FF0000"/>
                  </a:solidFill>
                  <a:latin typeface="Segoe UI"/>
                </a:rPr>
                <a:t>ヤマハ</a:t>
              </a:r>
            </a:p>
            <a:p>
              <a:pPr lvl="0" fontAlgn="base">
                <a:spcBef>
                  <a:spcPct val="0"/>
                </a:spcBef>
                <a:spcAft>
                  <a:spcPct val="0"/>
                </a:spcAft>
              </a:pPr>
              <a:r>
                <a:rPr lang="ja-JP" altLang="en-US" sz="2400">
                  <a:solidFill>
                    <a:srgbClr val="FF0000"/>
                  </a:solidFill>
                  <a:latin typeface="Segoe UI"/>
                </a:rPr>
                <a:t>佐川急便</a:t>
              </a:r>
            </a:p>
            <a:p>
              <a:pPr lvl="0" fontAlgn="base">
                <a:spcBef>
                  <a:spcPct val="0"/>
                </a:spcBef>
                <a:spcAft>
                  <a:spcPct val="0"/>
                </a:spcAft>
              </a:pPr>
              <a:r>
                <a:rPr lang="ja-JP" altLang="en-US" sz="2400">
                  <a:solidFill>
                    <a:prstClr val="black"/>
                  </a:solidFill>
                  <a:latin typeface="Segoe UI"/>
                </a:rPr>
                <a:t>三菱</a:t>
              </a:r>
              <a:r>
                <a:rPr lang="en-US" altLang="ja-JP" sz="2400">
                  <a:solidFill>
                    <a:prstClr val="black"/>
                  </a:solidFill>
                  <a:latin typeface="Segoe UI"/>
                </a:rPr>
                <a:t>UFJ</a:t>
              </a:r>
              <a:r>
                <a:rPr lang="ja-JP" altLang="en-US" sz="2400">
                  <a:solidFill>
                    <a:prstClr val="black"/>
                  </a:solidFill>
                  <a:latin typeface="Segoe UI"/>
                </a:rPr>
                <a:t>フィナンシャル・グループ</a:t>
              </a:r>
            </a:p>
            <a:p>
              <a:pPr lvl="0" fontAlgn="base">
                <a:spcBef>
                  <a:spcPct val="0"/>
                </a:spcBef>
                <a:spcAft>
                  <a:spcPct val="0"/>
                </a:spcAft>
              </a:pPr>
              <a:r>
                <a:rPr lang="ja-JP" altLang="en-US" sz="2400">
                  <a:solidFill>
                    <a:srgbClr val="FF0000"/>
                  </a:solidFill>
                  <a:latin typeface="Segoe UI"/>
                </a:rPr>
                <a:t>三菱地所</a:t>
              </a:r>
            </a:p>
          </p:txBody>
        </p:sp>
        <p:sp>
          <p:nvSpPr>
            <p:cNvPr id="21" name="テキスト ボックス 20"/>
            <p:cNvSpPr txBox="1"/>
            <p:nvPr/>
          </p:nvSpPr>
          <p:spPr>
            <a:xfrm>
              <a:off x="882870" y="2278826"/>
              <a:ext cx="1214887" cy="2720583"/>
            </a:xfrm>
            <a:prstGeom prst="rect">
              <a:avLst/>
            </a:prstGeom>
            <a:noFill/>
          </p:spPr>
          <p:txBody>
            <a:bodyPr wrap="none" rtlCol="0">
              <a:spAutoFit/>
            </a:bodyPr>
            <a:lstStyle/>
            <a:p>
              <a:pPr lvl="0" algn="r" fontAlgn="base">
                <a:spcBef>
                  <a:spcPct val="0"/>
                </a:spcBef>
                <a:spcAft>
                  <a:spcPct val="0"/>
                </a:spcAft>
              </a:pPr>
              <a:r>
                <a:rPr lang="ja-JP" altLang="en-US" sz="2400">
                  <a:solidFill>
                    <a:prstClr val="black"/>
                  </a:solidFill>
                  <a:latin typeface="Segoe UI"/>
                </a:rPr>
                <a:t>食料品：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化学：</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医薬品：</a:t>
              </a:r>
            </a:p>
            <a:p>
              <a:pPr lvl="0" algn="r" fontAlgn="base">
                <a:spcBef>
                  <a:spcPct val="0"/>
                </a:spcBef>
                <a:spcAft>
                  <a:spcPct val="0"/>
                </a:spcAft>
              </a:pP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ゴム製品：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機械：</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電気機器：</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輸送用機器：</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印刷：</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その他製品：</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陸運業：</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金融・保険業：</a:t>
              </a:r>
              <a:endParaRPr lang="en-US" altLang="ja-JP" sz="2400">
                <a:solidFill>
                  <a:prstClr val="black"/>
                </a:solidFill>
                <a:latin typeface="Segoe UI"/>
              </a:endParaRPr>
            </a:p>
            <a:p>
              <a:pPr lvl="0" algn="r" fontAlgn="base">
                <a:spcBef>
                  <a:spcPct val="0"/>
                </a:spcBef>
                <a:spcAft>
                  <a:spcPct val="0"/>
                </a:spcAft>
              </a:pPr>
              <a:r>
                <a:rPr lang="ja-JP" altLang="en-US" sz="2400">
                  <a:solidFill>
                    <a:prstClr val="black"/>
                  </a:solidFill>
                  <a:latin typeface="Segoe UI"/>
                </a:rPr>
                <a:t>不動産業：</a:t>
              </a:r>
              <a:endParaRPr lang="en-US" altLang="ja-JP" sz="2400">
                <a:solidFill>
                  <a:prstClr val="black"/>
                </a:solidFill>
                <a:latin typeface="Segoe UI"/>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22245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292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2017</a:t>
            </a:r>
            <a:r>
              <a:rPr kumimoji="1" lang="ja-JP" altLang="en-US"/>
              <a:t>年度 環境省 </a:t>
            </a:r>
            <a:r>
              <a:rPr kumimoji="1" lang="en-US" altLang="ja-JP"/>
              <a:t>SBT</a:t>
            </a:r>
            <a:r>
              <a:rPr kumimoji="1" lang="ja-JP" altLang="en-US"/>
              <a:t>設定支援</a:t>
            </a:r>
          </a:p>
        </p:txBody>
      </p:sp>
      <p:sp>
        <p:nvSpPr>
          <p:cNvPr id="3" name="コンテンツ プレースホルダー 2"/>
          <p:cNvSpPr>
            <a:spLocks noGrp="1"/>
          </p:cNvSpPr>
          <p:nvPr>
            <p:ph sz="quarter" idx="12"/>
          </p:nvPr>
        </p:nvSpPr>
        <p:spPr>
          <a:xfrm>
            <a:off x="161925" y="1110920"/>
            <a:ext cx="10367963" cy="881162"/>
          </a:xfrm>
        </p:spPr>
        <p:txBody>
          <a:bodyPr/>
          <a:lstStyle/>
          <a:p>
            <a:r>
              <a:rPr lang="en-US" altLang="ja-JP"/>
              <a:t>63</a:t>
            </a:r>
            <a:r>
              <a:rPr lang="ja-JP" altLang="en-US"/>
              <a:t>社の応募企業に対し</a:t>
            </a:r>
            <a:r>
              <a:rPr lang="en-US" altLang="ja-JP"/>
              <a:t>SBT</a:t>
            </a:r>
            <a:r>
              <a:rPr lang="ja-JP" altLang="en-US"/>
              <a:t>設定の合同セミナーを開催。うち</a:t>
            </a:r>
            <a:r>
              <a:rPr lang="en-US" altLang="ja-JP"/>
              <a:t>42</a:t>
            </a:r>
            <a:r>
              <a:rPr lang="ja-JP" altLang="en-US"/>
              <a:t>社に個社別支援を実施。</a:t>
            </a:r>
            <a:br>
              <a:rPr lang="en-US" altLang="ja-JP"/>
            </a:br>
            <a:r>
              <a:rPr lang="en-US" altLang="ja-JP" b="1">
                <a:solidFill>
                  <a:srgbClr val="FF0000"/>
                </a:solidFill>
              </a:rPr>
              <a:t>42</a:t>
            </a:r>
            <a:r>
              <a:rPr lang="ja-JP" altLang="en-US" b="1">
                <a:solidFill>
                  <a:srgbClr val="FF0000"/>
                </a:solidFill>
              </a:rPr>
              <a:t>社中</a:t>
            </a:r>
            <a:r>
              <a:rPr lang="en-US" altLang="ja-JP" b="1">
                <a:solidFill>
                  <a:srgbClr val="FF0000"/>
                </a:solidFill>
              </a:rPr>
              <a:t>27</a:t>
            </a:r>
            <a:r>
              <a:rPr lang="ja-JP" altLang="en-US" b="1">
                <a:solidFill>
                  <a:srgbClr val="FF0000"/>
                </a:solidFill>
              </a:rPr>
              <a:t>社が認定取得、</a:t>
            </a:r>
            <a:r>
              <a:rPr lang="en-US" altLang="ja-JP" b="1">
                <a:solidFill>
                  <a:srgbClr val="FF0000"/>
                </a:solidFill>
              </a:rPr>
              <a:t>2</a:t>
            </a:r>
            <a:r>
              <a:rPr lang="ja-JP" altLang="en-US" b="1">
                <a:solidFill>
                  <a:srgbClr val="FF0000"/>
                </a:solidFill>
              </a:rPr>
              <a:t>社が</a:t>
            </a:r>
            <a:r>
              <a:rPr lang="en-US" altLang="ja-JP" b="1">
                <a:solidFill>
                  <a:srgbClr val="FF0000"/>
                </a:solidFill>
              </a:rPr>
              <a:t>2</a:t>
            </a:r>
            <a:r>
              <a:rPr lang="ja-JP" altLang="en-US" b="1">
                <a:solidFill>
                  <a:srgbClr val="FF0000"/>
                </a:solidFill>
              </a:rPr>
              <a:t>年以内の設定をコミットメント</a:t>
            </a:r>
            <a:endParaRPr lang="en-US" altLang="ja-JP" b="1">
              <a:solidFill>
                <a:srgbClr val="FF0000"/>
              </a:solidFill>
            </a:endParaRPr>
          </a:p>
        </p:txBody>
      </p:sp>
      <p:grpSp>
        <p:nvGrpSpPr>
          <p:cNvPr id="19" name="グループ化 18"/>
          <p:cNvGrpSpPr/>
          <p:nvPr/>
        </p:nvGrpSpPr>
        <p:grpSpPr>
          <a:xfrm>
            <a:off x="1162000" y="2563839"/>
            <a:ext cx="9039383" cy="4770539"/>
            <a:chOff x="1109264" y="2278826"/>
            <a:chExt cx="5025372" cy="2652143"/>
          </a:xfrm>
        </p:grpSpPr>
        <p:sp>
          <p:nvSpPr>
            <p:cNvPr id="20" name="テキスト ボックス 19"/>
            <p:cNvSpPr txBox="1"/>
            <p:nvPr/>
          </p:nvSpPr>
          <p:spPr>
            <a:xfrm>
              <a:off x="1958622" y="2278827"/>
              <a:ext cx="4176014" cy="2652142"/>
            </a:xfrm>
            <a:prstGeom prst="rect">
              <a:avLst/>
            </a:prstGeom>
            <a:noFill/>
          </p:spPr>
          <p:txBody>
            <a:bodyPr wrap="square" rtlCol="0">
              <a:spAutoFit/>
            </a:bodyPr>
            <a:lstStyle/>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鹿島建設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住友林業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積水ハウス</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大成建設</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大東建託</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大和ハウス工業</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味の素</a:t>
              </a:r>
              <a:r>
                <a:rPr lang="ja-JP" altLang="en-US" sz="1600" kern="100">
                  <a:solidFill>
                    <a:prstClr val="black"/>
                  </a:solidFill>
                  <a:latin typeface="Meiryo UI" panose="020B0604030504040204" pitchFamily="50" charset="-128"/>
                  <a:cs typeface="Times New Roman" panose="02020603050405020304" pitchFamily="18" charset="0"/>
                </a:rPr>
                <a:t>、ニチレイ</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花王</a:t>
              </a:r>
              <a:r>
                <a:rPr lang="ja-JP" altLang="en-US" sz="1600" kern="100">
                  <a:solidFill>
                    <a:prstClr val="black"/>
                  </a:solidFill>
                  <a:latin typeface="Meiryo UI" panose="020B0604030504040204" pitchFamily="50" charset="-128"/>
                  <a:cs typeface="Times New Roman" panose="02020603050405020304" pitchFamily="18" charset="0"/>
                </a:rPr>
                <a:t>、日本ゼオン、</a:t>
              </a:r>
              <a:r>
                <a:rPr lang="ja-JP" altLang="en-US" sz="1600" kern="100">
                  <a:solidFill>
                    <a:srgbClr val="0033CC"/>
                  </a:solidFill>
                  <a:latin typeface="Meiryo UI" panose="020B0604030504040204" pitchFamily="50" charset="-128"/>
                  <a:cs typeface="Times New Roman" panose="02020603050405020304" pitchFamily="18" charset="0"/>
                </a:rPr>
                <a:t>ファンケル</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富士フイルムホールディングス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アステラス製薬</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大塚製薬（大塚</a:t>
              </a:r>
              <a:r>
                <a:rPr lang="en-US" altLang="ja-JP" sz="1600" kern="100">
                  <a:solidFill>
                    <a:srgbClr val="FF0000"/>
                  </a:solidFill>
                  <a:latin typeface="Meiryo UI" panose="020B0604030504040204" pitchFamily="50" charset="-128"/>
                  <a:cs typeface="Times New Roman" panose="02020603050405020304" pitchFamily="18" charset="0"/>
                </a:rPr>
                <a:t>HD</a:t>
              </a:r>
              <a:r>
                <a:rPr lang="ja-JP" altLang="en-US" sz="1600" kern="100">
                  <a:solidFill>
                    <a:srgbClr val="FF0000"/>
                  </a:solidFill>
                  <a:latin typeface="Meiryo UI" panose="020B0604030504040204" pitchFamily="50" charset="-128"/>
                  <a:cs typeface="Times New Roman" panose="02020603050405020304" pitchFamily="18" charset="0"/>
                </a:rPr>
                <a:t>）</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グローリー、ダイキン工業、ダイフク、</a:t>
              </a:r>
              <a:r>
                <a:rPr lang="ja-JP" altLang="en-US" sz="1600" kern="100">
                  <a:solidFill>
                    <a:srgbClr val="FF0000"/>
                  </a:solidFill>
                  <a:latin typeface="Meiryo UI" panose="020B0604030504040204" pitchFamily="50" charset="-128"/>
                  <a:cs typeface="Times New Roman" panose="02020603050405020304" pitchFamily="18" charset="0"/>
                </a:rPr>
                <a:t>日立建機</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solidFill>
                    <a:srgbClr val="FF0000"/>
                  </a:solidFill>
                  <a:latin typeface="Meiryo UI" panose="020B0604030504040204" pitchFamily="50" charset="-128"/>
                  <a:cs typeface="Times New Roman" panose="02020603050405020304" pitchFamily="18" charset="0"/>
                </a:rPr>
                <a:t>AGC</a:t>
              </a: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フジクラ</a:t>
              </a:r>
              <a:r>
                <a:rPr lang="ja-JP" altLang="en-US" sz="1600" kern="100">
                  <a:solidFill>
                    <a:prstClr val="black"/>
                  </a:solidFill>
                  <a:latin typeface="Meiryo UI" panose="020B0604030504040204" pitchFamily="50" charset="-128"/>
                  <a:cs typeface="Times New Roman" panose="02020603050405020304" pitchFamily="18" charset="0"/>
                </a:rPr>
                <a:t>、</a:t>
              </a:r>
              <a:r>
                <a:rPr lang="en-US" altLang="ja-JP" sz="1600" kern="100">
                  <a:solidFill>
                    <a:srgbClr val="FF0000"/>
                  </a:solidFill>
                  <a:latin typeface="Meiryo UI" panose="020B0604030504040204" pitchFamily="50" charset="-128"/>
                  <a:cs typeface="Times New Roman" panose="02020603050405020304" pitchFamily="18" charset="0"/>
                </a:rPr>
                <a:t>YKK</a:t>
              </a: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オムロン</a:t>
              </a:r>
              <a:r>
                <a:rPr lang="ja-JP" altLang="en-US" sz="1600" kern="100">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京セラ</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明電舎</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テイ・エス テック、マツダ</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サンメッセ、</a:t>
              </a:r>
              <a:r>
                <a:rPr lang="ja-JP" altLang="en-US" sz="1600" kern="100">
                  <a:solidFill>
                    <a:srgbClr val="FF0000"/>
                  </a:solidFill>
                  <a:latin typeface="Meiryo UI" panose="020B0604030504040204" pitchFamily="50" charset="-128"/>
                  <a:cs typeface="Times New Roman" panose="02020603050405020304" pitchFamily="18" charset="0"/>
                </a:rPr>
                <a:t>大日本印刷</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0033CC"/>
                  </a:solidFill>
                  <a:latin typeface="Meiryo UI" panose="020B0604030504040204" pitchFamily="50" charset="-128"/>
                  <a:cs typeface="Times New Roman" panose="02020603050405020304" pitchFamily="18" charset="0"/>
                </a:rPr>
                <a:t>横浜ゴム</a:t>
              </a:r>
              <a:endParaRPr lang="en-US" altLang="ja-JP" sz="1600" kern="10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アシックス</a:t>
              </a:r>
              <a:r>
                <a:rPr lang="ja-JP" altLang="en-US" sz="1600" kern="100">
                  <a:solidFill>
                    <a:prstClr val="black"/>
                  </a:solidFill>
                  <a:latin typeface="Meiryo UI" panose="020B0604030504040204" pitchFamily="50" charset="-128"/>
                  <a:cs typeface="Times New Roman" panose="02020603050405020304" pitchFamily="18" charset="0"/>
                </a:rPr>
                <a:t>、コクヨ</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日本通運</a:t>
              </a:r>
              <a:endParaRPr lang="en-US" altLang="ja-JP" sz="1600" kern="10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日本郵船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solidFill>
                    <a:srgbClr val="FF0000"/>
                  </a:solidFill>
                  <a:latin typeface="Meiryo UI" panose="020B0604030504040204" pitchFamily="50" charset="-128"/>
                  <a:cs typeface="Times New Roman" panose="02020603050405020304" pitchFamily="18" charset="0"/>
                </a:rPr>
                <a:t>NTT</a:t>
              </a:r>
              <a:r>
                <a:rPr lang="ja-JP" altLang="en-US" sz="1600" kern="100">
                  <a:solidFill>
                    <a:srgbClr val="FF0000"/>
                  </a:solidFill>
                  <a:latin typeface="Meiryo UI" panose="020B0604030504040204" pitchFamily="50" charset="-128"/>
                  <a:cs typeface="Times New Roman" panose="02020603050405020304" pitchFamily="18" charset="0"/>
                </a:rPr>
                <a:t>ドコモ</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アスクル</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丸井グループ</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a:latin typeface="Meiryo UI" panose="020B0604030504040204" pitchFamily="50" charset="-128"/>
                  <a:cs typeface="Times New Roman" panose="02020603050405020304" pitchFamily="18" charset="0"/>
                </a:rPr>
                <a:t>MS&amp;AD</a:t>
              </a:r>
              <a:r>
                <a:rPr lang="ja-JP" altLang="en-US" sz="1600" kern="100">
                  <a:latin typeface="Meiryo UI" panose="020B0604030504040204" pitchFamily="50" charset="-128"/>
                  <a:cs typeface="Times New Roman" panose="02020603050405020304" pitchFamily="18" charset="0"/>
                </a:rPr>
                <a:t>インシュアランス グループ ホールディングス</a:t>
              </a:r>
              <a:r>
                <a:rPr lang="ja-JP" altLang="en-US" sz="1600" kern="100">
                  <a:solidFill>
                    <a:prstClr val="black"/>
                  </a:solidFill>
                  <a:latin typeface="Meiryo UI" panose="020B0604030504040204" pitchFamily="50" charset="-128"/>
                  <a:cs typeface="Times New Roman" panose="02020603050405020304" pitchFamily="18" charset="0"/>
                </a:rPr>
                <a:t>、</a:t>
              </a:r>
              <a:r>
                <a:rPr lang="en-US" altLang="ja-JP" sz="1600" kern="100">
                  <a:solidFill>
                    <a:srgbClr val="0033CC"/>
                  </a:solidFill>
                  <a:latin typeface="Meiryo UI" panose="020B0604030504040204" pitchFamily="50" charset="-128"/>
                  <a:cs typeface="Times New Roman" panose="02020603050405020304" pitchFamily="18" charset="0"/>
                </a:rPr>
                <a:t>SOMPO</a:t>
              </a:r>
              <a:r>
                <a:rPr lang="ja-JP" altLang="en-US" sz="1600" kern="100">
                  <a:solidFill>
                    <a:srgbClr val="0033CC"/>
                  </a:solidFill>
                  <a:latin typeface="Meiryo UI" panose="020B0604030504040204" pitchFamily="50" charset="-128"/>
                  <a:cs typeface="Times New Roman" panose="02020603050405020304" pitchFamily="18" charset="0"/>
                </a:rPr>
                <a:t>ホールディングス</a:t>
              </a:r>
              <a:endParaRPr lang="en-US" altLang="ja-JP" sz="1600" kern="10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東急不動産ホールディングス</a:t>
              </a:r>
              <a:endParaRPr lang="en-US" altLang="ja-JP" sz="1600" kern="10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a:solidFill>
                    <a:srgbClr val="FF0000"/>
                  </a:solidFill>
                  <a:latin typeface="Meiryo UI" panose="020B0604030504040204" pitchFamily="50" charset="-128"/>
                  <a:cs typeface="Times New Roman" panose="02020603050405020304" pitchFamily="18" charset="0"/>
                </a:rPr>
                <a:t>セコム</a:t>
              </a:r>
              <a:r>
                <a:rPr lang="ja-JP" altLang="en-US" sz="1600" kern="100">
                  <a:solidFill>
                    <a:prstClr val="black"/>
                  </a:solidFill>
                  <a:latin typeface="Meiryo UI" panose="020B0604030504040204" pitchFamily="50" charset="-128"/>
                  <a:cs typeface="Times New Roman" panose="02020603050405020304" pitchFamily="18" charset="0"/>
                </a:rPr>
                <a:t>、</a:t>
              </a:r>
              <a:r>
                <a:rPr lang="ja-JP" altLang="en-US" sz="1600" kern="100">
                  <a:solidFill>
                    <a:srgbClr val="FF0000"/>
                  </a:solidFill>
                  <a:latin typeface="Meiryo UI" panose="020B0604030504040204" pitchFamily="50" charset="-128"/>
                  <a:cs typeface="Times New Roman" panose="02020603050405020304" pitchFamily="18" charset="0"/>
                </a:rPr>
                <a:t>ベネッセコーポレーション</a:t>
              </a:r>
              <a:endParaRPr lang="ja-JP" altLang="ja-JP" sz="1600" kern="100">
                <a:solidFill>
                  <a:srgbClr val="FF0000"/>
                </a:solidFill>
                <a:latin typeface="Meiryo UI" panose="020B0604030504040204" pitchFamily="50" charset="-128"/>
                <a:cs typeface="Times New Roman" panose="02020603050405020304" pitchFamily="18" charset="0"/>
              </a:endParaRPr>
            </a:p>
          </p:txBody>
        </p:sp>
        <p:sp>
          <p:nvSpPr>
            <p:cNvPr id="21" name="テキスト ボックス 20"/>
            <p:cNvSpPr txBox="1"/>
            <p:nvPr/>
          </p:nvSpPr>
          <p:spPr>
            <a:xfrm>
              <a:off x="1109264" y="2278826"/>
              <a:ext cx="988493" cy="2652142"/>
            </a:xfrm>
            <a:prstGeom prst="rect">
              <a:avLst/>
            </a:prstGeom>
            <a:noFill/>
          </p:spPr>
          <p:txBody>
            <a:bodyPr wrap="none" rtlCol="0">
              <a:spAutoFit/>
            </a:bodyPr>
            <a:lstStyle/>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建設業：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食料品：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化学：</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医薬品：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機械：</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ガラス・土石製品：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非鉄金属：</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電気機器：</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輸送用機器：</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印刷：</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ゴム製品：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その他製品：</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陸運業：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海運業：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情報・通信：</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小売業：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保険業：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不動産業：</a:t>
              </a:r>
              <a:endParaRPr lang="en-US" altLang="ja-JP" sz="1600" kern="10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a:solidFill>
                    <a:prstClr val="black"/>
                  </a:solidFill>
                  <a:latin typeface="Meiryo UI" panose="020B0604030504040204" pitchFamily="50" charset="-128"/>
                  <a:cs typeface="Times New Roman" panose="02020603050405020304" pitchFamily="18" charset="0"/>
                </a:rPr>
                <a:t>サービス業：</a:t>
              </a:r>
              <a:endParaRPr lang="ja-JP" altLang="ja-JP" sz="1600" kern="100">
                <a:solidFill>
                  <a:prstClr val="black"/>
                </a:solidFill>
                <a:latin typeface="Meiryo UI" panose="020B0604030504040204" pitchFamily="50" charset="-128"/>
                <a:cs typeface="Times New Roman" panose="02020603050405020304" pitchFamily="18" charset="0"/>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a:latin typeface="+mn-ea"/>
                <a:ea typeface="+mn-ea"/>
              </a:rPr>
              <a:t>個社別支援企業一覧</a:t>
            </a:r>
            <a:endParaRPr kumimoji="1" lang="ja-JP" altLang="en-US" sz="2000" b="1">
              <a:latin typeface="+mn-ea"/>
              <a:ea typeface="+mn-ea"/>
            </a:endParaRPr>
          </a:p>
        </p:txBody>
      </p:sp>
      <p:sp>
        <p:nvSpPr>
          <p:cNvPr id="23" name="テキスト ボックス 22"/>
          <p:cNvSpPr txBox="1"/>
          <p:nvPr/>
        </p:nvSpPr>
        <p:spPr>
          <a:xfrm>
            <a:off x="7895560" y="319995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9782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2020</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327438"/>
          </a:xfrm>
        </p:spPr>
        <p:txBody>
          <a:bodyPr/>
          <a:lstStyle/>
          <a:p>
            <a:r>
              <a:rPr lang="ja-JP" altLang="en-US"/>
              <a:t>中小企業を対象として、</a:t>
            </a:r>
            <a:r>
              <a:rPr lang="en-US" altLang="ja-JP"/>
              <a:t>17</a:t>
            </a:r>
            <a:r>
              <a:rPr lang="ja-JP" altLang="en-US"/>
              <a:t>社の応募企業のうち</a:t>
            </a:r>
            <a:r>
              <a:rPr lang="en-US" altLang="ja-JP"/>
              <a:t>15</a:t>
            </a:r>
            <a:r>
              <a:rPr lang="ja-JP" altLang="en-US"/>
              <a:t>社に対して中小企業用に特化した</a:t>
            </a:r>
            <a:r>
              <a:rPr lang="en-US" altLang="ja-JP"/>
              <a:t>SBT</a:t>
            </a:r>
            <a:r>
              <a:rPr lang="ja-JP" altLang="en-US"/>
              <a:t>や、</a:t>
            </a:r>
            <a:r>
              <a:rPr lang="en-US" altLang="ja-JP"/>
              <a:t>RE100</a:t>
            </a:r>
            <a:r>
              <a:rPr lang="ja-JP" altLang="en-US"/>
              <a:t>の設定支援を実施</a:t>
            </a:r>
            <a:endParaRPr lang="en-US" altLang="ja-JP"/>
          </a:p>
          <a:p>
            <a:pPr>
              <a:buClr>
                <a:schemeClr val="tx1"/>
              </a:buClr>
            </a:pPr>
            <a:r>
              <a:rPr lang="en-US" altLang="ja-JP" b="1">
                <a:solidFill>
                  <a:srgbClr val="FF0000"/>
                </a:solidFill>
              </a:rPr>
              <a:t>15</a:t>
            </a:r>
            <a:r>
              <a:rPr lang="ja-JP" altLang="en-US" b="1">
                <a:solidFill>
                  <a:srgbClr val="FF0000"/>
                </a:solidFill>
              </a:rPr>
              <a:t>社中</a:t>
            </a:r>
            <a:r>
              <a:rPr lang="en-US" altLang="ja-JP" b="1">
                <a:solidFill>
                  <a:srgbClr val="FF0000"/>
                </a:solidFill>
              </a:rPr>
              <a:t>10</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754770" y="2970240"/>
            <a:ext cx="9446613" cy="4524316"/>
            <a:chOff x="882868" y="2278826"/>
            <a:chExt cx="5251768" cy="2515257"/>
          </a:xfrm>
        </p:grpSpPr>
        <p:sp>
          <p:nvSpPr>
            <p:cNvPr id="20" name="テキスト ボックス 19"/>
            <p:cNvSpPr txBox="1"/>
            <p:nvPr/>
          </p:nvSpPr>
          <p:spPr>
            <a:xfrm>
              <a:off x="1958622" y="2278827"/>
              <a:ext cx="4176014" cy="2515256"/>
            </a:xfrm>
            <a:prstGeom prst="rect">
              <a:avLst/>
            </a:prstGeom>
            <a:noFill/>
          </p:spPr>
          <p:txBody>
            <a:bodyPr wrap="square" rtlCol="0">
              <a:spAutoFit/>
            </a:bodyPr>
            <a:lstStyle/>
            <a:p>
              <a:pPr fontAlgn="base">
                <a:spcBef>
                  <a:spcPct val="0"/>
                </a:spcBef>
                <a:spcAft>
                  <a:spcPct val="0"/>
                </a:spcAft>
              </a:pPr>
              <a:r>
                <a:rPr lang="ja-JP" altLang="en-US" sz="2400">
                  <a:solidFill>
                    <a:srgbClr val="FF0000"/>
                  </a:solidFill>
                </a:rPr>
                <a:t>八洲建設</a:t>
              </a:r>
              <a:endParaRPr lang="en-US" altLang="ja-JP" sz="2400">
                <a:solidFill>
                  <a:srgbClr val="FF0000"/>
                </a:solidFill>
              </a:endParaRPr>
            </a:p>
            <a:p>
              <a:pPr fontAlgn="base">
                <a:spcBef>
                  <a:spcPct val="0"/>
                </a:spcBef>
                <a:spcAft>
                  <a:spcPct val="0"/>
                </a:spcAft>
              </a:pPr>
              <a:r>
                <a:rPr lang="ja-JP" altLang="en-US" sz="2400">
                  <a:solidFill>
                    <a:prstClr val="black"/>
                  </a:solidFill>
                </a:rPr>
                <a:t>篠原化学</a:t>
              </a:r>
              <a:endParaRPr lang="en-US" altLang="ja-JP" sz="2400">
                <a:solidFill>
                  <a:prstClr val="black"/>
                </a:solidFill>
              </a:endParaRPr>
            </a:p>
            <a:p>
              <a:pPr fontAlgn="base">
                <a:spcBef>
                  <a:spcPct val="0"/>
                </a:spcBef>
                <a:spcAft>
                  <a:spcPct val="0"/>
                </a:spcAft>
              </a:pPr>
              <a:r>
                <a:rPr lang="ja-JP" altLang="en-US" sz="2400">
                  <a:solidFill>
                    <a:prstClr val="black"/>
                  </a:solidFill>
                </a:rPr>
                <a:t>和泉／セッツ</a:t>
              </a:r>
            </a:p>
            <a:p>
              <a:pPr fontAlgn="base">
                <a:spcBef>
                  <a:spcPct val="0"/>
                </a:spcBef>
                <a:spcAft>
                  <a:spcPct val="0"/>
                </a:spcAft>
              </a:pPr>
              <a:r>
                <a:rPr lang="ja-JP" altLang="en-US" sz="2400">
                  <a:solidFill>
                    <a:srgbClr val="FF0000"/>
                  </a:solidFill>
                </a:rPr>
                <a:t>協発工業</a:t>
              </a:r>
              <a:endParaRPr lang="en-US" altLang="ja-JP" sz="2400">
                <a:solidFill>
                  <a:srgbClr val="FF0000"/>
                </a:solidFill>
              </a:endParaRPr>
            </a:p>
            <a:p>
              <a:pPr fontAlgn="base">
                <a:spcBef>
                  <a:spcPct val="0"/>
                </a:spcBef>
                <a:spcAft>
                  <a:spcPct val="0"/>
                </a:spcAft>
              </a:pPr>
              <a:r>
                <a:rPr lang="ja-JP" altLang="en-US" sz="2400">
                  <a:solidFill>
                    <a:srgbClr val="FF0000"/>
                  </a:solidFill>
                </a:rPr>
                <a:t>榊原工業</a:t>
              </a:r>
              <a:endParaRPr lang="en-US" altLang="ja-JP" sz="2400">
                <a:solidFill>
                  <a:srgbClr val="FF0000"/>
                </a:solidFill>
              </a:endParaRPr>
            </a:p>
            <a:p>
              <a:pPr fontAlgn="base">
                <a:spcBef>
                  <a:spcPct val="0"/>
                </a:spcBef>
                <a:spcAft>
                  <a:spcPct val="0"/>
                </a:spcAft>
              </a:pPr>
              <a:r>
                <a:rPr lang="ja-JP" altLang="en-US" sz="2400">
                  <a:solidFill>
                    <a:srgbClr val="FF0000"/>
                  </a:solidFill>
                </a:rPr>
                <a:t>デジタルグリッド</a:t>
              </a:r>
              <a:endParaRPr lang="en-US" altLang="ja-JP" sz="2400">
                <a:solidFill>
                  <a:srgbClr val="FF0000"/>
                </a:solidFill>
              </a:endParaRPr>
            </a:p>
            <a:p>
              <a:pPr fontAlgn="base">
                <a:spcBef>
                  <a:spcPct val="0"/>
                </a:spcBef>
                <a:spcAft>
                  <a:spcPct val="0"/>
                </a:spcAft>
              </a:pPr>
              <a:r>
                <a:rPr lang="ja-JP" altLang="en-US" sz="2400">
                  <a:solidFill>
                    <a:srgbClr val="FF0000"/>
                  </a:solidFill>
                </a:rPr>
                <a:t>ゲットイット</a:t>
              </a:r>
              <a:endParaRPr lang="en-US" altLang="ja-JP" sz="2400">
                <a:solidFill>
                  <a:srgbClr val="FF0000"/>
                </a:solidFill>
              </a:endParaRPr>
            </a:p>
            <a:p>
              <a:pPr fontAlgn="base">
                <a:spcBef>
                  <a:spcPct val="0"/>
                </a:spcBef>
                <a:spcAft>
                  <a:spcPct val="0"/>
                </a:spcAft>
              </a:pPr>
              <a:r>
                <a:rPr lang="ja-JP" altLang="en-US" sz="2400">
                  <a:solidFill>
                    <a:srgbClr val="FF0000"/>
                  </a:solidFill>
                </a:rPr>
                <a:t>大同トレーディング</a:t>
              </a:r>
              <a:endParaRPr lang="en-US" altLang="ja-JP" sz="2400">
                <a:solidFill>
                  <a:srgbClr val="FF0000"/>
                </a:solidFill>
              </a:endParaRPr>
            </a:p>
            <a:p>
              <a:pPr fontAlgn="base">
                <a:spcBef>
                  <a:spcPct val="0"/>
                </a:spcBef>
                <a:spcAft>
                  <a:spcPct val="0"/>
                </a:spcAft>
              </a:pPr>
              <a:r>
                <a:rPr lang="ja-JP" altLang="en-US" sz="2400">
                  <a:solidFill>
                    <a:prstClr val="black"/>
                  </a:solidFill>
                </a:rPr>
                <a:t>ヴァンフォーレ山梨スポーツクラブ／</a:t>
              </a:r>
              <a:r>
                <a:rPr lang="ja-JP" altLang="en-US" sz="2400">
                  <a:solidFill>
                    <a:srgbClr val="FF0000"/>
                  </a:solidFill>
                </a:rPr>
                <a:t>日本ウエストン</a:t>
              </a:r>
              <a:r>
                <a:rPr lang="ja-JP" altLang="en-US" sz="2400">
                  <a:solidFill>
                    <a:prstClr val="black"/>
                  </a:solidFill>
                </a:rPr>
                <a:t>／</a:t>
              </a:r>
              <a:endParaRPr lang="en-US" altLang="ja-JP" sz="2400">
                <a:solidFill>
                  <a:prstClr val="black"/>
                </a:solidFill>
              </a:endParaRPr>
            </a:p>
            <a:p>
              <a:pPr fontAlgn="base">
                <a:spcBef>
                  <a:spcPct val="0"/>
                </a:spcBef>
                <a:spcAft>
                  <a:spcPct val="0"/>
                </a:spcAft>
              </a:pPr>
              <a:r>
                <a:rPr lang="ja-JP" altLang="en-US" sz="2400">
                  <a:solidFill>
                    <a:srgbClr val="FF0000"/>
                  </a:solidFill>
                </a:rPr>
                <a:t>ユタコロジー</a:t>
              </a:r>
              <a:endParaRPr lang="en-US" altLang="ja-JP" sz="2400">
                <a:solidFill>
                  <a:srgbClr val="FF0000"/>
                </a:solidFill>
              </a:endParaRPr>
            </a:p>
            <a:p>
              <a:pPr fontAlgn="base">
                <a:spcBef>
                  <a:spcPct val="0"/>
                </a:spcBef>
                <a:spcAft>
                  <a:spcPct val="0"/>
                </a:spcAft>
              </a:pPr>
              <a:r>
                <a:rPr lang="ja-JP" altLang="en-US" sz="2400">
                  <a:solidFill>
                    <a:prstClr val="black"/>
                  </a:solidFill>
                </a:rPr>
                <a:t>イノチオホールディングス／</a:t>
              </a:r>
              <a:r>
                <a:rPr lang="ja-JP" altLang="en-US" sz="2400">
                  <a:solidFill>
                    <a:srgbClr val="FF0000"/>
                  </a:solidFill>
                </a:rPr>
                <a:t>浜田</a:t>
              </a:r>
              <a:endParaRPr lang="en-US" altLang="ja-JP" sz="2400">
                <a:solidFill>
                  <a:srgbClr val="FF0000"/>
                </a:solidFill>
              </a:endParaRPr>
            </a:p>
            <a:p>
              <a:pPr fontAlgn="base">
                <a:spcBef>
                  <a:spcPct val="0"/>
                </a:spcBef>
                <a:spcAft>
                  <a:spcPct val="0"/>
                </a:spcAft>
              </a:pPr>
              <a:r>
                <a:rPr lang="en-US" altLang="ja-JP" sz="2400">
                  <a:solidFill>
                    <a:srgbClr val="FF0000"/>
                  </a:solidFill>
                </a:rPr>
                <a:t>Wood Life Company</a:t>
              </a:r>
              <a:r>
                <a:rPr lang="ja-JP" altLang="en-US" sz="2400">
                  <a:solidFill>
                    <a:srgbClr val="FF0000"/>
                  </a:solidFill>
                </a:rPr>
                <a:t>（旧：りさいくる</a:t>
              </a:r>
              <a:r>
                <a:rPr lang="en-US" altLang="ja-JP" sz="2400">
                  <a:solidFill>
                    <a:srgbClr val="FF0000"/>
                  </a:solidFill>
                </a:rPr>
                <a:t>inn</a:t>
              </a:r>
              <a:r>
                <a:rPr lang="ja-JP" altLang="en-US" sz="2400">
                  <a:solidFill>
                    <a:srgbClr val="FF0000"/>
                  </a:solidFill>
                </a:rPr>
                <a:t>京都）</a:t>
              </a:r>
              <a:endParaRPr lang="en-US" altLang="ja-JP" sz="2400">
                <a:solidFill>
                  <a:srgbClr val="FF0000"/>
                </a:solidFill>
              </a:endParaRPr>
            </a:p>
          </p:txBody>
        </p:sp>
        <p:sp>
          <p:nvSpPr>
            <p:cNvPr id="21" name="テキスト ボックス 20"/>
            <p:cNvSpPr txBox="1"/>
            <p:nvPr/>
          </p:nvSpPr>
          <p:spPr>
            <a:xfrm>
              <a:off x="882868" y="2278826"/>
              <a:ext cx="1214888" cy="2515257"/>
            </a:xfrm>
            <a:prstGeom prst="rect">
              <a:avLst/>
            </a:prstGeom>
            <a:noFill/>
          </p:spPr>
          <p:txBody>
            <a:bodyPr wrap="none" rtlCol="0">
              <a:spAutoFit/>
            </a:bodyPr>
            <a:lstStyle/>
            <a:p>
              <a:pPr algn="r" fontAlgn="base">
                <a:spcBef>
                  <a:spcPct val="0"/>
                </a:spcBef>
                <a:spcAft>
                  <a:spcPct val="0"/>
                </a:spcAft>
              </a:pPr>
              <a:r>
                <a:rPr lang="ja-JP" altLang="en-US" sz="2400">
                  <a:solidFill>
                    <a:prstClr val="black"/>
                  </a:solidFill>
                </a:rPr>
                <a:t>建設業：</a:t>
              </a:r>
              <a:endParaRPr lang="en-US" altLang="ja-JP" sz="2400">
                <a:solidFill>
                  <a:prstClr val="black"/>
                </a:solidFill>
              </a:endParaRPr>
            </a:p>
            <a:p>
              <a:pPr algn="r" fontAlgn="base">
                <a:spcBef>
                  <a:spcPct val="0"/>
                </a:spcBef>
                <a:spcAft>
                  <a:spcPct val="0"/>
                </a:spcAft>
              </a:pPr>
              <a:r>
                <a:rPr lang="ja-JP" altLang="en-US" sz="2400">
                  <a:solidFill>
                    <a:prstClr val="black"/>
                  </a:solidFill>
                </a:rPr>
                <a:t>繊維製品：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化学：</a:t>
              </a:r>
              <a:endParaRPr lang="en-US" altLang="ja-JP" sz="2400">
                <a:solidFill>
                  <a:prstClr val="black"/>
                </a:solidFill>
              </a:endParaRPr>
            </a:p>
            <a:p>
              <a:pPr algn="r" fontAlgn="base">
                <a:spcBef>
                  <a:spcPct val="0"/>
                </a:spcBef>
                <a:spcAft>
                  <a:spcPct val="0"/>
                </a:spcAft>
              </a:pPr>
              <a:r>
                <a:rPr lang="ja-JP" altLang="en-US" sz="2400">
                  <a:solidFill>
                    <a:prstClr val="black"/>
                  </a:solidFill>
                </a:rPr>
                <a:t>輸送用機器：</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電気・ガス業：</a:t>
              </a:r>
              <a:endParaRPr lang="en-US" altLang="ja-JP" sz="2400">
                <a:solidFill>
                  <a:prstClr val="black"/>
                </a:solidFill>
              </a:endParaRPr>
            </a:p>
            <a:p>
              <a:pPr algn="r" fontAlgn="base">
                <a:spcBef>
                  <a:spcPct val="0"/>
                </a:spcBef>
                <a:spcAft>
                  <a:spcPct val="0"/>
                </a:spcAft>
              </a:pPr>
              <a:r>
                <a:rPr lang="ja-JP" altLang="en-US" sz="2400">
                  <a:solidFill>
                    <a:prstClr val="black"/>
                  </a:solidFill>
                </a:rPr>
                <a:t>情報・通信業：</a:t>
              </a:r>
              <a:endParaRPr lang="en-US" altLang="ja-JP" sz="2400">
                <a:solidFill>
                  <a:prstClr val="black"/>
                </a:solidFill>
              </a:endParaRPr>
            </a:p>
            <a:p>
              <a:pPr algn="r" fontAlgn="base">
                <a:spcBef>
                  <a:spcPct val="0"/>
                </a:spcBef>
                <a:spcAft>
                  <a:spcPct val="0"/>
                </a:spcAft>
              </a:pPr>
              <a:r>
                <a:rPr lang="ja-JP" altLang="en-US" sz="2400">
                  <a:solidFill>
                    <a:prstClr val="black"/>
                  </a:solidFill>
                </a:rPr>
                <a:t>卸売業：</a:t>
              </a:r>
              <a:endParaRPr lang="en-US" altLang="ja-JP" sz="2400">
                <a:solidFill>
                  <a:prstClr val="black"/>
                </a:solidFill>
              </a:endParaRPr>
            </a:p>
            <a:p>
              <a:pPr algn="r" fontAlgn="base">
                <a:spcBef>
                  <a:spcPct val="0"/>
                </a:spcBef>
                <a:spcAft>
                  <a:spcPct val="0"/>
                </a:spcAft>
              </a:pPr>
              <a:r>
                <a:rPr lang="ja-JP" altLang="en-US" sz="2400">
                  <a:solidFill>
                    <a:prstClr val="black"/>
                  </a:solidFill>
                </a:rPr>
                <a:t>サービス業：</a:t>
              </a:r>
              <a:endParaRPr lang="en-US" altLang="ja-JP" sz="2400">
                <a:solidFill>
                  <a:prstClr val="black"/>
                </a:solidFill>
              </a:endParaRPr>
            </a:p>
            <a:p>
              <a:pPr algn="r" fontAlgn="base">
                <a:spcBef>
                  <a:spcPct val="0"/>
                </a:spcBef>
                <a:spcAft>
                  <a:spcPct val="0"/>
                </a:spcAft>
              </a:pPr>
              <a:endParaRPr lang="en-US" altLang="ja-JP" sz="2400">
                <a:solidFill>
                  <a:prstClr val="black"/>
                </a:solidFill>
              </a:endParaRPr>
            </a:p>
            <a:p>
              <a:pPr algn="r" fontAlgn="base">
                <a:spcBef>
                  <a:spcPct val="0"/>
                </a:spcBef>
                <a:spcAft>
                  <a:spcPct val="0"/>
                </a:spcAft>
              </a:pPr>
              <a:r>
                <a:rPr lang="ja-JP" altLang="en-US" sz="2400">
                  <a:solidFill>
                    <a:prstClr val="black"/>
                  </a:solidFill>
                </a:rPr>
                <a:t>その他企業：</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その他の法人：</a:t>
              </a:r>
              <a:endParaRPr lang="en-US" altLang="ja-JP" sz="240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23" name="テキスト ボックス 22"/>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3907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2019</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235105"/>
          </a:xfrm>
        </p:spPr>
        <p:txBody>
          <a:bodyPr/>
          <a:lstStyle/>
          <a:p>
            <a:r>
              <a:rPr lang="ja-JP" altLang="en-US"/>
              <a:t>中小企業を対象として、</a:t>
            </a:r>
            <a:r>
              <a:rPr lang="en-US" altLang="ja-JP"/>
              <a:t>17</a:t>
            </a:r>
            <a:r>
              <a:rPr lang="ja-JP" altLang="en-US"/>
              <a:t>社の応募企業全企業に対して中小企業用に特化した</a:t>
            </a:r>
            <a:r>
              <a:rPr lang="en-US" altLang="ja-JP"/>
              <a:t>SBT</a:t>
            </a:r>
            <a:r>
              <a:rPr lang="ja-JP" altLang="en-US"/>
              <a:t>や、</a:t>
            </a:r>
            <a:r>
              <a:rPr lang="en-US" altLang="ja-JP"/>
              <a:t>RE100</a:t>
            </a:r>
            <a:r>
              <a:rPr lang="ja-JP" altLang="en-US"/>
              <a:t>の設定支援を実施</a:t>
            </a:r>
            <a:endParaRPr lang="en-US" altLang="ja-JP"/>
          </a:p>
          <a:p>
            <a:pPr>
              <a:buClr>
                <a:schemeClr val="tx1"/>
              </a:buClr>
            </a:pPr>
            <a:r>
              <a:rPr lang="en-US" altLang="ja-JP" b="1">
                <a:solidFill>
                  <a:srgbClr val="FF0000"/>
                </a:solidFill>
              </a:rPr>
              <a:t>17</a:t>
            </a:r>
            <a:r>
              <a:rPr lang="ja-JP" altLang="en-US" b="1">
                <a:solidFill>
                  <a:srgbClr val="FF0000"/>
                </a:solidFill>
              </a:rPr>
              <a:t>社中</a:t>
            </a:r>
            <a:r>
              <a:rPr lang="en-US" altLang="ja-JP" b="1">
                <a:solidFill>
                  <a:srgbClr val="FF0000"/>
                </a:solidFill>
              </a:rPr>
              <a:t>7</a:t>
            </a:r>
            <a:r>
              <a:rPr lang="ja-JP" altLang="en-US" b="1">
                <a:solidFill>
                  <a:srgbClr val="FF0000"/>
                </a:solidFill>
              </a:rPr>
              <a:t>社が認定取得</a:t>
            </a:r>
            <a:endParaRPr lang="en-US" altLang="ja-JP" b="1">
              <a:solidFill>
                <a:srgbClr val="FF0000"/>
              </a:solidFill>
            </a:endParaRPr>
          </a:p>
        </p:txBody>
      </p:sp>
      <p:grpSp>
        <p:nvGrpSpPr>
          <p:cNvPr id="19" name="グループ化 18"/>
          <p:cNvGrpSpPr/>
          <p:nvPr/>
        </p:nvGrpSpPr>
        <p:grpSpPr>
          <a:xfrm>
            <a:off x="366845" y="3308449"/>
            <a:ext cx="9834538" cy="3046989"/>
            <a:chOff x="667204" y="2466851"/>
            <a:chExt cx="5467432" cy="1693949"/>
          </a:xfrm>
        </p:grpSpPr>
        <p:sp>
          <p:nvSpPr>
            <p:cNvPr id="20" name="テキスト ボックス 19"/>
            <p:cNvSpPr txBox="1"/>
            <p:nvPr/>
          </p:nvSpPr>
          <p:spPr>
            <a:xfrm>
              <a:off x="1958622" y="2466852"/>
              <a:ext cx="4176014" cy="1693948"/>
            </a:xfrm>
            <a:prstGeom prst="rect">
              <a:avLst/>
            </a:prstGeom>
            <a:noFill/>
          </p:spPr>
          <p:txBody>
            <a:bodyPr wrap="square" rtlCol="0">
              <a:spAutoFit/>
            </a:bodyPr>
            <a:lstStyle/>
            <a:p>
              <a:pPr fontAlgn="base">
                <a:spcBef>
                  <a:spcPct val="0"/>
                </a:spcBef>
                <a:spcAft>
                  <a:spcPct val="0"/>
                </a:spcAft>
              </a:pPr>
              <a:r>
                <a:rPr lang="ja-JP" altLang="en-US" sz="2400">
                  <a:solidFill>
                    <a:prstClr val="black"/>
                  </a:solidFill>
                </a:rPr>
                <a:t>石井造園／</a:t>
              </a:r>
              <a:r>
                <a:rPr lang="ja-JP" altLang="en-US" sz="2400">
                  <a:solidFill>
                    <a:srgbClr val="FF0000"/>
                  </a:solidFill>
                </a:rPr>
                <a:t>エコ・プラン</a:t>
              </a:r>
              <a:r>
                <a:rPr lang="ja-JP" altLang="en-US" sz="2400">
                  <a:solidFill>
                    <a:prstClr val="black"/>
                  </a:solidFill>
                </a:rPr>
                <a:t>／三和興産／</a:t>
              </a:r>
              <a:r>
                <a:rPr lang="ja-JP" altLang="en-US" sz="2400">
                  <a:solidFill>
                    <a:srgbClr val="FF0000"/>
                  </a:solidFill>
                </a:rPr>
                <a:t>ジェネックス</a:t>
              </a:r>
              <a:r>
                <a:rPr lang="ja-JP" altLang="en-US" sz="2400">
                  <a:solidFill>
                    <a:prstClr val="black"/>
                  </a:solidFill>
                </a:rPr>
                <a:t>／</a:t>
              </a:r>
              <a:endParaRPr lang="en-US" altLang="ja-JP" sz="2400">
                <a:solidFill>
                  <a:prstClr val="black"/>
                </a:solidFill>
              </a:endParaRPr>
            </a:p>
            <a:p>
              <a:pPr fontAlgn="base">
                <a:spcBef>
                  <a:spcPct val="0"/>
                </a:spcBef>
                <a:spcAft>
                  <a:spcPct val="0"/>
                </a:spcAft>
              </a:pPr>
              <a:r>
                <a:rPr lang="ja-JP" altLang="en-US" sz="2400">
                  <a:solidFill>
                    <a:srgbClr val="FF0000"/>
                  </a:solidFill>
                </a:rPr>
                <a:t>都田建設</a:t>
              </a:r>
              <a:r>
                <a:rPr lang="ja-JP" altLang="en-US" sz="2400">
                  <a:solidFill>
                    <a:prstClr val="black"/>
                  </a:solidFill>
                </a:rPr>
                <a:t>／横浜環境デザイン</a:t>
              </a:r>
              <a:endParaRPr lang="en-US" altLang="ja-JP" sz="2400">
                <a:solidFill>
                  <a:prstClr val="black"/>
                </a:solidFill>
              </a:endParaRPr>
            </a:p>
            <a:p>
              <a:pPr fontAlgn="base">
                <a:spcBef>
                  <a:spcPct val="0"/>
                </a:spcBef>
                <a:spcAft>
                  <a:spcPct val="0"/>
                </a:spcAft>
              </a:pPr>
              <a:r>
                <a:rPr lang="ja-JP" altLang="en-US" sz="2400">
                  <a:solidFill>
                    <a:prstClr val="black"/>
                  </a:solidFill>
                </a:rPr>
                <a:t>名城ナノカーボン</a:t>
              </a:r>
            </a:p>
            <a:p>
              <a:pPr fontAlgn="base">
                <a:spcBef>
                  <a:spcPct val="0"/>
                </a:spcBef>
                <a:spcAft>
                  <a:spcPct val="0"/>
                </a:spcAft>
              </a:pPr>
              <a:r>
                <a:rPr lang="ja-JP" altLang="en-US" sz="2400">
                  <a:solidFill>
                    <a:prstClr val="black"/>
                  </a:solidFill>
                </a:rPr>
                <a:t>マルワ／</a:t>
              </a:r>
              <a:r>
                <a:rPr lang="zh-TW" altLang="en-US" sz="2400">
                  <a:solidFill>
                    <a:prstClr val="black"/>
                  </a:solidFill>
                </a:rPr>
                <a:t>山口証券印刷</a:t>
              </a:r>
              <a:endParaRPr lang="ja-JP" altLang="en-US" sz="2400">
                <a:solidFill>
                  <a:prstClr val="black"/>
                </a:solidFill>
              </a:endParaRPr>
            </a:p>
            <a:p>
              <a:pPr fontAlgn="base">
                <a:spcBef>
                  <a:spcPct val="0"/>
                </a:spcBef>
                <a:spcAft>
                  <a:spcPct val="0"/>
                </a:spcAft>
              </a:pPr>
              <a:r>
                <a:rPr lang="ja-JP" altLang="en-US" sz="2400">
                  <a:solidFill>
                    <a:prstClr val="black"/>
                  </a:solidFill>
                </a:rPr>
                <a:t>カルネコ／</a:t>
              </a:r>
              <a:r>
                <a:rPr lang="ja-JP" altLang="en-US" sz="2400">
                  <a:solidFill>
                    <a:srgbClr val="FF0000"/>
                  </a:solidFill>
                </a:rPr>
                <a:t>河田フェザー</a:t>
              </a:r>
              <a:r>
                <a:rPr lang="ja-JP" altLang="en-US" sz="2400">
                  <a:solidFill>
                    <a:prstClr val="black"/>
                  </a:solidFill>
                </a:rPr>
                <a:t>／</a:t>
              </a:r>
              <a:r>
                <a:rPr lang="ja-JP" altLang="en-US" sz="2400">
                  <a:solidFill>
                    <a:srgbClr val="FF0000"/>
                  </a:solidFill>
                </a:rPr>
                <a:t>三甲</a:t>
              </a:r>
              <a:r>
                <a:rPr lang="ja-JP" altLang="en-US" sz="2400">
                  <a:solidFill>
                    <a:prstClr val="black"/>
                  </a:solidFill>
                </a:rPr>
                <a:t>／</a:t>
              </a:r>
              <a:r>
                <a:rPr lang="en-US" altLang="ja-JP" sz="2400">
                  <a:solidFill>
                    <a:srgbClr val="FF0000"/>
                  </a:solidFill>
                </a:rPr>
                <a:t>TBM</a:t>
              </a:r>
            </a:p>
            <a:p>
              <a:pPr fontAlgn="base">
                <a:spcBef>
                  <a:spcPct val="0"/>
                </a:spcBef>
                <a:spcAft>
                  <a:spcPct val="0"/>
                </a:spcAft>
              </a:pPr>
              <a:r>
                <a:rPr lang="ja-JP" altLang="en-US" sz="2400">
                  <a:solidFill>
                    <a:prstClr val="black"/>
                  </a:solidFill>
                </a:rPr>
                <a:t>リーピー</a:t>
              </a:r>
              <a:endParaRPr lang="en-US" altLang="ja-JP" sz="2400">
                <a:solidFill>
                  <a:prstClr val="black"/>
                </a:solidFill>
              </a:endParaRPr>
            </a:p>
            <a:p>
              <a:pPr fontAlgn="base">
                <a:spcBef>
                  <a:spcPct val="0"/>
                </a:spcBef>
                <a:spcAft>
                  <a:spcPct val="0"/>
                </a:spcAft>
              </a:pPr>
              <a:r>
                <a:rPr lang="ja-JP" altLang="en-US" sz="2400">
                  <a:solidFill>
                    <a:prstClr val="black"/>
                  </a:solidFill>
                </a:rPr>
                <a:t>深田電機</a:t>
              </a:r>
            </a:p>
            <a:p>
              <a:pPr fontAlgn="base">
                <a:spcBef>
                  <a:spcPct val="0"/>
                </a:spcBef>
                <a:spcAft>
                  <a:spcPct val="0"/>
                </a:spcAft>
              </a:pPr>
              <a:r>
                <a:rPr lang="ja-JP" altLang="en-US" sz="2400">
                  <a:solidFill>
                    <a:srgbClr val="FF0000"/>
                  </a:solidFill>
                </a:rPr>
                <a:t>加山興業</a:t>
              </a:r>
              <a:r>
                <a:rPr lang="ja-JP" altLang="en-US" sz="2400">
                  <a:solidFill>
                    <a:prstClr val="black"/>
                  </a:solidFill>
                </a:rPr>
                <a:t>／戸田家</a:t>
              </a:r>
            </a:p>
          </p:txBody>
        </p:sp>
        <p:sp>
          <p:nvSpPr>
            <p:cNvPr id="21" name="テキスト ボックス 20"/>
            <p:cNvSpPr txBox="1"/>
            <p:nvPr/>
          </p:nvSpPr>
          <p:spPr>
            <a:xfrm>
              <a:off x="667204" y="2466851"/>
              <a:ext cx="1430552" cy="1693948"/>
            </a:xfrm>
            <a:prstGeom prst="rect">
              <a:avLst/>
            </a:prstGeom>
            <a:noFill/>
          </p:spPr>
          <p:txBody>
            <a:bodyPr wrap="none" rtlCol="0">
              <a:spAutoFit/>
            </a:bodyPr>
            <a:lstStyle/>
            <a:p>
              <a:pPr algn="r" fontAlgn="base">
                <a:spcBef>
                  <a:spcPct val="0"/>
                </a:spcBef>
                <a:spcAft>
                  <a:spcPct val="0"/>
                </a:spcAft>
              </a:pPr>
              <a:r>
                <a:rPr lang="ja-JP" altLang="en-US" sz="2400">
                  <a:solidFill>
                    <a:prstClr val="black"/>
                  </a:solidFill>
                </a:rPr>
                <a:t>建設業：</a:t>
              </a:r>
              <a:endParaRPr lang="en-US" altLang="ja-JP" sz="2400">
                <a:solidFill>
                  <a:prstClr val="black"/>
                </a:solidFill>
              </a:endParaRPr>
            </a:p>
            <a:p>
              <a:pPr algn="r" fontAlgn="base">
                <a:spcBef>
                  <a:spcPct val="0"/>
                </a:spcBef>
                <a:spcAft>
                  <a:spcPct val="0"/>
                </a:spcAft>
              </a:pPr>
              <a:endParaRPr lang="en-US" altLang="ja-JP" sz="2400">
                <a:solidFill>
                  <a:prstClr val="black"/>
                </a:solidFill>
              </a:endParaRPr>
            </a:p>
            <a:p>
              <a:pPr algn="r" fontAlgn="base">
                <a:spcBef>
                  <a:spcPct val="0"/>
                </a:spcBef>
                <a:spcAft>
                  <a:spcPct val="0"/>
                </a:spcAft>
              </a:pPr>
              <a:r>
                <a:rPr lang="ja-JP" altLang="en-US" sz="2400">
                  <a:solidFill>
                    <a:prstClr val="black"/>
                  </a:solidFill>
                </a:rPr>
                <a:t>ガラス・土石製品：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印刷：</a:t>
              </a:r>
              <a:endParaRPr lang="en-US" altLang="ja-JP" sz="2400">
                <a:solidFill>
                  <a:prstClr val="black"/>
                </a:solidFill>
              </a:endParaRPr>
            </a:p>
            <a:p>
              <a:pPr algn="r" fontAlgn="base">
                <a:spcBef>
                  <a:spcPct val="0"/>
                </a:spcBef>
                <a:spcAft>
                  <a:spcPct val="0"/>
                </a:spcAft>
              </a:pPr>
              <a:r>
                <a:rPr lang="ja-JP" altLang="en-US" sz="2400">
                  <a:solidFill>
                    <a:prstClr val="black"/>
                  </a:solidFill>
                </a:rPr>
                <a:t>その他製品：</a:t>
              </a:r>
              <a:endParaRPr lang="en-US" altLang="ja-JP" sz="2400">
                <a:solidFill>
                  <a:prstClr val="black"/>
                </a:solidFill>
              </a:endParaRPr>
            </a:p>
            <a:p>
              <a:pPr algn="r" fontAlgn="base">
                <a:spcBef>
                  <a:spcPct val="0"/>
                </a:spcBef>
                <a:spcAft>
                  <a:spcPct val="0"/>
                </a:spcAft>
              </a:pPr>
              <a:r>
                <a:rPr lang="ja-JP" altLang="en-US" sz="2400">
                  <a:solidFill>
                    <a:prstClr val="black"/>
                  </a:solidFill>
                </a:rPr>
                <a:t>情報・通信業：</a:t>
              </a:r>
              <a:endParaRPr lang="en-US" altLang="ja-JP" sz="2400">
                <a:solidFill>
                  <a:prstClr val="black"/>
                </a:solidFill>
              </a:endParaRPr>
            </a:p>
            <a:p>
              <a:pPr algn="r" fontAlgn="base">
                <a:spcBef>
                  <a:spcPct val="0"/>
                </a:spcBef>
                <a:spcAft>
                  <a:spcPct val="0"/>
                </a:spcAft>
              </a:pPr>
              <a:r>
                <a:rPr lang="ja-JP" altLang="en-US" sz="2400">
                  <a:solidFill>
                    <a:prstClr val="black"/>
                  </a:solidFill>
                </a:rPr>
                <a:t>卸売業：</a:t>
              </a:r>
              <a:endParaRPr lang="en-US" altLang="ja-JP" sz="2400">
                <a:solidFill>
                  <a:prstClr val="black"/>
                </a:solidFill>
              </a:endParaRPr>
            </a:p>
            <a:p>
              <a:pPr algn="r" fontAlgn="base">
                <a:spcBef>
                  <a:spcPct val="0"/>
                </a:spcBef>
                <a:spcAft>
                  <a:spcPct val="0"/>
                </a:spcAft>
              </a:pPr>
              <a:r>
                <a:rPr lang="ja-JP" altLang="en-US" sz="2400">
                  <a:solidFill>
                    <a:prstClr val="black"/>
                  </a:solidFill>
                </a:rPr>
                <a:t>サービス業：</a:t>
              </a:r>
              <a:endParaRPr lang="en-US" altLang="ja-JP" sz="240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23" name="テキスト ボックス 22"/>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513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a:t>2018</a:t>
            </a:r>
            <a:r>
              <a:rPr kumimoji="1" lang="ja-JP" altLang="en-US" sz="2400"/>
              <a:t>年度 環境省中小企業版</a:t>
            </a:r>
            <a:r>
              <a:rPr kumimoji="1" lang="en-US" altLang="ja-JP" sz="2400"/>
              <a:t>SBT</a:t>
            </a:r>
            <a:r>
              <a:rPr kumimoji="1" lang="ja-JP" altLang="en-US" sz="2400"/>
              <a:t>・</a:t>
            </a:r>
            <a:r>
              <a:rPr kumimoji="1" lang="en-US" altLang="ja-JP" sz="2400"/>
              <a:t>RE100</a:t>
            </a:r>
            <a:r>
              <a:rPr kumimoji="1" lang="ja-JP" altLang="en-US" sz="2400"/>
              <a:t>の設定支援</a:t>
            </a:r>
          </a:p>
        </p:txBody>
      </p:sp>
      <p:sp>
        <p:nvSpPr>
          <p:cNvPr id="3" name="コンテンツ プレースホルダー 2"/>
          <p:cNvSpPr>
            <a:spLocks noGrp="1"/>
          </p:cNvSpPr>
          <p:nvPr>
            <p:ph sz="quarter" idx="12"/>
          </p:nvPr>
        </p:nvSpPr>
        <p:spPr>
          <a:xfrm>
            <a:off x="161925" y="1110920"/>
            <a:ext cx="10367963" cy="1404382"/>
          </a:xfrm>
        </p:spPr>
        <p:txBody>
          <a:bodyPr/>
          <a:lstStyle/>
          <a:p>
            <a:r>
              <a:rPr lang="ja-JP" altLang="en-US"/>
              <a:t>中小企業を対象として、中小企業用に特化した</a:t>
            </a:r>
            <a:r>
              <a:rPr lang="en-US" altLang="ja-JP"/>
              <a:t>SBT</a:t>
            </a:r>
            <a:r>
              <a:rPr lang="ja-JP" altLang="en-US"/>
              <a:t>や、</a:t>
            </a:r>
            <a:r>
              <a:rPr lang="en-US" altLang="ja-JP"/>
              <a:t>RE100</a:t>
            </a:r>
            <a:r>
              <a:rPr lang="ja-JP" altLang="en-US"/>
              <a:t>の設定支援を実施</a:t>
            </a:r>
            <a:endParaRPr lang="en-US" altLang="ja-JP"/>
          </a:p>
          <a:p>
            <a:r>
              <a:rPr lang="ja-JP" altLang="en-US"/>
              <a:t>応募企業数：</a:t>
            </a:r>
            <a:r>
              <a:rPr lang="en-US" altLang="ja-JP"/>
              <a:t>13</a:t>
            </a:r>
            <a:r>
              <a:rPr lang="ja-JP" altLang="en-US"/>
              <a:t>社のうち</a:t>
            </a:r>
            <a:r>
              <a:rPr lang="en-US" altLang="ja-JP"/>
              <a:t>5</a:t>
            </a:r>
            <a:r>
              <a:rPr lang="ja-JP" altLang="en-US"/>
              <a:t>社に対して個社別支援を実施</a:t>
            </a:r>
            <a:endParaRPr lang="en-US" altLang="ja-JP"/>
          </a:p>
          <a:p>
            <a:pPr>
              <a:buClr>
                <a:schemeClr val="tx1"/>
              </a:buClr>
            </a:pPr>
            <a:r>
              <a:rPr lang="en-US" altLang="ja-JP" b="1">
                <a:solidFill>
                  <a:srgbClr val="FF0000"/>
                </a:solidFill>
              </a:rPr>
              <a:t>5</a:t>
            </a:r>
            <a:r>
              <a:rPr lang="ja-JP" altLang="en-US" b="1">
                <a:solidFill>
                  <a:srgbClr val="FF0000"/>
                </a:solidFill>
              </a:rPr>
              <a:t>社中</a:t>
            </a:r>
            <a:r>
              <a:rPr lang="en-US" altLang="ja-JP" b="1">
                <a:solidFill>
                  <a:srgbClr val="FF0000"/>
                </a:solidFill>
              </a:rPr>
              <a:t>4</a:t>
            </a:r>
            <a:r>
              <a:rPr lang="ja-JP" altLang="en-US" b="1">
                <a:solidFill>
                  <a:srgbClr val="FF0000"/>
                </a:solidFill>
              </a:rPr>
              <a:t>社が認定取得</a:t>
            </a:r>
            <a:endParaRPr lang="en-US" altLang="ja-JP" b="1">
              <a:solidFill>
                <a:srgbClr val="FF0000"/>
              </a:solidFill>
            </a:endParaRPr>
          </a:p>
        </p:txBody>
      </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a:latin typeface="+mn-ea"/>
              </a:rPr>
              <a:t>中小企業版</a:t>
            </a:r>
            <a:r>
              <a:rPr lang="en-US" altLang="ja-JP" sz="2000" b="1">
                <a:latin typeface="+mn-ea"/>
              </a:rPr>
              <a:t>SBT</a:t>
            </a:r>
            <a:r>
              <a:rPr lang="ja-JP" altLang="en-US" sz="2000" b="1">
                <a:latin typeface="+mn-ea"/>
              </a:rPr>
              <a:t>・</a:t>
            </a:r>
            <a:r>
              <a:rPr lang="en-US" altLang="ja-JP" sz="2000" b="1">
                <a:latin typeface="+mn-ea"/>
              </a:rPr>
              <a:t>RE100</a:t>
            </a:r>
            <a:r>
              <a:rPr lang="ja-JP" altLang="en-US" sz="2000" b="1">
                <a:latin typeface="+mn-ea"/>
              </a:rPr>
              <a:t>の設定支援 対象企業一覧</a:t>
            </a:r>
          </a:p>
        </p:txBody>
      </p:sp>
      <p:sp>
        <p:nvSpPr>
          <p:cNvPr id="11" name="テキスト ボックス 10"/>
          <p:cNvSpPr txBox="1"/>
          <p:nvPr/>
        </p:nvSpPr>
        <p:spPr>
          <a:xfrm>
            <a:off x="7895560" y="2630996"/>
            <a:ext cx="2573525" cy="646331"/>
          </a:xfrm>
          <a:prstGeom prst="rect">
            <a:avLst/>
          </a:prstGeom>
          <a:noFill/>
        </p:spPr>
        <p:txBody>
          <a:bodyPr wrap="none" rtlCol="0">
            <a:spAutoFit/>
          </a:bodyPr>
          <a:lstStyle/>
          <a:p>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srgbClr val="FF0000"/>
                </a:solidFill>
                <a:latin typeface="Meiryo UI" panose="020B0604030504040204" pitchFamily="50" charset="-128"/>
                <a:ea typeface="Meiryo UI" panose="020B0604030504040204" pitchFamily="50" charset="-128"/>
              </a:rPr>
              <a:t>　 赤文字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認定取得済企業</a:t>
            </a:r>
            <a:endParaRPr lang="en-US" altLang="ja-JP" sz="1200">
              <a:solidFill>
                <a:prstClr val="black"/>
              </a:solidFill>
              <a:latin typeface="Meiryo UI" panose="020B0604030504040204" pitchFamily="50" charset="-128"/>
              <a:ea typeface="Meiryo UI" panose="020B0604030504040204" pitchFamily="50" charset="-128"/>
            </a:endParaRPr>
          </a:p>
          <a:p>
            <a:r>
              <a:rPr lang="ja-JP" altLang="en-US" sz="1200">
                <a:solidFill>
                  <a:prstClr val="black"/>
                </a:solidFill>
                <a:latin typeface="Meiryo UI" panose="020B0604030504040204" pitchFamily="50" charset="-128"/>
                <a:ea typeface="Meiryo UI" panose="020B0604030504040204" pitchFamily="50" charset="-128"/>
              </a:rPr>
              <a:t>   </a:t>
            </a:r>
            <a:r>
              <a:rPr lang="ja-JP" altLang="en-US" sz="1200">
                <a:solidFill>
                  <a:srgbClr val="0033CC"/>
                </a:solidFill>
                <a:latin typeface="Meiryo UI" panose="020B0604030504040204" pitchFamily="50" charset="-128"/>
                <a:ea typeface="Meiryo UI" panose="020B0604030504040204" pitchFamily="50" charset="-128"/>
              </a:rPr>
              <a:t>青文字</a:t>
            </a:r>
            <a:r>
              <a:rPr lang="ja-JP" altLang="en-US" sz="1200">
                <a:solidFill>
                  <a:prstClr val="black"/>
                </a:solidFill>
                <a:latin typeface="Meiryo UI" panose="020B0604030504040204" pitchFamily="50" charset="-128"/>
                <a:ea typeface="Meiryo UI" panose="020B0604030504040204" pitchFamily="50" charset="-128"/>
              </a:rPr>
              <a:t>は</a:t>
            </a:r>
            <a:r>
              <a:rPr lang="en-US" altLang="ja-JP" sz="1200">
                <a:solidFill>
                  <a:prstClr val="black"/>
                </a:solidFill>
                <a:latin typeface="Meiryo UI" panose="020B0604030504040204" pitchFamily="50" charset="-128"/>
                <a:ea typeface="Meiryo UI" panose="020B0604030504040204" pitchFamily="50" charset="-128"/>
              </a:rPr>
              <a:t>SBT</a:t>
            </a:r>
            <a:r>
              <a:rPr lang="ja-JP" altLang="en-US" sz="1200">
                <a:solidFill>
                  <a:prstClr val="black"/>
                </a:solidFill>
                <a:latin typeface="Meiryo UI" panose="020B0604030504040204" pitchFamily="50" charset="-128"/>
                <a:ea typeface="Meiryo UI" panose="020B0604030504040204" pitchFamily="50" charset="-128"/>
              </a:rPr>
              <a:t>設定コミットメント企業</a:t>
            </a:r>
            <a:endParaRPr kumimoji="0" lang="en-US" altLang="ja-JP" sz="12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12112" y="3146800"/>
            <a:ext cx="3663696" cy="1938992"/>
          </a:xfrm>
          <a:prstGeom prst="rect">
            <a:avLst/>
          </a:prstGeom>
          <a:noFill/>
        </p:spPr>
        <p:txBody>
          <a:bodyPr wrap="square" rtlCol="0">
            <a:spAutoFit/>
          </a:bodyPr>
          <a:lstStyle/>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エコワークス</a:t>
            </a:r>
            <a:endParaRPr lang="en-US" altLang="ja-JP" sz="240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大川印刷</a:t>
            </a:r>
            <a:endParaRPr lang="en-US" altLang="ja-JP" sz="2400">
              <a:solidFill>
                <a:srgbClr val="FF0000"/>
              </a:solidFill>
              <a:latin typeface="Meiryo UI"/>
            </a:endParaRPr>
          </a:p>
          <a:p>
            <a:pPr marL="342900" lvl="0" indent="-342900" defTabSz="914400" fontAlgn="base">
              <a:spcBef>
                <a:spcPct val="0"/>
              </a:spcBef>
              <a:spcAft>
                <a:spcPct val="0"/>
              </a:spcAft>
              <a:buFont typeface="Arial" panose="020B0604020202020204" pitchFamily="34" charset="0"/>
              <a:buChar char="•"/>
            </a:pPr>
            <a:r>
              <a:rPr lang="ja-JP" altLang="en-US" sz="2400">
                <a:solidFill>
                  <a:prstClr val="black"/>
                </a:solidFill>
                <a:latin typeface="Meiryo UI"/>
              </a:rPr>
              <a:t>精電舎電子工業</a:t>
            </a:r>
            <a:endParaRPr lang="en-US" altLang="ja-JP" sz="2400">
              <a:solidFill>
                <a:prstClr val="black"/>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艶金</a:t>
            </a:r>
            <a:endParaRPr lang="en-US" altLang="ja-JP" sz="240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a:solidFill>
                  <a:srgbClr val="FF0000"/>
                </a:solidFill>
                <a:latin typeface="Meiryo UI"/>
              </a:rPr>
              <a:t>リマテックホールディングス</a:t>
            </a:r>
          </a:p>
        </p:txBody>
      </p:sp>
    </p:spTree>
    <p:extLst>
      <p:ext uri="{BB962C8B-B14F-4D97-AF65-F5344CB8AC3E}">
        <p14:creationId xmlns:p14="http://schemas.microsoft.com/office/powerpoint/2010/main" val="3821227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1/5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a:t>SBT</a:t>
            </a:r>
            <a:r>
              <a:rPr lang="ja-JP" altLang="en-US"/>
              <a:t>設定のモチベーション・経緯・背景</a:t>
            </a:r>
            <a:endParaRPr lang="en-US" altLang="ja-JP"/>
          </a:p>
        </p:txBody>
      </p:sp>
      <p:sp>
        <p:nvSpPr>
          <p:cNvPr id="11" name="正方形/長方形 10"/>
          <p:cNvSpPr/>
          <p:nvPr/>
        </p:nvSpPr>
        <p:spPr>
          <a:xfrm>
            <a:off x="349980" y="2166291"/>
            <a:ext cx="9827749" cy="3570208"/>
          </a:xfrm>
          <a:prstGeom prst="rect">
            <a:avLst/>
          </a:prstGeom>
        </p:spPr>
        <p:txBody>
          <a:bodyPr wrap="square">
            <a:spAutoFit/>
          </a:bodyPr>
          <a:lstStyle/>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中期経営計画</a:t>
            </a:r>
            <a:r>
              <a:rPr lang="ja-JP" altLang="ja-JP" sz="2800" dirty="0">
                <a:solidFill>
                  <a:prstClr val="black"/>
                </a:solidFill>
                <a:latin typeface="Meiryo UI" panose="020B0604030504040204" pitchFamily="50" charset="-128"/>
              </a:rPr>
              <a:t>発表にあわせて削減目標</a:t>
            </a:r>
            <a:r>
              <a:rPr lang="ja-JP" altLang="en-US" sz="2800" dirty="0">
                <a:solidFill>
                  <a:prstClr val="black"/>
                </a:solidFill>
                <a:latin typeface="Meiryo UI" panose="020B0604030504040204" pitchFamily="50" charset="-128"/>
              </a:rPr>
              <a:t>も</a:t>
            </a:r>
            <a:r>
              <a:rPr lang="ja-JP" altLang="ja-JP" sz="2800" dirty="0">
                <a:solidFill>
                  <a:prstClr val="black"/>
                </a:solidFill>
                <a:latin typeface="Meiryo UI" panose="020B0604030504040204" pitchFamily="50" charset="-128"/>
              </a:rPr>
              <a:t>公表</a:t>
            </a:r>
            <a:endParaRPr lang="ja-JP"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イノベーション</a:t>
            </a:r>
            <a:r>
              <a:rPr lang="ja-JP" altLang="ja-JP" sz="2800" dirty="0">
                <a:solidFill>
                  <a:prstClr val="black"/>
                </a:solidFill>
                <a:latin typeface="Meiryo UI" panose="020B0604030504040204" pitchFamily="50" charset="-128"/>
              </a:rPr>
              <a:t>しつづける、</a:t>
            </a:r>
            <a:r>
              <a:rPr lang="ja-JP" altLang="ja-JP" sz="2800" dirty="0">
                <a:solidFill>
                  <a:srgbClr val="FF0000"/>
                </a:solidFill>
                <a:latin typeface="Meiryo UI" panose="020B0604030504040204" pitchFamily="50" charset="-128"/>
              </a:rPr>
              <a:t>世の中の社会課題</a:t>
            </a:r>
            <a:r>
              <a:rPr lang="ja-JP" altLang="ja-JP" sz="2800" dirty="0">
                <a:solidFill>
                  <a:prstClr val="black"/>
                </a:solidFill>
                <a:latin typeface="Meiryo UI" panose="020B0604030504040204" pitchFamily="50" charset="-128"/>
              </a:rPr>
              <a:t>に対応しつづけるという</a:t>
            </a:r>
            <a:r>
              <a:rPr lang="ja-JP" altLang="en-US" sz="2800" dirty="0">
                <a:solidFill>
                  <a:prstClr val="black"/>
                </a:solidFill>
                <a:latin typeface="Meiryo UI" panose="020B0604030504040204" pitchFamily="50" charset="-128"/>
              </a:rPr>
              <a:t>姿勢</a:t>
            </a:r>
            <a:r>
              <a:rPr lang="ja-JP" altLang="ja-JP" sz="2800" dirty="0">
                <a:solidFill>
                  <a:prstClr val="black"/>
                </a:solidFill>
                <a:latin typeface="Meiryo UI" panose="020B0604030504040204" pitchFamily="50" charset="-128"/>
              </a:rPr>
              <a:t>を示すもの</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Font typeface="Wingdings" panose="05000000000000000000" pitchFamily="2" charset="2"/>
              <a:buChar char="l"/>
            </a:pPr>
            <a:r>
              <a:rPr lang="ja-JP" altLang="ja-JP" sz="2800" dirty="0">
                <a:solidFill>
                  <a:prstClr val="black"/>
                </a:solidFill>
                <a:latin typeface="Meiryo UI" panose="020B0604030504040204" pitchFamily="50" charset="-128"/>
              </a:rPr>
              <a:t>今後は</a:t>
            </a:r>
            <a:r>
              <a:rPr lang="ja-JP" altLang="ja-JP" sz="2800" dirty="0">
                <a:solidFill>
                  <a:srgbClr val="FF0000"/>
                </a:solidFill>
                <a:latin typeface="Meiryo UI" panose="020B0604030504040204" pitchFamily="50" charset="-128"/>
              </a:rPr>
              <a:t>投資を必要とする</a:t>
            </a:r>
            <a:r>
              <a:rPr lang="ja-JP" altLang="en-US" sz="2800" dirty="0">
                <a:solidFill>
                  <a:srgbClr val="FF0000"/>
                </a:solidFill>
                <a:latin typeface="Meiryo UI" panose="020B0604030504040204" pitchFamily="50" charset="-128"/>
              </a:rPr>
              <a:t>環境</a:t>
            </a:r>
            <a:r>
              <a:rPr lang="ja-JP" altLang="ja-JP" sz="2800" dirty="0">
                <a:solidFill>
                  <a:srgbClr val="FF0000"/>
                </a:solidFill>
                <a:latin typeface="Meiryo UI" panose="020B0604030504040204" pitchFamily="50" charset="-128"/>
              </a:rPr>
              <a:t>対策</a:t>
            </a:r>
            <a:r>
              <a:rPr lang="ja-JP" altLang="ja-JP" sz="2800" dirty="0">
                <a:solidFill>
                  <a:prstClr val="black"/>
                </a:solidFill>
                <a:latin typeface="Meiryo UI" panose="020B0604030504040204" pitchFamily="50" charset="-128"/>
              </a:rPr>
              <a:t>が増える</a:t>
            </a:r>
            <a:r>
              <a:rPr lang="ja-JP" altLang="en-US" sz="2800" dirty="0">
                <a:solidFill>
                  <a:prstClr val="black"/>
                </a:solidFill>
                <a:latin typeface="Meiryo UI" panose="020B0604030504040204" pitchFamily="50" charset="-128"/>
              </a:rPr>
              <a:t>ので、</a:t>
            </a:r>
            <a:r>
              <a:rPr lang="ja-JP" altLang="ja-JP" sz="2800" dirty="0">
                <a:solidFill>
                  <a:prstClr val="black"/>
                </a:solidFill>
                <a:latin typeface="Meiryo UI" panose="020B0604030504040204" pitchFamily="50" charset="-128"/>
              </a:rPr>
              <a:t>その社内説得の定量的な論拠として</a:t>
            </a:r>
            <a:r>
              <a:rPr lang="en-US" altLang="ja-JP" sz="2800" dirty="0">
                <a:solidFill>
                  <a:prstClr val="black"/>
                </a:solidFill>
                <a:latin typeface="Meiryo UI" panose="020B0604030504040204" pitchFamily="50" charset="-128"/>
              </a:rPr>
              <a:t>SBT</a:t>
            </a:r>
            <a:r>
              <a:rPr lang="ja-JP" altLang="en-US" sz="2800" dirty="0">
                <a:solidFill>
                  <a:prstClr val="black"/>
                </a:solidFill>
                <a:latin typeface="Meiryo UI" panose="020B0604030504040204" pitchFamily="50" charset="-128"/>
              </a:rPr>
              <a:t>を活用</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環境に良いことは、顧客サービス向上</a:t>
            </a:r>
            <a:r>
              <a:rPr lang="ja-JP" altLang="ja-JP" sz="2800" dirty="0">
                <a:solidFill>
                  <a:prstClr val="black"/>
                </a:solidFill>
                <a:latin typeface="Meiryo UI" panose="020B0604030504040204" pitchFamily="50" charset="-128"/>
              </a:rPr>
              <a:t>になる。</a:t>
            </a:r>
            <a:br>
              <a:rPr lang="en-US" altLang="ja-JP" sz="2800" dirty="0">
                <a:solidFill>
                  <a:prstClr val="black"/>
                </a:solidFill>
                <a:latin typeface="Meiryo UI" panose="020B0604030504040204" pitchFamily="50" charset="-128"/>
              </a:rPr>
            </a:br>
            <a:r>
              <a:rPr lang="ja-JP" altLang="ja-JP" sz="2800" dirty="0">
                <a:solidFill>
                  <a:prstClr val="black"/>
                </a:solidFill>
                <a:latin typeface="Meiryo UI" panose="020B0604030504040204" pitchFamily="50" charset="-128"/>
              </a:rPr>
              <a:t>商品の電子化により、利便性</a:t>
            </a:r>
            <a:r>
              <a:rPr lang="ja-JP" altLang="en-US" sz="2800" dirty="0">
                <a:solidFill>
                  <a:prstClr val="black"/>
                </a:solidFill>
                <a:latin typeface="Meiryo UI" panose="020B0604030504040204" pitchFamily="50" charset="-128"/>
              </a:rPr>
              <a:t>・省エネ性を高めることが可能</a:t>
            </a:r>
            <a:endParaRPr lang="ja-JP" altLang="ja-JP" sz="2800" dirty="0">
              <a:solidFill>
                <a:prstClr val="black"/>
              </a:solidFill>
              <a:latin typeface="Meiryo UI" panose="020B0604030504040204" pitchFamily="50" charset="-128"/>
            </a:endParaRPr>
          </a:p>
        </p:txBody>
      </p:sp>
    </p:spTree>
    <p:extLst>
      <p:ext uri="{BB962C8B-B14F-4D97-AF65-F5344CB8AC3E}">
        <p14:creationId xmlns:p14="http://schemas.microsoft.com/office/powerpoint/2010/main" val="3580889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2/5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a:t>SBT</a:t>
            </a:r>
            <a:r>
              <a:rPr lang="ja-JP" altLang="en-US"/>
              <a:t>設定に対する内外からのプレッシャー</a:t>
            </a:r>
            <a:endParaRPr lang="en-US" altLang="ja-JP"/>
          </a:p>
        </p:txBody>
      </p:sp>
      <p:sp>
        <p:nvSpPr>
          <p:cNvPr id="11" name="正方形/長方形 10"/>
          <p:cNvSpPr/>
          <p:nvPr/>
        </p:nvSpPr>
        <p:spPr>
          <a:xfrm>
            <a:off x="349980" y="2166291"/>
            <a:ext cx="9827749" cy="5016758"/>
          </a:xfrm>
          <a:prstGeom prst="rect">
            <a:avLst/>
          </a:prstGeom>
        </p:spPr>
        <p:txBody>
          <a:bodyPr wrap="square">
            <a:spAutoFit/>
          </a:bodyPr>
          <a:lstStyle/>
          <a:p>
            <a:pPr marL="722312" lvl="1" indent="-457200">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業界内で上位</a:t>
            </a:r>
            <a:r>
              <a:rPr lang="ja-JP" altLang="en-US" sz="2800">
                <a:solidFill>
                  <a:prstClr val="black"/>
                </a:solidFill>
                <a:latin typeface="Meiryo UI" panose="020B0604030504040204" pitchFamily="50" charset="-128"/>
                <a:ea typeface="Meiryo UI" panose="020B0604030504040204" pitchFamily="50" charset="-128"/>
              </a:rPr>
              <a:t>という自負があるので、●●社が</a:t>
            </a:r>
            <a:r>
              <a:rPr lang="en-US" altLang="ja-JP" sz="2800">
                <a:solidFill>
                  <a:prstClr val="black"/>
                </a:solidFill>
                <a:latin typeface="Meiryo UI" panose="020B0604030504040204" pitchFamily="50" charset="-128"/>
                <a:ea typeface="Meiryo UI" panose="020B0604030504040204" pitchFamily="50" charset="-128"/>
              </a:rPr>
              <a:t>SBT</a:t>
            </a:r>
            <a:r>
              <a:rPr lang="ja-JP" altLang="en-US" sz="2800">
                <a:solidFill>
                  <a:prstClr val="black"/>
                </a:solidFill>
                <a:latin typeface="Meiryo UI" panose="020B0604030504040204" pitchFamily="50" charset="-128"/>
                <a:ea typeface="Meiryo UI" panose="020B0604030504040204" pitchFamily="50" charset="-128"/>
              </a:rPr>
              <a:t>の認定を</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得ている状況を、経営トップも無視できない</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役員報酬の中長期業績連動</a:t>
            </a:r>
            <a:r>
              <a:rPr lang="ja-JP" altLang="en-US" sz="2800">
                <a:solidFill>
                  <a:prstClr val="black"/>
                </a:solidFill>
                <a:latin typeface="Meiryo UI" panose="020B0604030504040204" pitchFamily="50" charset="-128"/>
                <a:ea typeface="Meiryo UI" panose="020B0604030504040204" pitchFamily="50" charset="-128"/>
              </a:rPr>
              <a:t>で、サステナビリティ評価が加味</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されるようになった</a:t>
            </a:r>
          </a:p>
          <a:p>
            <a:pPr marL="742950" lvl="1" indent="-477838">
              <a:spcBef>
                <a:spcPts val="600"/>
              </a:spcBef>
              <a:spcAft>
                <a:spcPts val="600"/>
              </a:spcAft>
              <a:buClr>
                <a:schemeClr val="tx1"/>
              </a:buClr>
              <a:buFont typeface="Wingdings" panose="05000000000000000000" pitchFamily="2" charset="2"/>
              <a:buChar char="l"/>
            </a:pPr>
            <a:r>
              <a:rPr lang="en-US" altLang="ja-JP" sz="2800">
                <a:solidFill>
                  <a:srgbClr val="FF0000"/>
                </a:solidFill>
                <a:latin typeface="Meiryo UI" panose="020B0604030504040204" pitchFamily="50" charset="-128"/>
                <a:ea typeface="Meiryo UI" panose="020B0604030504040204" pitchFamily="50" charset="-128"/>
              </a:rPr>
              <a:t>CDP</a:t>
            </a:r>
            <a:r>
              <a:rPr lang="ja-JP" altLang="en-US" sz="2800">
                <a:solidFill>
                  <a:srgbClr val="FF0000"/>
                </a:solidFill>
                <a:latin typeface="Meiryo UI" panose="020B0604030504040204" pitchFamily="50" charset="-128"/>
                <a:ea typeface="Meiryo UI" panose="020B0604030504040204" pitchFamily="50" charset="-128"/>
              </a:rPr>
              <a:t>評価の影響力</a:t>
            </a:r>
            <a:r>
              <a:rPr lang="ja-JP" altLang="en-US" sz="2800">
                <a:solidFill>
                  <a:prstClr val="black"/>
                </a:solidFill>
                <a:latin typeface="Meiryo UI" panose="020B0604030504040204" pitchFamily="50" charset="-128"/>
                <a:ea typeface="Meiryo UI" panose="020B0604030504040204" pitchFamily="50" charset="-128"/>
              </a:rPr>
              <a:t>の大きさを痛感している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シェアの大きい●●業界から</a:t>
            </a:r>
            <a:r>
              <a:rPr lang="ja-JP" altLang="en-US" sz="2800">
                <a:solidFill>
                  <a:srgbClr val="FF0000"/>
                </a:solidFill>
                <a:latin typeface="Meiryo UI" panose="020B0604030504040204" pitchFamily="50" charset="-128"/>
                <a:ea typeface="Meiryo UI" panose="020B0604030504040204" pitchFamily="50" charset="-128"/>
              </a:rPr>
              <a:t>●●用●●の製造における排出量を下げる</a:t>
            </a:r>
            <a:r>
              <a:rPr lang="ja-JP" altLang="en-US" sz="2800">
                <a:solidFill>
                  <a:prstClr val="black"/>
                </a:solidFill>
                <a:latin typeface="Meiryo UI" panose="020B0604030504040204" pitchFamily="50" charset="-128"/>
                <a:ea typeface="Meiryo UI" panose="020B0604030504040204" pitchFamily="50" charset="-128"/>
              </a:rPr>
              <a:t>ことを求められている。他者との競合もあるので、</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サプライチェーン上のビジネスリスクが大きい</a:t>
            </a:r>
          </a:p>
          <a:p>
            <a:pPr marL="742950" lvl="1" indent="-477838">
              <a:spcBef>
                <a:spcPts val="600"/>
              </a:spcBef>
              <a:spcAft>
                <a:spcPts val="600"/>
              </a:spcAft>
              <a:buClr>
                <a:schemeClr val="tx1"/>
              </a:buClr>
              <a:buFont typeface="Wingdings" panose="05000000000000000000" pitchFamily="2" charset="2"/>
              <a:buChar char="l"/>
            </a:pPr>
            <a:r>
              <a:rPr lang="en-US" altLang="ja-JP" sz="2800">
                <a:solidFill>
                  <a:srgbClr val="FF0000"/>
                </a:solidFill>
                <a:latin typeface="Meiryo UI" panose="020B0604030504040204" pitchFamily="50" charset="-128"/>
                <a:ea typeface="Meiryo UI" panose="020B0604030504040204" pitchFamily="50" charset="-128"/>
              </a:rPr>
              <a:t>IR</a:t>
            </a:r>
            <a:r>
              <a:rPr lang="ja-JP" altLang="en-US" sz="2800">
                <a:solidFill>
                  <a:srgbClr val="FF0000"/>
                </a:solidFill>
                <a:latin typeface="Meiryo UI" panose="020B0604030504040204" pitchFamily="50" charset="-128"/>
                <a:ea typeface="Meiryo UI" panose="020B0604030504040204" pitchFamily="50" charset="-128"/>
              </a:rPr>
              <a:t>部門</a:t>
            </a:r>
            <a:r>
              <a:rPr lang="ja-JP" altLang="en-US" sz="2800">
                <a:solidFill>
                  <a:prstClr val="black"/>
                </a:solidFill>
                <a:latin typeface="Meiryo UI" panose="020B0604030504040204" pitchFamily="50" charset="-128"/>
                <a:ea typeface="Meiryo UI" panose="020B0604030504040204" pitchFamily="50" charset="-128"/>
              </a:rPr>
              <a:t>から、「</a:t>
            </a:r>
            <a:r>
              <a:rPr lang="ja-JP" altLang="en-US" sz="2800">
                <a:solidFill>
                  <a:srgbClr val="FF0000"/>
                </a:solidFill>
                <a:latin typeface="Meiryo UI" panose="020B0604030504040204" pitchFamily="50" charset="-128"/>
                <a:ea typeface="Meiryo UI" panose="020B0604030504040204" pitchFamily="50" charset="-128"/>
              </a:rPr>
              <a:t>機関投資家の半数が海外の投資家</a:t>
            </a:r>
            <a:r>
              <a:rPr lang="ja-JP" altLang="en-US" sz="2800">
                <a:solidFill>
                  <a:prstClr val="black"/>
                </a:solidFill>
                <a:latin typeface="Meiryo UI" panose="020B0604030504040204" pitchFamily="50" charset="-128"/>
                <a:ea typeface="Meiryo UI" panose="020B0604030504040204" pitchFamily="50" charset="-128"/>
              </a:rPr>
              <a:t>であり、</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削減目標を何故作らないのか」と問われた</a:t>
            </a:r>
          </a:p>
        </p:txBody>
      </p:sp>
    </p:spTree>
    <p:extLst>
      <p:ext uri="{BB962C8B-B14F-4D97-AF65-F5344CB8AC3E}">
        <p14:creationId xmlns:p14="http://schemas.microsoft.com/office/powerpoint/2010/main" val="3437600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3/5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設定と実践に向けた課題、工夫</a:t>
            </a:r>
            <a:endParaRPr lang="en-US" altLang="ja-JP"/>
          </a:p>
        </p:txBody>
      </p:sp>
      <p:sp>
        <p:nvSpPr>
          <p:cNvPr id="11" name="正方形/長方形 10"/>
          <p:cNvSpPr/>
          <p:nvPr/>
        </p:nvSpPr>
        <p:spPr>
          <a:xfrm>
            <a:off x="305906" y="2166291"/>
            <a:ext cx="10080000" cy="4001095"/>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なぜその目標なのか、</a:t>
            </a:r>
            <a:r>
              <a:rPr lang="ja-JP" altLang="en-US" sz="2800">
                <a:solidFill>
                  <a:srgbClr val="FF0000"/>
                </a:solidFill>
                <a:latin typeface="Meiryo UI" panose="020B0604030504040204" pitchFamily="50" charset="-128"/>
                <a:ea typeface="Meiryo UI" panose="020B0604030504040204" pitchFamily="50" charset="-128"/>
              </a:rPr>
              <a:t>経営方針、経営計画、事業に結び付けた</a:t>
            </a:r>
            <a:br>
              <a:rPr lang="en-US" altLang="ja-JP" sz="2800">
                <a:solidFill>
                  <a:srgbClr val="FF0000"/>
                </a:solidFill>
                <a:latin typeface="Meiryo UI" panose="020B0604030504040204" pitchFamily="50" charset="-128"/>
                <a:ea typeface="Meiryo UI" panose="020B0604030504040204" pitchFamily="50" charset="-128"/>
              </a:rPr>
            </a:br>
            <a:r>
              <a:rPr lang="ja-JP" altLang="en-US" sz="2800">
                <a:solidFill>
                  <a:srgbClr val="FF0000"/>
                </a:solidFill>
                <a:latin typeface="Meiryo UI" panose="020B0604030504040204" pitchFamily="50" charset="-128"/>
                <a:ea typeface="Meiryo UI" panose="020B0604030504040204" pitchFamily="50" charset="-128"/>
              </a:rPr>
              <a:t>ストーリー</a:t>
            </a:r>
            <a:r>
              <a:rPr lang="ja-JP" altLang="en-US" sz="2800">
                <a:solidFill>
                  <a:prstClr val="black"/>
                </a:solidFill>
                <a:latin typeface="Meiryo UI" panose="020B0604030504040204" pitchFamily="50" charset="-128"/>
                <a:ea typeface="Meiryo UI" panose="020B0604030504040204" pitchFamily="50" charset="-128"/>
              </a:rPr>
              <a:t>が必要。ビジネスにとっての将来のリスクと機会がつかめるよう、社会の環境分野の将来像を示す青写真がほしい</a:t>
            </a:r>
            <a:endParaRPr lang="en-US" altLang="ja-JP" sz="280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削減策と根拠が伴った数値目標にしたい</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自社の社員にも訴求</a:t>
            </a:r>
            <a:r>
              <a:rPr lang="ja-JP" altLang="en-US" sz="2800">
                <a:solidFill>
                  <a:prstClr val="black"/>
                </a:solidFill>
                <a:latin typeface="Meiryo UI" panose="020B0604030504040204" pitchFamily="50" charset="-128"/>
                <a:ea typeface="Meiryo UI" panose="020B0604030504040204" pitchFamily="50" charset="-128"/>
              </a:rPr>
              <a:t>できるようなものにしたい</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設定前の省エネ対策の成果は含められないのでなかなか難しいが、</a:t>
            </a:r>
            <a:r>
              <a:rPr lang="ja-JP" altLang="en-US" sz="2800">
                <a:solidFill>
                  <a:srgbClr val="FF0000"/>
                </a:solidFill>
                <a:latin typeface="Meiryo UI" panose="020B0604030504040204" pitchFamily="50" charset="-128"/>
                <a:ea typeface="Meiryo UI" panose="020B0604030504040204" pitchFamily="50" charset="-128"/>
              </a:rPr>
              <a:t>子会社や、再エネの低価格化が進む海外拠点は、削減余地は大きい</a:t>
            </a:r>
            <a:r>
              <a:rPr lang="ja-JP" altLang="en-US" sz="2800">
                <a:solidFill>
                  <a:prstClr val="black"/>
                </a:solidFill>
                <a:latin typeface="Meiryo UI" panose="020B0604030504040204" pitchFamily="50" charset="-128"/>
                <a:ea typeface="Meiryo UI" panose="020B0604030504040204" pitchFamily="50" charset="-128"/>
              </a:rPr>
              <a:t>と判明</a:t>
            </a:r>
          </a:p>
        </p:txBody>
      </p:sp>
    </p:spTree>
    <p:extLst>
      <p:ext uri="{BB962C8B-B14F-4D97-AF65-F5344CB8AC3E}">
        <p14:creationId xmlns:p14="http://schemas.microsoft.com/office/powerpoint/2010/main" val="2633871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4/5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一社の努力だけではできない、企業間連携や社会全体の変革が必要</a:t>
            </a:r>
            <a:endParaRPr lang="en-US" altLang="ja-JP"/>
          </a:p>
        </p:txBody>
      </p:sp>
      <p:sp>
        <p:nvSpPr>
          <p:cNvPr id="11" name="正方形/長方形 10"/>
          <p:cNvSpPr/>
          <p:nvPr/>
        </p:nvSpPr>
        <p:spPr>
          <a:xfrm>
            <a:off x="349980" y="2166291"/>
            <a:ext cx="9827749" cy="3847207"/>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目標達成は一社だけの削減努力だけではなく、企業が協同して排出量を減らしていく必要がある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削減の肝になるのが●●●</a:t>
            </a:r>
            <a:r>
              <a:rPr lang="ja-JP" altLang="en-US" sz="2800">
                <a:solidFill>
                  <a:srgbClr val="FF0000"/>
                </a:solidFill>
                <a:latin typeface="Meiryo UI" panose="020B0604030504040204" pitchFamily="50" charset="-128"/>
                <a:ea typeface="Meiryo UI" panose="020B0604030504040204" pitchFamily="50" charset="-128"/>
              </a:rPr>
              <a:t>（省エネ製品）が政府目標の●●</a:t>
            </a:r>
            <a:r>
              <a:rPr lang="en-US" altLang="ja-JP" sz="2800">
                <a:solidFill>
                  <a:srgbClr val="FF0000"/>
                </a:solidFill>
                <a:latin typeface="Meiryo UI" panose="020B0604030504040204" pitchFamily="50" charset="-128"/>
                <a:ea typeface="Meiryo UI" panose="020B0604030504040204" pitchFamily="50" charset="-128"/>
              </a:rPr>
              <a:t>%</a:t>
            </a:r>
            <a:r>
              <a:rPr lang="ja-JP" altLang="en-US" sz="2800" err="1">
                <a:solidFill>
                  <a:srgbClr val="FF0000"/>
                </a:solidFill>
                <a:latin typeface="Meiryo UI" panose="020B0604030504040204" pitchFamily="50" charset="-128"/>
                <a:ea typeface="Meiryo UI" panose="020B0604030504040204" pitchFamily="50" charset="-128"/>
              </a:rPr>
              <a:t>まで</a:t>
            </a:r>
            <a:r>
              <a:rPr lang="ja-JP" altLang="en-US" sz="2800">
                <a:solidFill>
                  <a:srgbClr val="FF0000"/>
                </a:solidFill>
                <a:latin typeface="Meiryo UI" panose="020B0604030504040204" pitchFamily="50" charset="-128"/>
                <a:ea typeface="Meiryo UI" panose="020B0604030504040204" pitchFamily="50" charset="-128"/>
              </a:rPr>
              <a:t>普及できるのかどうか</a:t>
            </a:r>
            <a:r>
              <a:rPr lang="ja-JP" altLang="en-US" sz="2800">
                <a:solidFill>
                  <a:prstClr val="black"/>
                </a:solidFill>
                <a:latin typeface="Meiryo UI" panose="020B0604030504040204" pitchFamily="50" charset="-128"/>
                <a:ea typeface="Meiryo UI" panose="020B0604030504040204" pitchFamily="50" charset="-128"/>
              </a:rPr>
              <a:t>（消費者の消費行動の変化も重要）</a:t>
            </a:r>
          </a:p>
          <a:p>
            <a:pPr marL="742950" lvl="1" indent="-477838">
              <a:spcBef>
                <a:spcPts val="600"/>
              </a:spcBef>
              <a:spcAft>
                <a:spcPts val="600"/>
              </a:spcAft>
              <a:buClr>
                <a:schemeClr val="tx1"/>
              </a:buClr>
              <a:buFont typeface="Wingdings" panose="05000000000000000000" pitchFamily="2" charset="2"/>
              <a:buChar char="l"/>
            </a:pPr>
            <a:r>
              <a:rPr lang="ja-JP" altLang="en-US" sz="2800">
                <a:solidFill>
                  <a:srgbClr val="FF0000"/>
                </a:solidFill>
                <a:latin typeface="Meiryo UI" panose="020B0604030504040204" pitchFamily="50" charset="-128"/>
                <a:ea typeface="Meiryo UI" panose="020B0604030504040204" pitchFamily="50" charset="-128"/>
              </a:rPr>
              <a:t>技術革新、電力会社の係数の変化、再エネ調達環境の変化、カーボンプライシング等を想定</a:t>
            </a:r>
            <a:r>
              <a:rPr lang="ja-JP" altLang="en-US" sz="2800">
                <a:latin typeface="Meiryo UI" panose="020B0604030504040204" pitchFamily="50" charset="-128"/>
                <a:ea typeface="Meiryo UI" panose="020B0604030504040204" pitchFamily="50" charset="-128"/>
              </a:rPr>
              <a:t>。</a:t>
            </a:r>
            <a:r>
              <a:rPr lang="ja-JP" altLang="en-US" sz="2800">
                <a:solidFill>
                  <a:prstClr val="black"/>
                </a:solidFill>
                <a:latin typeface="Meiryo UI" panose="020B0604030504040204" pitchFamily="50" charset="-128"/>
                <a:ea typeface="Meiryo UI" panose="020B0604030504040204" pitchFamily="50" charset="-128"/>
              </a:rPr>
              <a:t>カーボンプライシングがかけられ</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れば、十分な投資効果が得られる</a:t>
            </a:r>
          </a:p>
        </p:txBody>
      </p:sp>
    </p:spTree>
    <p:extLst>
      <p:ext uri="{BB962C8B-B14F-4D97-AF65-F5344CB8AC3E}">
        <p14:creationId xmlns:p14="http://schemas.microsoft.com/office/powerpoint/2010/main" val="2754599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参加企業のこれまでの感想コメント</a:t>
            </a:r>
            <a:r>
              <a:rPr lang="ja-JP" altLang="en-US"/>
              <a:t> </a:t>
            </a:r>
            <a:r>
              <a:rPr lang="en-US" altLang="ja-JP"/>
              <a:t>5/5</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a:t>再エネ電力に関して</a:t>
            </a:r>
            <a:endParaRPr lang="en-US" altLang="ja-JP"/>
          </a:p>
        </p:txBody>
      </p:sp>
      <p:sp>
        <p:nvSpPr>
          <p:cNvPr id="11" name="正方形/長方形 10"/>
          <p:cNvSpPr/>
          <p:nvPr/>
        </p:nvSpPr>
        <p:spPr>
          <a:xfrm>
            <a:off x="349980" y="2166291"/>
            <a:ext cx="9827749" cy="3416320"/>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製造プロセスでの省エネ対策は限界に近く、</a:t>
            </a:r>
            <a:r>
              <a:rPr lang="ja-JP" altLang="en-US" sz="2800">
                <a:solidFill>
                  <a:srgbClr val="FF0000"/>
                </a:solidFill>
                <a:latin typeface="Meiryo UI" panose="020B0604030504040204" pitchFamily="50" charset="-128"/>
                <a:ea typeface="Meiryo UI" panose="020B0604030504040204" pitchFamily="50" charset="-128"/>
              </a:rPr>
              <a:t>製造プロセスの周囲の対策（自家発電、再エネ導入）</a:t>
            </a:r>
            <a:r>
              <a:rPr lang="ja-JP" altLang="en-US" sz="2800">
                <a:solidFill>
                  <a:prstClr val="black"/>
                </a:solidFill>
                <a:latin typeface="Meiryo UI" panose="020B0604030504040204" pitchFamily="50" charset="-128"/>
                <a:ea typeface="Meiryo UI" panose="020B0604030504040204" pitchFamily="50" charset="-128"/>
              </a:rPr>
              <a:t>が必要</a:t>
            </a:r>
            <a:endParaRPr lang="en-US" altLang="ja-JP" sz="280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ロケーションベース、マーケットベースどちらかに一本化する必要がある。再エネ電力購入の効果を活かすのであれば、マーケットベースの方が良いと考える</a:t>
            </a:r>
          </a:p>
          <a:p>
            <a:pPr marL="742950" lvl="1" indent="-477838">
              <a:spcBef>
                <a:spcPts val="600"/>
              </a:spcBef>
              <a:spcAft>
                <a:spcPts val="600"/>
              </a:spcAft>
              <a:buFont typeface="Wingdings" panose="05000000000000000000" pitchFamily="2" charset="2"/>
              <a:buChar char="l"/>
            </a:pPr>
            <a:r>
              <a:rPr lang="ja-JP" altLang="en-US" sz="2800">
                <a:solidFill>
                  <a:prstClr val="black"/>
                </a:solidFill>
                <a:latin typeface="Meiryo UI" panose="020B0604030504040204" pitchFamily="50" charset="-128"/>
                <a:ea typeface="Meiryo UI" panose="020B0604030504040204" pitchFamily="50" charset="-128"/>
              </a:rPr>
              <a:t>営業車の</a:t>
            </a:r>
            <a:r>
              <a:rPr lang="en-US" altLang="ja-JP" sz="2800">
                <a:solidFill>
                  <a:srgbClr val="FF0000"/>
                </a:solidFill>
                <a:latin typeface="Meiryo UI" panose="020B0604030504040204" pitchFamily="50" charset="-128"/>
                <a:ea typeface="Meiryo UI" panose="020B0604030504040204" pitchFamily="50" charset="-128"/>
              </a:rPr>
              <a:t>EV</a:t>
            </a:r>
            <a:r>
              <a:rPr lang="ja-JP" altLang="en-US" sz="2800">
                <a:solidFill>
                  <a:srgbClr val="FF0000"/>
                </a:solidFill>
                <a:latin typeface="Meiryo UI" panose="020B0604030504040204" pitchFamily="50" charset="-128"/>
                <a:ea typeface="Meiryo UI" panose="020B0604030504040204" pitchFamily="50" charset="-128"/>
              </a:rPr>
              <a:t>化</a:t>
            </a:r>
            <a:r>
              <a:rPr lang="ja-JP" altLang="en-US" sz="2800">
                <a:solidFill>
                  <a:prstClr val="black"/>
                </a:solidFill>
                <a:latin typeface="Meiryo UI" panose="020B0604030504040204" pitchFamily="50" charset="-128"/>
                <a:ea typeface="Meiryo UI" panose="020B0604030504040204" pitchFamily="50" charset="-128"/>
              </a:rPr>
              <a:t>を進めていくが、電力原単位の影響を強く受けるので、</a:t>
            </a:r>
            <a:r>
              <a:rPr lang="ja-JP" altLang="en-US" sz="2800">
                <a:solidFill>
                  <a:srgbClr val="FF0000"/>
                </a:solidFill>
                <a:latin typeface="Meiryo UI" panose="020B0604030504040204" pitchFamily="50" charset="-128"/>
                <a:ea typeface="Meiryo UI" panose="020B0604030504040204" pitchFamily="50" charset="-128"/>
              </a:rPr>
              <a:t>再エネ調達</a:t>
            </a:r>
            <a:r>
              <a:rPr lang="ja-JP" altLang="en-US" sz="2800">
                <a:solidFill>
                  <a:prstClr val="black"/>
                </a:solidFill>
                <a:latin typeface="Meiryo UI" panose="020B0604030504040204" pitchFamily="50" charset="-128"/>
                <a:ea typeface="Meiryo UI" panose="020B0604030504040204" pitchFamily="50" charset="-128"/>
              </a:rPr>
              <a:t>も視野に入れている</a:t>
            </a:r>
          </a:p>
        </p:txBody>
      </p:sp>
    </p:spTree>
    <p:extLst>
      <p:ext uri="{BB962C8B-B14F-4D97-AF65-F5344CB8AC3E}">
        <p14:creationId xmlns:p14="http://schemas.microsoft.com/office/powerpoint/2010/main" val="307095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a:t>SBT</a:t>
            </a:r>
            <a:r>
              <a:rPr lang="ja-JP" altLang="en-US"/>
              <a:t>の運営機関</a:t>
            </a:r>
          </a:p>
        </p:txBody>
      </p:sp>
    </p:spTree>
    <p:extLst>
      <p:ext uri="{BB962C8B-B14F-4D97-AF65-F5344CB8AC3E}">
        <p14:creationId xmlns:p14="http://schemas.microsoft.com/office/powerpoint/2010/main" val="3731383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第２部 </a:t>
            </a:r>
            <a:r>
              <a:rPr lang="en-US" altLang="ja-JP" sz="4800"/>
              <a:t>SBT</a:t>
            </a:r>
            <a:r>
              <a:rPr lang="ja-JP" altLang="en-US" sz="4800"/>
              <a:t>の設定</a:t>
            </a:r>
          </a:p>
        </p:txBody>
      </p:sp>
    </p:spTree>
    <p:extLst>
      <p:ext uri="{BB962C8B-B14F-4D97-AF65-F5344CB8AC3E}">
        <p14:creationId xmlns:p14="http://schemas.microsoft.com/office/powerpoint/2010/main" val="78563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6"/>
            </a:pPr>
            <a:r>
              <a:rPr lang="en-US" altLang="ja-JP"/>
              <a:t>SBT</a:t>
            </a:r>
            <a:r>
              <a:rPr lang="ja-JP" altLang="en-US"/>
              <a:t>の手続き</a:t>
            </a:r>
          </a:p>
        </p:txBody>
      </p:sp>
    </p:spTree>
    <p:extLst>
      <p:ext uri="{BB962C8B-B14F-4D97-AF65-F5344CB8AC3E}">
        <p14:creationId xmlns:p14="http://schemas.microsoft.com/office/powerpoint/2010/main" val="1220389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84C17-7BF8-6A49-C0F7-4B3A68D9856C}"/>
              </a:ext>
            </a:extLst>
          </p:cNvPr>
          <p:cNvSpPr>
            <a:spLocks noGrp="1"/>
          </p:cNvSpPr>
          <p:nvPr>
            <p:ph type="title"/>
          </p:nvPr>
        </p:nvSpPr>
        <p:spPr/>
        <p:txBody>
          <a:bodyPr/>
          <a:lstStyle/>
          <a:p>
            <a:r>
              <a:rPr kumimoji="1" lang="en-US" altLang="ja-JP">
                <a:latin typeface="+mn-ea"/>
                <a:ea typeface="+mn-ea"/>
              </a:rPr>
              <a:t>SBT</a:t>
            </a:r>
            <a:r>
              <a:rPr kumimoji="1" lang="ja-JP" altLang="en-US">
                <a:latin typeface="+mn-ea"/>
                <a:ea typeface="+mn-ea"/>
              </a:rPr>
              <a:t>の窓口</a:t>
            </a:r>
          </a:p>
        </p:txBody>
      </p:sp>
      <p:sp>
        <p:nvSpPr>
          <p:cNvPr id="3" name="コンテンツ プレースホルダー 2">
            <a:extLst>
              <a:ext uri="{FF2B5EF4-FFF2-40B4-BE49-F238E27FC236}">
                <a16:creationId xmlns:a16="http://schemas.microsoft.com/office/drawing/2014/main" id="{A452D835-77E0-838D-7783-6832E0137A86}"/>
              </a:ext>
            </a:extLst>
          </p:cNvPr>
          <p:cNvSpPr>
            <a:spLocks noGrp="1"/>
          </p:cNvSpPr>
          <p:nvPr>
            <p:ph sz="quarter" idx="12"/>
          </p:nvPr>
        </p:nvSpPr>
        <p:spPr>
          <a:xfrm>
            <a:off x="161925" y="1110920"/>
            <a:ext cx="10367963" cy="604163"/>
          </a:xfrm>
        </p:spPr>
        <p:txBody>
          <a:bodyPr/>
          <a:lstStyle/>
          <a:p>
            <a:r>
              <a:rPr kumimoji="1" lang="en-US" altLang="ja-JP">
                <a:latin typeface="+mn-ea"/>
                <a:ea typeface="+mn-ea"/>
              </a:rPr>
              <a:t>SBTi</a:t>
            </a:r>
            <a:r>
              <a:rPr kumimoji="1" lang="ja-JP" altLang="en-US">
                <a:latin typeface="+mn-ea"/>
                <a:ea typeface="+mn-ea"/>
              </a:rPr>
              <a:t> </a:t>
            </a:r>
            <a:r>
              <a:rPr lang="en-US" altLang="ja-JP">
                <a:latin typeface="+mn-ea"/>
                <a:ea typeface="+mn-ea"/>
              </a:rPr>
              <a:t>Services</a:t>
            </a:r>
            <a:r>
              <a:rPr lang="ja-JP" altLang="en-US">
                <a:latin typeface="+mn-ea"/>
                <a:ea typeface="+mn-ea"/>
              </a:rPr>
              <a:t>が全組織の</a:t>
            </a:r>
            <a:r>
              <a:rPr lang="en-US" altLang="ja-JP">
                <a:latin typeface="+mn-ea"/>
                <a:ea typeface="+mn-ea"/>
              </a:rPr>
              <a:t>SBT</a:t>
            </a:r>
            <a:r>
              <a:rPr lang="ja-JP" altLang="en-US">
                <a:latin typeface="+mn-ea"/>
                <a:ea typeface="+mn-ea"/>
              </a:rPr>
              <a:t>申請・目標検証等の手続き窓口となっている。</a:t>
            </a:r>
            <a:endParaRPr lang="en-US" altLang="ja-JP">
              <a:latin typeface="+mn-ea"/>
              <a:ea typeface="+mn-ea"/>
            </a:endParaRPr>
          </a:p>
        </p:txBody>
      </p:sp>
      <p:sp>
        <p:nvSpPr>
          <p:cNvPr id="7" name="テキスト ボックス 6">
            <a:extLst>
              <a:ext uri="{FF2B5EF4-FFF2-40B4-BE49-F238E27FC236}">
                <a16:creationId xmlns:a16="http://schemas.microsoft.com/office/drawing/2014/main" id="{00E9D6A5-A8E4-A4BE-F5D9-6BA941070F84}"/>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a:solidFill>
                  <a:srgbClr val="000000"/>
                </a:solidFill>
                <a:latin typeface="+mn-ea"/>
                <a:ea typeface="+mn-ea"/>
                <a:cs typeface="Meiryo UI" pitchFamily="50" charset="-128"/>
              </a:rPr>
              <a:t>※SBTi</a:t>
            </a:r>
            <a:r>
              <a:rPr lang="ja-JP" altLang="en-US" sz="1200" b="1">
                <a:solidFill>
                  <a:srgbClr val="000000"/>
                </a:solidFill>
                <a:latin typeface="+mn-ea"/>
                <a:ea typeface="+mn-ea"/>
                <a:cs typeface="Meiryo UI" pitchFamily="50" charset="-128"/>
              </a:rPr>
              <a:t>の完全子会社</a:t>
            </a:r>
            <a:endParaRPr lang="en-US" altLang="ja-JP" sz="1200" b="1">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]SBTi</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Services</a:t>
            </a:r>
            <a:r>
              <a:rPr lang="ja-JP" altLang="en-US" sz="900">
                <a:solidFill>
                  <a:srgbClr val="000000"/>
                </a:solidFill>
                <a:latin typeface="+mn-ea"/>
                <a:ea typeface="+mn-ea"/>
                <a:cs typeface="Meiryo UI" pitchFamily="50" charset="-128"/>
              </a:rPr>
              <a:t>ウェブサイト（</a:t>
            </a:r>
            <a:r>
              <a:rPr lang="en-US" altLang="ja-JP" sz="900">
                <a:solidFill>
                  <a:srgbClr val="000000"/>
                </a:solidFill>
                <a:latin typeface="+mn-ea"/>
                <a:ea typeface="+mn-ea"/>
                <a:cs typeface="Meiryo UI" pitchFamily="50" charset="-128"/>
              </a:rPr>
              <a:t>https://sbtiservices.com/</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Corporate Submission Manual</a:t>
            </a:r>
            <a:r>
              <a:rPr lang="ja-JP" altLang="en-US" sz="900">
                <a:solidFill>
                  <a:srgbClr val="000000"/>
                </a:solidFill>
                <a:latin typeface="+mn-ea"/>
                <a:ea typeface="+mn-ea"/>
                <a:cs typeface="Meiryo UI" pitchFamily="50" charset="-128"/>
              </a:rPr>
              <a:t>（</a:t>
            </a:r>
            <a:r>
              <a:rPr lang="en-US" altLang="ja-JP" sz="900">
                <a:latin typeface="+mn-ea"/>
                <a:ea typeface="+mn-ea"/>
              </a:rPr>
              <a:t>ValidationPortalsubmissionmanual.pdf</a:t>
            </a:r>
            <a:r>
              <a:rPr lang="ja-JP" altLang="en-US" sz="900">
                <a:solidFill>
                  <a:srgbClr val="000000"/>
                </a:solidFill>
                <a:latin typeface="+mn-ea"/>
                <a:ea typeface="+mn-ea"/>
                <a:cs typeface="Meiryo UI" pitchFamily="50" charset="-128"/>
              </a:rPr>
              <a:t>）より作成</a:t>
            </a:r>
          </a:p>
        </p:txBody>
      </p:sp>
      <p:sp>
        <p:nvSpPr>
          <p:cNvPr id="12" name="テキスト ボックス 11">
            <a:extLst>
              <a:ext uri="{FF2B5EF4-FFF2-40B4-BE49-F238E27FC236}">
                <a16:creationId xmlns:a16="http://schemas.microsoft.com/office/drawing/2014/main" id="{9D23ABCE-5E79-278B-EA19-0812E4FA3C4B}"/>
              </a:ext>
            </a:extLst>
          </p:cNvPr>
          <p:cNvSpPr txBox="1"/>
          <p:nvPr/>
        </p:nvSpPr>
        <p:spPr>
          <a:xfrm>
            <a:off x="577527" y="2436777"/>
            <a:ext cx="5183981" cy="3985706"/>
          </a:xfrm>
          <a:prstGeom prst="rect">
            <a:avLst/>
          </a:prstGeom>
          <a:noFill/>
        </p:spPr>
        <p:txBody>
          <a:bodyPr wrap="square" rtlCol="0">
            <a:spAutoFit/>
          </a:bodyPr>
          <a:lstStyle/>
          <a:p>
            <a:pPr>
              <a:spcBef>
                <a:spcPts val="600"/>
              </a:spcBef>
            </a:pPr>
            <a:r>
              <a:rPr lang="en-US" altLang="ja-JP" sz="2000" b="1" u="sng" dirty="0">
                <a:latin typeface="+mn-ea"/>
              </a:rPr>
              <a:t>SBTi</a:t>
            </a:r>
            <a:r>
              <a:rPr lang="ja-JP" altLang="en-US" sz="2000" b="1" u="sng" dirty="0">
                <a:latin typeface="+mn-ea"/>
              </a:rPr>
              <a:t> </a:t>
            </a:r>
            <a:r>
              <a:rPr lang="en-US" altLang="ja-JP" sz="2000" b="1" u="sng" dirty="0">
                <a:latin typeface="+mn-ea"/>
              </a:rPr>
              <a:t>Services</a:t>
            </a:r>
          </a:p>
          <a:p>
            <a:pPr marL="285750" indent="-285750">
              <a:spcBef>
                <a:spcPts val="600"/>
              </a:spcBef>
              <a:buSzPct val="91000"/>
              <a:buFont typeface="Wingdings" panose="05000000000000000000" pitchFamily="2" charset="2"/>
              <a:buChar char="ü"/>
            </a:pPr>
            <a:r>
              <a:rPr lang="ja-JP" altLang="en-US" dirty="0">
                <a:latin typeface="+mn-ea"/>
              </a:rPr>
              <a:t>提供：</a:t>
            </a:r>
            <a:r>
              <a:rPr lang="en-US" altLang="ja-JP" dirty="0">
                <a:latin typeface="+mn-ea"/>
              </a:rPr>
              <a:t>2024</a:t>
            </a:r>
            <a:r>
              <a:rPr lang="ja-JP" altLang="en-US" dirty="0">
                <a:latin typeface="+mn-ea"/>
              </a:rPr>
              <a:t>年</a:t>
            </a:r>
            <a:r>
              <a:rPr lang="en-US" altLang="ja-JP" dirty="0">
                <a:latin typeface="+mn-ea"/>
              </a:rPr>
              <a:t>10</a:t>
            </a:r>
            <a:r>
              <a:rPr lang="ja-JP" altLang="en-US" dirty="0">
                <a:latin typeface="+mn-ea"/>
              </a:rPr>
              <a:t>月より</a:t>
            </a:r>
            <a:endParaRPr lang="en-US" altLang="ja-JP" dirty="0">
              <a:latin typeface="+mn-ea"/>
            </a:endParaRPr>
          </a:p>
          <a:p>
            <a:pPr marL="285750" indent="-285750">
              <a:spcBef>
                <a:spcPts val="600"/>
              </a:spcBef>
              <a:buSzPct val="91000"/>
              <a:buFont typeface="Wingdings" panose="05000000000000000000" pitchFamily="2" charset="2"/>
              <a:buChar char="ü"/>
            </a:pPr>
            <a:r>
              <a:rPr lang="ja-JP" altLang="en-US" dirty="0">
                <a:latin typeface="+mn-ea"/>
              </a:rPr>
              <a:t>運営：</a:t>
            </a:r>
            <a:r>
              <a:rPr lang="en-US" altLang="ja-JP" dirty="0">
                <a:latin typeface="+mn-ea"/>
              </a:rPr>
              <a:t>SBTi</a:t>
            </a:r>
            <a:r>
              <a:rPr lang="ja-JP" altLang="en-US" dirty="0">
                <a:latin typeface="+mn-ea"/>
              </a:rPr>
              <a:t> </a:t>
            </a:r>
            <a:r>
              <a:rPr lang="en-US" altLang="ja-JP" dirty="0">
                <a:latin typeface="+mn-ea"/>
              </a:rPr>
              <a:t>Services</a:t>
            </a:r>
            <a:r>
              <a:rPr lang="ja-JP" altLang="en-US" dirty="0">
                <a:latin typeface="+mn-ea"/>
              </a:rPr>
              <a:t> </a:t>
            </a:r>
            <a:r>
              <a:rPr lang="en-US" altLang="ja-JP" dirty="0">
                <a:latin typeface="+mn-ea"/>
              </a:rPr>
              <a:t>Limited</a:t>
            </a:r>
            <a:r>
              <a:rPr lang="en-US" altLang="ja-JP" baseline="30000" dirty="0">
                <a:latin typeface="+mn-ea"/>
              </a:rPr>
              <a:t>※</a:t>
            </a:r>
          </a:p>
          <a:p>
            <a:pPr marL="285750" indent="-285750">
              <a:spcBef>
                <a:spcPts val="600"/>
              </a:spcBef>
              <a:buSzPct val="91000"/>
              <a:buFont typeface="Wingdings" panose="05000000000000000000" pitchFamily="2" charset="2"/>
              <a:buChar char="ü"/>
            </a:pPr>
            <a:r>
              <a:rPr lang="ja-JP" altLang="en-US" dirty="0">
                <a:latin typeface="+mn-ea"/>
              </a:rPr>
              <a:t>アクセス：</a:t>
            </a:r>
            <a:r>
              <a:rPr lang="en-US" altLang="ja-JP" dirty="0">
                <a:latin typeface="+mn-ea"/>
                <a:hlinkClick r:id="rId2"/>
              </a:rPr>
              <a:t>https://sbtiservices.com/</a:t>
            </a:r>
            <a:endParaRPr lang="en-US" altLang="ja-JP" dirty="0">
              <a:latin typeface="+mn-ea"/>
            </a:endParaRPr>
          </a:p>
          <a:p>
            <a:pPr marL="285750" indent="-285750">
              <a:spcBef>
                <a:spcPts val="600"/>
              </a:spcBef>
              <a:buSzPct val="91000"/>
              <a:buFont typeface="Wingdings" panose="05000000000000000000" pitchFamily="2" charset="2"/>
              <a:buChar char="ü"/>
            </a:pPr>
            <a:r>
              <a:rPr lang="ja-JP" altLang="en-US" dirty="0">
                <a:latin typeface="+mn-ea"/>
              </a:rPr>
              <a:t>概要：</a:t>
            </a:r>
            <a:endParaRPr lang="en-US" altLang="ja-JP" baseline="30000" dirty="0">
              <a:latin typeface="+mn-ea"/>
            </a:endParaRPr>
          </a:p>
          <a:p>
            <a:pPr marL="742950" lvl="1" indent="-285750">
              <a:spcBef>
                <a:spcPts val="600"/>
              </a:spcBef>
              <a:buSzPct val="91000"/>
              <a:buFont typeface="Arial" panose="020B0604020202020204" pitchFamily="34" charset="0"/>
              <a:buChar char="•"/>
            </a:pPr>
            <a:r>
              <a:rPr lang="en-US" altLang="ja-JP" dirty="0">
                <a:latin typeface="+mn-ea"/>
              </a:rPr>
              <a:t>SBT</a:t>
            </a:r>
            <a:r>
              <a:rPr lang="ja-JP" altLang="en-US" dirty="0">
                <a:latin typeface="+mn-ea"/>
              </a:rPr>
              <a:t>設定のための手続き関連が一元化されたサイト</a:t>
            </a:r>
            <a:endParaRPr lang="en-US" altLang="ja-JP" dirty="0">
              <a:latin typeface="+mn-ea"/>
            </a:endParaRPr>
          </a:p>
          <a:p>
            <a:pPr marL="742950" lvl="1" indent="-285750">
              <a:spcBef>
                <a:spcPts val="600"/>
              </a:spcBef>
              <a:buSzPct val="91000"/>
              <a:buFont typeface="Arial" panose="020B0604020202020204" pitchFamily="34" charset="0"/>
              <a:buChar char="•"/>
            </a:pPr>
            <a:r>
              <a:rPr lang="ja-JP" altLang="en-US" dirty="0">
                <a:latin typeface="+mn-ea"/>
              </a:rPr>
              <a:t>全ての組織の申請や目標検証等が、本サイトの</a:t>
            </a:r>
            <a:r>
              <a:rPr lang="ja-JP" altLang="en-US" dirty="0">
                <a:solidFill>
                  <a:srgbClr val="FF0000"/>
                </a:solidFill>
                <a:latin typeface="+mn-ea"/>
              </a:rPr>
              <a:t>検証ポータル（</a:t>
            </a:r>
            <a:r>
              <a:rPr lang="en-US" altLang="ja-JP" dirty="0">
                <a:solidFill>
                  <a:srgbClr val="FF0000"/>
                </a:solidFill>
                <a:latin typeface="+mn-ea"/>
              </a:rPr>
              <a:t>Validation</a:t>
            </a:r>
            <a:r>
              <a:rPr lang="ja-JP" altLang="en-US" dirty="0">
                <a:solidFill>
                  <a:srgbClr val="FF0000"/>
                </a:solidFill>
                <a:latin typeface="+mn-ea"/>
              </a:rPr>
              <a:t> </a:t>
            </a:r>
            <a:r>
              <a:rPr lang="en-US" altLang="ja-JP" dirty="0">
                <a:solidFill>
                  <a:srgbClr val="FF0000"/>
                </a:solidFill>
                <a:latin typeface="+mn-ea"/>
              </a:rPr>
              <a:t>Portal</a:t>
            </a:r>
            <a:r>
              <a:rPr lang="ja-JP" altLang="en-US" dirty="0">
                <a:solidFill>
                  <a:srgbClr val="FF0000"/>
                </a:solidFill>
                <a:latin typeface="+mn-ea"/>
              </a:rPr>
              <a:t>）</a:t>
            </a:r>
            <a:r>
              <a:rPr lang="ja-JP" altLang="en-US" dirty="0">
                <a:latin typeface="+mn-ea"/>
              </a:rPr>
              <a:t>を通じて行われる</a:t>
            </a:r>
            <a:endParaRPr lang="en-US" altLang="ja-JP" dirty="0">
              <a:latin typeface="+mn-ea"/>
            </a:endParaRPr>
          </a:p>
          <a:p>
            <a:pPr marL="742950" lvl="1" indent="-285750">
              <a:spcBef>
                <a:spcPts val="600"/>
              </a:spcBef>
              <a:buSzPct val="91000"/>
              <a:buFont typeface="Arial" panose="020B0604020202020204" pitchFamily="34" charset="0"/>
              <a:buChar char="•"/>
            </a:pPr>
            <a:r>
              <a:rPr lang="ja-JP" altLang="en-US" dirty="0">
                <a:latin typeface="+mn-ea"/>
              </a:rPr>
              <a:t>手続きに関連するガイダンス等は、全て本サイトの</a:t>
            </a:r>
            <a:r>
              <a:rPr lang="en-US" altLang="ja-JP" dirty="0">
                <a:latin typeface="+mn-ea"/>
              </a:rPr>
              <a:t>Resources</a:t>
            </a:r>
            <a:r>
              <a:rPr lang="ja-JP" altLang="en-US" dirty="0">
                <a:latin typeface="+mn-ea"/>
              </a:rPr>
              <a:t>タブから閲覧できる</a:t>
            </a:r>
            <a:endParaRPr lang="en-US" altLang="ja-JP" dirty="0">
              <a:latin typeface="+mn-ea"/>
            </a:endParaRPr>
          </a:p>
        </p:txBody>
      </p:sp>
      <p:grpSp>
        <p:nvGrpSpPr>
          <p:cNvPr id="9" name="グループ化 8">
            <a:extLst>
              <a:ext uri="{FF2B5EF4-FFF2-40B4-BE49-F238E27FC236}">
                <a16:creationId xmlns:a16="http://schemas.microsoft.com/office/drawing/2014/main" id="{DA0565BE-F43C-0173-8F12-FB80082A7AF6}"/>
              </a:ext>
            </a:extLst>
          </p:cNvPr>
          <p:cNvGrpSpPr/>
          <p:nvPr/>
        </p:nvGrpSpPr>
        <p:grpSpPr>
          <a:xfrm>
            <a:off x="6514283" y="2270512"/>
            <a:ext cx="3600000" cy="4318236"/>
            <a:chOff x="6514282" y="2178179"/>
            <a:chExt cx="3600000" cy="4318236"/>
          </a:xfrm>
        </p:grpSpPr>
        <p:pic>
          <p:nvPicPr>
            <p:cNvPr id="6" name="図 5">
              <a:extLst>
                <a:ext uri="{FF2B5EF4-FFF2-40B4-BE49-F238E27FC236}">
                  <a16:creationId xmlns:a16="http://schemas.microsoft.com/office/drawing/2014/main" id="{5677B981-EC01-564D-E6E3-AC75B4DF8896}"/>
                </a:ext>
              </a:extLst>
            </p:cNvPr>
            <p:cNvPicPr>
              <a:picLocks noChangeAspect="1"/>
            </p:cNvPicPr>
            <p:nvPr/>
          </p:nvPicPr>
          <p:blipFill>
            <a:blip r:embed="rId3"/>
            <a:srcRect b="21256"/>
            <a:stretch>
              <a:fillRect/>
            </a:stretch>
          </p:blipFill>
          <p:spPr>
            <a:xfrm>
              <a:off x="6514282" y="2178179"/>
              <a:ext cx="3600000" cy="1809704"/>
            </a:xfrm>
            <a:prstGeom prst="rect">
              <a:avLst/>
            </a:prstGeom>
            <a:ln>
              <a:solidFill>
                <a:schemeClr val="tx1"/>
              </a:solidFill>
            </a:ln>
          </p:spPr>
        </p:pic>
        <p:pic>
          <p:nvPicPr>
            <p:cNvPr id="5" name="図 4">
              <a:extLst>
                <a:ext uri="{FF2B5EF4-FFF2-40B4-BE49-F238E27FC236}">
                  <a16:creationId xmlns:a16="http://schemas.microsoft.com/office/drawing/2014/main" id="{5770CAC0-4640-526E-8FDF-01E87C59ECAC}"/>
                </a:ext>
              </a:extLst>
            </p:cNvPr>
            <p:cNvPicPr>
              <a:picLocks noChangeAspect="1"/>
            </p:cNvPicPr>
            <p:nvPr/>
          </p:nvPicPr>
          <p:blipFill>
            <a:blip r:embed="rId4"/>
            <a:stretch>
              <a:fillRect/>
            </a:stretch>
          </p:blipFill>
          <p:spPr>
            <a:xfrm>
              <a:off x="6514282" y="4409712"/>
              <a:ext cx="3600000" cy="1809704"/>
            </a:xfrm>
            <a:prstGeom prst="rect">
              <a:avLst/>
            </a:prstGeom>
            <a:ln>
              <a:solidFill>
                <a:schemeClr val="tx1"/>
              </a:solidFill>
            </a:ln>
          </p:spPr>
        </p:pic>
        <p:sp>
          <p:nvSpPr>
            <p:cNvPr id="15" name="テキスト ボックス 14">
              <a:extLst>
                <a:ext uri="{FF2B5EF4-FFF2-40B4-BE49-F238E27FC236}">
                  <a16:creationId xmlns:a16="http://schemas.microsoft.com/office/drawing/2014/main" id="{0D3D39F5-C3A7-B357-2CC1-332717953D3E}"/>
                </a:ext>
              </a:extLst>
            </p:cNvPr>
            <p:cNvSpPr txBox="1"/>
            <p:nvPr/>
          </p:nvSpPr>
          <p:spPr>
            <a:xfrm>
              <a:off x="6514282" y="3987883"/>
              <a:ext cx="3600000" cy="276999"/>
            </a:xfrm>
            <a:prstGeom prst="rect">
              <a:avLst/>
            </a:prstGeom>
            <a:noFill/>
          </p:spPr>
          <p:txBody>
            <a:bodyPr wrap="square" rtlCol="0">
              <a:spAutoFit/>
            </a:bodyPr>
            <a:lstStyle/>
            <a:p>
              <a:pPr algn="r"/>
              <a:r>
                <a:rPr kumimoji="1" lang="ja-JP" altLang="en-US" sz="1200">
                  <a:latin typeface="+mn-ea"/>
                </a:rPr>
                <a:t>▲</a:t>
              </a:r>
              <a:r>
                <a:rPr kumimoji="1" lang="en-US" altLang="ja-JP" sz="1200">
                  <a:latin typeface="+mn-ea"/>
                </a:rPr>
                <a:t>SBTi Services</a:t>
              </a:r>
              <a:r>
                <a:rPr kumimoji="1" lang="ja-JP" altLang="en-US" sz="1200">
                  <a:latin typeface="+mn-ea"/>
                </a:rPr>
                <a:t>ウェブサイト</a:t>
              </a:r>
            </a:p>
          </p:txBody>
        </p:sp>
        <p:sp>
          <p:nvSpPr>
            <p:cNvPr id="16" name="テキスト ボックス 15">
              <a:extLst>
                <a:ext uri="{FF2B5EF4-FFF2-40B4-BE49-F238E27FC236}">
                  <a16:creationId xmlns:a16="http://schemas.microsoft.com/office/drawing/2014/main" id="{95016948-8869-EEBA-3041-A1ADB45C597D}"/>
                </a:ext>
              </a:extLst>
            </p:cNvPr>
            <p:cNvSpPr txBox="1"/>
            <p:nvPr/>
          </p:nvSpPr>
          <p:spPr>
            <a:xfrm>
              <a:off x="6514282" y="6219416"/>
              <a:ext cx="3600000" cy="276999"/>
            </a:xfrm>
            <a:prstGeom prst="rect">
              <a:avLst/>
            </a:prstGeom>
            <a:noFill/>
          </p:spPr>
          <p:txBody>
            <a:bodyPr wrap="square" rtlCol="0">
              <a:spAutoFit/>
            </a:bodyPr>
            <a:lstStyle/>
            <a:p>
              <a:pPr algn="r"/>
              <a:r>
                <a:rPr kumimoji="1" lang="ja-JP" altLang="en-US" sz="1200">
                  <a:latin typeface="+mn-ea"/>
                </a:rPr>
                <a:t>▲検証ポータル</a:t>
              </a:r>
              <a:r>
                <a:rPr lang="ja-JP" altLang="en-US" sz="1200">
                  <a:latin typeface="+mn-ea"/>
                </a:rPr>
                <a:t>のイメージ</a:t>
              </a:r>
              <a:endParaRPr kumimoji="1" lang="ja-JP" altLang="en-US" sz="1200">
                <a:latin typeface="+mn-ea"/>
              </a:endParaRPr>
            </a:p>
          </p:txBody>
        </p:sp>
      </p:grpSp>
    </p:spTree>
    <p:extLst>
      <p:ext uri="{BB962C8B-B14F-4D97-AF65-F5344CB8AC3E}">
        <p14:creationId xmlns:p14="http://schemas.microsoft.com/office/powerpoint/2010/main" val="475963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0D2F4-52EC-7A52-19D2-E2B298073868}"/>
              </a:ext>
            </a:extLst>
          </p:cNvPr>
          <p:cNvSpPr>
            <a:spLocks noGrp="1"/>
          </p:cNvSpPr>
          <p:nvPr>
            <p:ph type="title"/>
          </p:nvPr>
        </p:nvSpPr>
        <p:spPr/>
        <p:txBody>
          <a:bodyPr/>
          <a:lstStyle/>
          <a:p>
            <a:r>
              <a:rPr lang="en-US" altLang="ja-JP" dirty="0">
                <a:latin typeface="+mn-ea"/>
                <a:ea typeface="+mn-ea"/>
              </a:rPr>
              <a:t>SBT</a:t>
            </a:r>
            <a:r>
              <a:rPr lang="ja-JP" altLang="en-US" dirty="0">
                <a:latin typeface="+mn-ea"/>
                <a:ea typeface="+mn-ea"/>
              </a:rPr>
              <a:t>設定の対象組織</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E2A5C7A3-71E3-3123-A287-D4C8EA569CF4}"/>
              </a:ext>
            </a:extLst>
          </p:cNvPr>
          <p:cNvSpPr>
            <a:spLocks noGrp="1"/>
          </p:cNvSpPr>
          <p:nvPr>
            <p:ph sz="quarter" idx="12"/>
          </p:nvPr>
        </p:nvSpPr>
        <p:spPr>
          <a:xfrm>
            <a:off x="161925" y="1110920"/>
            <a:ext cx="10367963" cy="604163"/>
          </a:xfrm>
        </p:spPr>
        <p:txBody>
          <a:bodyPr/>
          <a:lstStyle/>
          <a:p>
            <a:r>
              <a:rPr kumimoji="1" lang="ja-JP" altLang="en-US">
                <a:latin typeface="+mn-ea"/>
                <a:ea typeface="+mn-ea"/>
              </a:rPr>
              <a:t>対象組織</a:t>
            </a:r>
            <a:r>
              <a:rPr lang="ja-JP" altLang="en-US">
                <a:latin typeface="+mn-ea"/>
                <a:ea typeface="+mn-ea"/>
              </a:rPr>
              <a:t>は大きく企業・金融機関・中小企業であり、石油・ガス会社や公的機関等は対象外となっている。</a:t>
            </a:r>
            <a:endParaRPr kumimoji="1" lang="ja-JP" altLang="en-US">
              <a:latin typeface="+mn-ea"/>
              <a:ea typeface="+mn-ea"/>
            </a:endParaRPr>
          </a:p>
        </p:txBody>
      </p:sp>
      <p:graphicFrame>
        <p:nvGraphicFramePr>
          <p:cNvPr id="4" name="表 3">
            <a:extLst>
              <a:ext uri="{FF2B5EF4-FFF2-40B4-BE49-F238E27FC236}">
                <a16:creationId xmlns:a16="http://schemas.microsoft.com/office/drawing/2014/main" id="{DB2800A8-04E6-07E8-1718-92226B2BACC0}"/>
              </a:ext>
            </a:extLst>
          </p:cNvPr>
          <p:cNvGraphicFramePr>
            <a:graphicFrameLocks noGrp="1"/>
          </p:cNvGraphicFramePr>
          <p:nvPr>
            <p:extLst>
              <p:ext uri="{D42A27DB-BD31-4B8C-83A1-F6EECF244321}">
                <p14:modId xmlns:p14="http://schemas.microsoft.com/office/powerpoint/2010/main" val="2358729052"/>
              </p:ext>
            </p:extLst>
          </p:nvPr>
        </p:nvGraphicFramePr>
        <p:xfrm>
          <a:off x="537621" y="1749716"/>
          <a:ext cx="9616568" cy="5303520"/>
        </p:xfrm>
        <a:graphic>
          <a:graphicData uri="http://schemas.openxmlformats.org/drawingml/2006/table">
            <a:tbl>
              <a:tblPr firstRow="1" bandRow="1"/>
              <a:tblGrid>
                <a:gridCol w="1367378">
                  <a:extLst>
                    <a:ext uri="{9D8B030D-6E8A-4147-A177-3AD203B41FA5}">
                      <a16:colId xmlns:a16="http://schemas.microsoft.com/office/drawing/2014/main" val="20000"/>
                    </a:ext>
                  </a:extLst>
                </a:gridCol>
                <a:gridCol w="824919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000" b="1" dirty="0">
                          <a:solidFill>
                            <a:sysClr val="windowText" lastClr="000000"/>
                          </a:solidFill>
                          <a:latin typeface="+mn-ea"/>
                          <a:ea typeface="+mn-ea"/>
                        </a:rPr>
                        <a:t>対象組織</a:t>
                      </a:r>
                      <a:endParaRPr kumimoji="1" lang="en-US" altLang="ja-JP" sz="2000" b="1" dirty="0">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0" indent="0" algn="l">
                        <a:buClr>
                          <a:schemeClr val="tx1"/>
                        </a:buClr>
                        <a:buFont typeface="Wingdings" panose="05000000000000000000" pitchFamily="2" charset="2"/>
                        <a:buNone/>
                      </a:pPr>
                      <a:r>
                        <a:rPr lang="en-US" altLang="ja-JP" sz="1600">
                          <a:latin typeface="+mn-ea"/>
                          <a:ea typeface="+mn-ea"/>
                        </a:rPr>
                        <a:t>SBTi</a:t>
                      </a:r>
                      <a:r>
                        <a:rPr lang="ja-JP" altLang="en-US" sz="1600">
                          <a:latin typeface="+mn-ea"/>
                          <a:ea typeface="+mn-ea"/>
                        </a:rPr>
                        <a:t>への参加資格を有する企業、金融機関、および中小企業</a:t>
                      </a:r>
                      <a:endParaRPr kumimoji="1" lang="en-US" altLang="ja-JP" sz="1600">
                        <a:solidFill>
                          <a:srgbClr val="FF0000"/>
                        </a:solidFill>
                        <a:latin typeface="+mn-ea"/>
                        <a:ea typeface="+mn-ea"/>
                      </a:endParaRPr>
                    </a:p>
                    <a:p>
                      <a:pPr marL="285750" lvl="0" indent="-285750" algn="l">
                        <a:buClr>
                          <a:schemeClr val="tx1"/>
                        </a:buClr>
                        <a:buSzPct val="91000"/>
                        <a:buFont typeface="Wingdings" panose="05000000000000000000" pitchFamily="2" charset="2"/>
                        <a:buChar char="ü"/>
                      </a:pPr>
                      <a:r>
                        <a:rPr kumimoji="1" lang="ja-JP" altLang="en-US" sz="1600">
                          <a:solidFill>
                            <a:srgbClr val="FF0000"/>
                          </a:solidFill>
                          <a:latin typeface="+mn-ea"/>
                          <a:ea typeface="+mn-ea"/>
                        </a:rPr>
                        <a:t>企業</a:t>
                      </a:r>
                      <a:endParaRPr kumimoji="1" lang="en-US" altLang="ja-JP" sz="1600" baseline="30000">
                        <a:latin typeface="+mn-ea"/>
                        <a:ea typeface="+mn-ea"/>
                      </a:endParaRPr>
                    </a:p>
                    <a:p>
                      <a:pPr marL="742950" lvl="1" indent="-285750" algn="l">
                        <a:buClr>
                          <a:schemeClr val="tx1"/>
                        </a:buClr>
                        <a:buSzPct val="91000"/>
                        <a:buFont typeface="Arial" panose="020B0604020202020204" pitchFamily="34" charset="0"/>
                        <a:buChar char="•"/>
                      </a:pPr>
                      <a:r>
                        <a:rPr lang="ja-JP" altLang="en-US" sz="1600">
                          <a:latin typeface="+mn-ea"/>
                          <a:ea typeface="+mn-ea"/>
                        </a:rPr>
                        <a:t>金融機関の適格基準や、中小企業向けに特化した検証ルートの基準を満たさない事業体の組織形態</a:t>
                      </a:r>
                      <a:endParaRPr kumimoji="1" lang="en-US" altLang="ja-JP" sz="1600" baseline="300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金融機関</a:t>
                      </a:r>
                      <a:endParaRPr kumimoji="1" lang="en-US" altLang="ja-JP" sz="1600">
                        <a:solidFill>
                          <a:srgbClr val="FF0000"/>
                        </a:solidFill>
                        <a:latin typeface="+mn-ea"/>
                        <a:ea typeface="+mn-ea"/>
                      </a:endParaRPr>
                    </a:p>
                    <a:p>
                      <a:pPr marL="742950" lvl="1" indent="-285750">
                        <a:buClr>
                          <a:schemeClr val="tx1"/>
                        </a:buClr>
                        <a:buSzPct val="91000"/>
                        <a:buFont typeface="Arial" panose="020B0604020202020204" pitchFamily="34" charset="0"/>
                        <a:buChar char="•"/>
                      </a:pPr>
                      <a:r>
                        <a:rPr lang="ja-JP" altLang="en-US" sz="1600">
                          <a:latin typeface="+mn-ea"/>
                          <a:ea typeface="+mn-ea"/>
                        </a:rPr>
                        <a:t>投資、融資、保険活動から</a:t>
                      </a:r>
                      <a:r>
                        <a:rPr lang="en-US" altLang="ja-JP" sz="1600">
                          <a:latin typeface="+mn-ea"/>
                          <a:ea typeface="+mn-ea"/>
                        </a:rPr>
                        <a:t>5</a:t>
                      </a:r>
                      <a:r>
                        <a:rPr lang="ja-JP" altLang="en-US" sz="1600">
                          <a:latin typeface="+mn-ea"/>
                          <a:ea typeface="+mn-ea"/>
                        </a:rPr>
                        <a:t>％以上の収益を得ている事業体</a:t>
                      </a:r>
                      <a:r>
                        <a:rPr kumimoji="1" lang="ja-JP" altLang="en-US" sz="1600">
                          <a:latin typeface="+mn-ea"/>
                          <a:ea typeface="+mn-ea"/>
                        </a:rPr>
                        <a:t>（例：</a:t>
                      </a:r>
                      <a:r>
                        <a:rPr lang="ja-JP" altLang="en-US" sz="1600">
                          <a:latin typeface="+mn-ea"/>
                          <a:ea typeface="+mn-ea"/>
                        </a:rPr>
                        <a:t>銀行、資産運用会社、プライベート・エクイティ企業、アセットオーナー、保険会社、不動産担保型投資信託 等</a:t>
                      </a:r>
                      <a:r>
                        <a:rPr kumimoji="1" lang="ja-JP" altLang="en-US" sz="1600">
                          <a:latin typeface="+mn-ea"/>
                          <a:ea typeface="+mn-ea"/>
                        </a:rPr>
                        <a:t>）</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金融機関向けの目標設定フレームワークが提供されている</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専用の基準及びガイダンスに準拠する必要がある</a:t>
                      </a:r>
                      <a:endParaRPr kumimoji="1" lang="en-US" altLang="ja-JP" sz="16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中小企業</a:t>
                      </a:r>
                      <a:r>
                        <a:rPr kumimoji="1" lang="en-US" altLang="ja-JP" sz="1600" baseline="30000">
                          <a:latin typeface="+mn-ea"/>
                          <a:ea typeface="+mn-ea"/>
                        </a:rPr>
                        <a:t>※</a:t>
                      </a:r>
                    </a:p>
                    <a:p>
                      <a:pPr marL="742950" lvl="1" indent="-285750">
                        <a:buClr>
                          <a:schemeClr val="tx1"/>
                        </a:buClr>
                        <a:buSzPct val="91000"/>
                        <a:buFont typeface="Arial" panose="020B0604020202020204" pitchFamily="34" charset="0"/>
                        <a:buChar char="•"/>
                      </a:pPr>
                      <a:r>
                        <a:rPr lang="ja-JP" altLang="en-US" sz="1600">
                          <a:latin typeface="+mn-ea"/>
                          <a:ea typeface="+mn-ea"/>
                        </a:rPr>
                        <a:t>一定の収益、資産、または従業員数の基準を下回る企業</a:t>
                      </a:r>
                      <a:endParaRPr kumimoji="1" lang="en-US" altLang="ja-JP" sz="1600" baseline="3000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000" b="1" dirty="0">
                          <a:solidFill>
                            <a:sysClr val="windowText" lastClr="000000"/>
                          </a:solidFill>
                          <a:latin typeface="+mn-ea"/>
                          <a:ea typeface="+mn-ea"/>
                        </a:rPr>
                        <a:t>対象外</a:t>
                      </a:r>
                      <a:endParaRPr kumimoji="1" lang="en-US" altLang="ja-JP" sz="2000" b="1" dirty="0">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登録プロセスを完了していない、または登録が却下された企業</a:t>
                      </a:r>
                      <a:endParaRPr kumimoji="1" lang="en-US" altLang="ja-JP" sz="1600" dirty="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現在のところ</a:t>
                      </a:r>
                      <a:r>
                        <a:rPr kumimoji="1" lang="en-US" altLang="ja-JP" sz="1600" kern="1200" dirty="0">
                          <a:solidFill>
                            <a:schemeClr val="dk1"/>
                          </a:solidFill>
                          <a:latin typeface="+mn-ea"/>
                          <a:ea typeface="+mn-ea"/>
                          <a:cs typeface="+mn-cs"/>
                        </a:rPr>
                        <a:t>SBTi</a:t>
                      </a:r>
                      <a:r>
                        <a:rPr kumimoji="1" lang="ja-JP" altLang="en-US" sz="1600" kern="1200" dirty="0">
                          <a:solidFill>
                            <a:schemeClr val="dk1"/>
                          </a:solidFill>
                          <a:latin typeface="+mn-ea"/>
                          <a:ea typeface="+mn-ea"/>
                          <a:cs typeface="+mn-cs"/>
                        </a:rPr>
                        <a:t>で正式に目標の検証ができないため除外される組織</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石油・ガス会社</a:t>
                      </a:r>
                      <a:endParaRPr kumimoji="1" lang="en-US" altLang="ja-JP" sz="1600" dirty="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dirty="0">
                          <a:latin typeface="+mn-ea"/>
                          <a:ea typeface="+mn-ea"/>
                        </a:rPr>
                        <a:t>対象外だが、独自に目標を設定する際は短期目標やネットゼロ目標の手法を活用することが推奨される組織</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地方政府</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公的機関</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教育機関</a:t>
                      </a:r>
                      <a:endParaRPr kumimoji="1" lang="en-US" altLang="ja-JP" sz="1600" dirty="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dirty="0">
                          <a:latin typeface="+mn-ea"/>
                          <a:ea typeface="+mn-ea"/>
                        </a:rPr>
                        <a:t>非営利団体</a:t>
                      </a:r>
                      <a:endParaRPr kumimoji="1" lang="en-US" altLang="ja-JP" sz="16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CC814F24-387D-E163-50C1-14CC9F9EF6A9}"/>
              </a:ext>
            </a:extLst>
          </p:cNvPr>
          <p:cNvSpPr txBox="1">
            <a:spLocks noChangeArrowheads="1"/>
          </p:cNvSpPr>
          <p:nvPr/>
        </p:nvSpPr>
        <p:spPr bwMode="auto">
          <a:xfrm>
            <a:off x="577528" y="7005677"/>
            <a:ext cx="9536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n-ea"/>
                <a:ea typeface="+mn-ea"/>
                <a:cs typeface="Meiryo UI" pitchFamily="50" charset="-128"/>
              </a:rPr>
              <a:t>※</a:t>
            </a:r>
            <a:r>
              <a:rPr lang="ja-JP" altLang="en-US" sz="1200" b="1" dirty="0">
                <a:solidFill>
                  <a:srgbClr val="000000"/>
                </a:solidFill>
                <a:latin typeface="+mn-ea"/>
                <a:ea typeface="+mn-ea"/>
                <a:cs typeface="Meiryo UI" pitchFamily="50" charset="-128"/>
              </a:rPr>
              <a:t>中小企業に関する詳細な定義は</a:t>
            </a:r>
            <a:r>
              <a:rPr lang="en-US" altLang="ja-JP" sz="1200" b="1" dirty="0">
                <a:solidFill>
                  <a:srgbClr val="000000"/>
                </a:solidFill>
                <a:latin typeface="+mn-ea"/>
                <a:ea typeface="+mn-ea"/>
                <a:cs typeface="Meiryo UI" pitchFamily="50" charset="-128"/>
              </a:rPr>
              <a:t>P177</a:t>
            </a:r>
            <a:r>
              <a:rPr lang="ja-JP" altLang="en-US" sz="1200" b="1" dirty="0">
                <a:solidFill>
                  <a:srgbClr val="000000"/>
                </a:solidFill>
                <a:latin typeface="+mn-ea"/>
                <a:ea typeface="+mn-ea"/>
                <a:cs typeface="Meiryo UI" pitchFamily="50" charset="-128"/>
              </a:rPr>
              <a:t>参照</a:t>
            </a:r>
            <a:endParaRPr lang="en-US" altLang="ja-JP" sz="1200" b="1"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 Standard Operating Procedure for the Validation of SBTi Targets</a:t>
            </a:r>
            <a:r>
              <a:rPr lang="ja-JP" altLang="en-US" sz="900" dirty="0">
                <a:solidFill>
                  <a:srgbClr val="000000"/>
                </a:solidFill>
                <a:latin typeface="+mn-ea"/>
                <a:ea typeface="+mn-ea"/>
                <a:cs typeface="Meiryo UI" pitchFamily="50" charset="-128"/>
              </a:rPr>
              <a:t>（</a:t>
            </a:r>
            <a:r>
              <a:rPr lang="en-US" altLang="ja-JP" sz="900" dirty="0">
                <a:solidFill>
                  <a:srgbClr val="000000"/>
                </a:solidFill>
                <a:latin typeface="+mn-ea"/>
                <a:ea typeface="+mn-ea"/>
                <a:cs typeface="Meiryo UI" pitchFamily="50" charset="-128"/>
              </a:rPr>
              <a:t>https://docs.sbtiservices.com/resources/SOPTargetValidation.pdf</a:t>
            </a:r>
            <a:r>
              <a:rPr lang="ja-JP" altLang="en-US" sz="900" dirty="0">
                <a:solidFill>
                  <a:srgbClr val="000000"/>
                </a:solidFill>
                <a:latin typeface="+mn-ea"/>
                <a:ea typeface="+mn-ea"/>
                <a:cs typeface="Meiryo UI" pitchFamily="50" charset="-128"/>
              </a:rPr>
              <a:t>）、</a:t>
            </a:r>
            <a:r>
              <a:rPr lang="ja-JP" altLang="en-US" sz="900" dirty="0">
                <a:latin typeface="+mn-ea"/>
                <a:ea typeface="+mn-ea"/>
              </a:rPr>
              <a:t>科学に基づく目標設定スタートガイド</a:t>
            </a:r>
            <a:r>
              <a:rPr lang="en-US" altLang="ja-JP" sz="900" dirty="0">
                <a:solidFill>
                  <a:srgbClr val="000000"/>
                </a:solidFill>
                <a:latin typeface="+mn-ea"/>
                <a:ea typeface="+mn-ea"/>
              </a:rPr>
              <a:t> </a:t>
            </a:r>
            <a:r>
              <a:rPr lang="ja-JP" altLang="en-US" sz="900" dirty="0">
                <a:solidFill>
                  <a:srgbClr val="000000"/>
                </a:solidFill>
                <a:latin typeface="+mn-ea"/>
                <a:ea typeface="+mn-ea"/>
              </a:rPr>
              <a:t>バージョン</a:t>
            </a:r>
            <a:r>
              <a:rPr lang="en-US" altLang="ja-JP" sz="900" dirty="0">
                <a:solidFill>
                  <a:srgbClr val="000000"/>
                </a:solidFill>
                <a:latin typeface="+mn-ea"/>
                <a:ea typeface="+mn-ea"/>
              </a:rPr>
              <a:t>1.1</a:t>
            </a:r>
            <a:r>
              <a:rPr lang="ja-JP" altLang="en-US" sz="900" dirty="0">
                <a:solidFill>
                  <a:srgbClr val="000000"/>
                </a:solidFill>
                <a:latin typeface="+mn-ea"/>
                <a:ea typeface="+mn-ea"/>
              </a:rPr>
              <a:t>より作成（</a:t>
            </a:r>
            <a:r>
              <a:rPr lang="en-US" altLang="ja-JP" sz="900" dirty="0">
                <a:solidFill>
                  <a:srgbClr val="000000"/>
                </a:solidFill>
                <a:latin typeface="+mn-ea"/>
                <a:ea typeface="+mn-ea"/>
              </a:rPr>
              <a:t>https://files.sciencebasedtargets.org/production/files/Getting-Started-Guide-V1.1-Japanese.pdf</a:t>
            </a:r>
            <a:r>
              <a:rPr lang="ja-JP" altLang="en-US" sz="900" dirty="0">
                <a:solidFill>
                  <a:srgbClr val="000000"/>
                </a:solidFill>
                <a:latin typeface="+mn-ea"/>
                <a:ea typeface="+mn-ea"/>
              </a:rPr>
              <a:t>）</a:t>
            </a:r>
            <a:r>
              <a:rPr lang="ja-JP" altLang="en-US" sz="9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32918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0599F-07CC-6DA7-89C6-350346F1E141}"/>
              </a:ext>
            </a:extLst>
          </p:cNvPr>
          <p:cNvSpPr>
            <a:spLocks noGrp="1"/>
          </p:cNvSpPr>
          <p:nvPr>
            <p:ph type="title"/>
          </p:nvPr>
        </p:nvSpPr>
        <p:spPr>
          <a:xfrm>
            <a:off x="161925" y="284266"/>
            <a:ext cx="9288000" cy="648000"/>
          </a:xfrm>
        </p:spPr>
        <p:txBody>
          <a:bodyPr/>
          <a:lstStyle/>
          <a:p>
            <a:r>
              <a:rPr lang="en-US" altLang="ja-JP">
                <a:latin typeface="+mn-ea"/>
                <a:ea typeface="+mn-ea"/>
              </a:rPr>
              <a:t>【</a:t>
            </a:r>
            <a:r>
              <a:rPr lang="ja-JP" altLang="en-US">
                <a:latin typeface="+mn-ea"/>
                <a:ea typeface="+mn-ea"/>
              </a:rPr>
              <a:t>参考</a:t>
            </a:r>
            <a:r>
              <a:rPr lang="en-US" altLang="ja-JP">
                <a:latin typeface="+mn-ea"/>
                <a:ea typeface="+mn-ea"/>
              </a:rPr>
              <a:t>】SBT</a:t>
            </a:r>
            <a:r>
              <a:rPr lang="ja-JP" altLang="en-US">
                <a:latin typeface="+mn-ea"/>
                <a:ea typeface="+mn-ea"/>
              </a:rPr>
              <a:t>設定の対象組織</a:t>
            </a:r>
            <a:endParaRPr kumimoji="1" lang="ja-JP" altLang="en-US">
              <a:latin typeface="+mn-ea"/>
              <a:ea typeface="+mn-ea"/>
            </a:endParaRPr>
          </a:p>
        </p:txBody>
      </p:sp>
      <p:sp>
        <p:nvSpPr>
          <p:cNvPr id="71" name="テキスト ボックス 70">
            <a:extLst>
              <a:ext uri="{FF2B5EF4-FFF2-40B4-BE49-F238E27FC236}">
                <a16:creationId xmlns:a16="http://schemas.microsoft.com/office/drawing/2014/main" id="{BEA56EBD-AAFA-F553-A525-64D1AE3DEE47}"/>
              </a:ext>
            </a:extLst>
          </p:cNvPr>
          <p:cNvSpPr txBox="1">
            <a:spLocks noChangeArrowheads="1"/>
          </p:cNvSpPr>
          <p:nvPr/>
        </p:nvSpPr>
        <p:spPr bwMode="auto">
          <a:xfrm>
            <a:off x="577524"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a:t>
            </a:r>
            <a:r>
              <a:rPr lang="ja-JP" altLang="en-US" sz="900">
                <a:latin typeface="+mn-ea"/>
                <a:ea typeface="+mn-ea"/>
              </a:rPr>
              <a:t>科学に基づく目標設定スタートガイド</a:t>
            </a:r>
            <a:r>
              <a:rPr lang="en-US" altLang="ja-JP" sz="900">
                <a:solidFill>
                  <a:srgbClr val="000000"/>
                </a:solidFill>
                <a:latin typeface="+mn-ea"/>
                <a:ea typeface="+mn-ea"/>
              </a:rPr>
              <a:t> </a:t>
            </a:r>
            <a:r>
              <a:rPr lang="ja-JP" altLang="en-US" sz="900">
                <a:solidFill>
                  <a:srgbClr val="000000"/>
                </a:solidFill>
                <a:latin typeface="+mn-ea"/>
                <a:ea typeface="+mn-ea"/>
              </a:rPr>
              <a:t>バージョン</a:t>
            </a:r>
            <a:r>
              <a:rPr lang="en-US" altLang="ja-JP" sz="900">
                <a:solidFill>
                  <a:srgbClr val="000000"/>
                </a:solidFill>
                <a:latin typeface="+mn-ea"/>
                <a:ea typeface="+mn-ea"/>
              </a:rPr>
              <a:t>1.1</a:t>
            </a:r>
            <a:r>
              <a:rPr lang="ja-JP" altLang="en-US" sz="900">
                <a:solidFill>
                  <a:srgbClr val="000000"/>
                </a:solidFill>
                <a:latin typeface="+mn-ea"/>
                <a:ea typeface="+mn-ea"/>
              </a:rPr>
              <a:t>より作成（</a:t>
            </a:r>
            <a:r>
              <a:rPr lang="en-US" altLang="ja-JP" sz="900">
                <a:solidFill>
                  <a:srgbClr val="000000"/>
                </a:solidFill>
                <a:latin typeface="+mn-ea"/>
                <a:ea typeface="+mn-ea"/>
              </a:rPr>
              <a:t>https://files.sciencebasedtargets.org/production/files/Getting-Started-Guide-V1.1-Japanese.pdf</a:t>
            </a:r>
            <a:r>
              <a:rPr lang="ja-JP" altLang="en-US" sz="900">
                <a:solidFill>
                  <a:srgbClr val="000000"/>
                </a:solidFill>
                <a:latin typeface="+mn-ea"/>
                <a:ea typeface="+mn-ea"/>
              </a:rPr>
              <a:t>）より作成</a:t>
            </a:r>
            <a:endParaRPr lang="ja-JP" altLang="en-US" sz="900">
              <a:solidFill>
                <a:srgbClr val="000000"/>
              </a:solidFill>
              <a:latin typeface="+mn-ea"/>
              <a:ea typeface="+mn-ea"/>
              <a:cs typeface="Meiryo UI" pitchFamily="50" charset="-128"/>
            </a:endParaRPr>
          </a:p>
        </p:txBody>
      </p:sp>
      <p:grpSp>
        <p:nvGrpSpPr>
          <p:cNvPr id="25" name="グループ化 24">
            <a:extLst>
              <a:ext uri="{FF2B5EF4-FFF2-40B4-BE49-F238E27FC236}">
                <a16:creationId xmlns:a16="http://schemas.microsoft.com/office/drawing/2014/main" id="{60891B35-2360-0CD0-E6AE-63AAD986AD4C}"/>
              </a:ext>
            </a:extLst>
          </p:cNvPr>
          <p:cNvGrpSpPr/>
          <p:nvPr/>
        </p:nvGrpSpPr>
        <p:grpSpPr>
          <a:xfrm>
            <a:off x="159485" y="1122538"/>
            <a:ext cx="10372833" cy="6016034"/>
            <a:chOff x="159485" y="1122537"/>
            <a:chExt cx="10372833" cy="6016034"/>
          </a:xfrm>
        </p:grpSpPr>
        <p:sp>
          <p:nvSpPr>
            <p:cNvPr id="7" name="テキスト ボックス 6">
              <a:extLst>
                <a:ext uri="{FF2B5EF4-FFF2-40B4-BE49-F238E27FC236}">
                  <a16:creationId xmlns:a16="http://schemas.microsoft.com/office/drawing/2014/main" id="{1F061FBD-73CD-7A07-F273-B7C36CA4038B}"/>
                </a:ext>
              </a:extLst>
            </p:cNvPr>
            <p:cNvSpPr txBox="1"/>
            <p:nvPr/>
          </p:nvSpPr>
          <p:spPr>
            <a:xfrm>
              <a:off x="4059259" y="1122537"/>
              <a:ext cx="2578158" cy="374571"/>
            </a:xfrm>
            <a:prstGeom prst="roundRect">
              <a:avLst/>
            </a:prstGeom>
            <a:solidFill>
              <a:schemeClr val="accent6"/>
            </a:solidFill>
            <a:ln>
              <a:noFill/>
            </a:ln>
          </p:spPr>
          <p:style>
            <a:lnRef idx="1">
              <a:schemeClr val="accent6"/>
            </a:lnRef>
            <a:fillRef idx="3">
              <a:schemeClr val="accent6"/>
            </a:fillRef>
            <a:effectRef idx="2">
              <a:schemeClr val="accent6"/>
            </a:effectRef>
            <a:fontRef idx="minor">
              <a:schemeClr val="lt1"/>
            </a:fontRef>
          </p:style>
          <p:txBody>
            <a:bodyPr vert="horz" wrap="square" rtlCol="0" anchor="ctr">
              <a:spAutoFit/>
            </a:bodyPr>
            <a:lstStyle/>
            <a:p>
              <a:pPr algn="ctr"/>
              <a:r>
                <a:rPr kumimoji="1" lang="ja-JP" altLang="en-US" sz="1600" b="1">
                  <a:solidFill>
                    <a:schemeClr val="bg1"/>
                  </a:solidFill>
                  <a:latin typeface="+mn-ea"/>
                </a:rPr>
                <a:t>あなたの組織の種類は？</a:t>
              </a:r>
            </a:p>
          </p:txBody>
        </p:sp>
        <p:sp>
          <p:nvSpPr>
            <p:cNvPr id="8" name="テキスト ボックス 7">
              <a:extLst>
                <a:ext uri="{FF2B5EF4-FFF2-40B4-BE49-F238E27FC236}">
                  <a16:creationId xmlns:a16="http://schemas.microsoft.com/office/drawing/2014/main" id="{EC13C3A3-CDE9-DE62-2EBF-40EC1A9C9BBA}"/>
                </a:ext>
              </a:extLst>
            </p:cNvPr>
            <p:cNvSpPr txBox="1"/>
            <p:nvPr/>
          </p:nvSpPr>
          <p:spPr>
            <a:xfrm>
              <a:off x="4059259" y="2277350"/>
              <a:ext cx="2578158" cy="646986"/>
            </a:xfrm>
            <a:prstGeom prst="roundRect">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vert="horz" wrap="square" rtlCol="0" anchor="ctr">
              <a:spAutoFit/>
            </a:bodyPr>
            <a:lstStyle/>
            <a:p>
              <a:pPr algn="ctr"/>
              <a:r>
                <a:rPr lang="ja-JP" altLang="en-US" sz="1600" b="1">
                  <a:solidFill>
                    <a:schemeClr val="bg1"/>
                  </a:solidFill>
                  <a:latin typeface="+mn-ea"/>
                </a:rPr>
                <a:t>あなたの会社は親会社ですか、子会社ですか？</a:t>
              </a:r>
              <a:endParaRPr kumimoji="1" lang="ja-JP" altLang="en-US" sz="1600" b="1">
                <a:solidFill>
                  <a:schemeClr val="bg1"/>
                </a:solidFill>
                <a:latin typeface="+mn-ea"/>
              </a:endParaRPr>
            </a:p>
          </p:txBody>
        </p:sp>
        <p:sp>
          <p:nvSpPr>
            <p:cNvPr id="9" name="テキスト ボックス 8">
              <a:extLst>
                <a:ext uri="{FF2B5EF4-FFF2-40B4-BE49-F238E27FC236}">
                  <a16:creationId xmlns:a16="http://schemas.microsoft.com/office/drawing/2014/main" id="{031B316D-8D67-B36D-9C8D-1A53DD6C0EFA}"/>
                </a:ext>
              </a:extLst>
            </p:cNvPr>
            <p:cNvSpPr txBox="1"/>
            <p:nvPr/>
          </p:nvSpPr>
          <p:spPr>
            <a:xfrm>
              <a:off x="4059259" y="3709162"/>
              <a:ext cx="2578158" cy="374571"/>
            </a:xfrm>
            <a:prstGeom prst="roundRect">
              <a:avLst/>
            </a:prstGeom>
            <a:solidFill>
              <a:srgbClr val="993366"/>
            </a:solidFill>
            <a:ln>
              <a:noFill/>
            </a:ln>
          </p:spPr>
          <p:txBody>
            <a:bodyPr vert="horz" wrap="square" rtlCol="0" anchor="ctr">
              <a:spAutoFit/>
            </a:bodyPr>
            <a:lstStyle/>
            <a:p>
              <a:pPr algn="ctr"/>
              <a:r>
                <a:rPr kumimoji="1" lang="ja-JP" altLang="en-US" sz="1600" b="1">
                  <a:solidFill>
                    <a:schemeClr val="bg1"/>
                  </a:solidFill>
                  <a:latin typeface="+mn-ea"/>
                </a:rPr>
                <a:t>石油・ガスセクター</a:t>
              </a:r>
              <a:r>
                <a:rPr lang="ja-JP" altLang="en-US" sz="1600" b="1">
                  <a:solidFill>
                    <a:schemeClr val="bg1"/>
                  </a:solidFill>
                  <a:latin typeface="+mn-ea"/>
                </a:rPr>
                <a:t>ですか？</a:t>
              </a:r>
              <a:endParaRPr kumimoji="1" lang="ja-JP" altLang="en-US" sz="1600" b="1">
                <a:solidFill>
                  <a:schemeClr val="bg1"/>
                </a:solidFill>
                <a:latin typeface="+mn-ea"/>
              </a:endParaRPr>
            </a:p>
          </p:txBody>
        </p:sp>
        <p:sp>
          <p:nvSpPr>
            <p:cNvPr id="10" name="テキスト ボックス 9">
              <a:extLst>
                <a:ext uri="{FF2B5EF4-FFF2-40B4-BE49-F238E27FC236}">
                  <a16:creationId xmlns:a16="http://schemas.microsoft.com/office/drawing/2014/main" id="{FCF12BC1-AD0A-8F55-5519-4122ECA5CEAB}"/>
                </a:ext>
              </a:extLst>
            </p:cNvPr>
            <p:cNvSpPr txBox="1"/>
            <p:nvPr/>
          </p:nvSpPr>
          <p:spPr>
            <a:xfrm>
              <a:off x="4059259" y="5140974"/>
              <a:ext cx="2578158" cy="374571"/>
            </a:xfrm>
            <a:prstGeom prst="roundRect">
              <a:avLst/>
            </a:prstGeom>
            <a:solidFill>
              <a:srgbClr val="993366"/>
            </a:solidFill>
            <a:ln>
              <a:noFill/>
            </a:ln>
          </p:spPr>
          <p:txBody>
            <a:bodyPr vert="horz" wrap="square" rtlCol="0" anchor="ctr">
              <a:spAutoFit/>
            </a:bodyPr>
            <a:lstStyle/>
            <a:p>
              <a:pPr algn="ctr"/>
              <a:r>
                <a:rPr lang="ja-JP" altLang="en-US" sz="1600" b="1">
                  <a:solidFill>
                    <a:schemeClr val="bg1"/>
                  </a:solidFill>
                  <a:latin typeface="+mn-ea"/>
                </a:rPr>
                <a:t>金融機関ですか？</a:t>
              </a:r>
              <a:endParaRPr kumimoji="1" lang="ja-JP" altLang="en-US" sz="1600" b="1">
                <a:solidFill>
                  <a:schemeClr val="bg1"/>
                </a:solidFill>
                <a:latin typeface="+mn-ea"/>
              </a:endParaRPr>
            </a:p>
          </p:txBody>
        </p:sp>
        <p:sp>
          <p:nvSpPr>
            <p:cNvPr id="11" name="テキスト ボックス 10">
              <a:extLst>
                <a:ext uri="{FF2B5EF4-FFF2-40B4-BE49-F238E27FC236}">
                  <a16:creationId xmlns:a16="http://schemas.microsoft.com/office/drawing/2014/main" id="{3876FFBF-5CC2-A9BF-B832-A4CDA436BA0A}"/>
                </a:ext>
              </a:extLst>
            </p:cNvPr>
            <p:cNvSpPr txBox="1"/>
            <p:nvPr/>
          </p:nvSpPr>
          <p:spPr>
            <a:xfrm>
              <a:off x="4059259" y="6295787"/>
              <a:ext cx="2578158" cy="646986"/>
            </a:xfrm>
            <a:prstGeom prst="roundRect">
              <a:avLst/>
            </a:prstGeom>
            <a:solidFill>
              <a:srgbClr val="7030A0"/>
            </a:solidFill>
            <a:ln>
              <a:noFill/>
            </a:ln>
          </p:spPr>
          <p:txBody>
            <a:bodyPr vert="horz" wrap="square" rtlCol="0" anchor="ctr">
              <a:spAutoFit/>
            </a:bodyPr>
            <a:lstStyle/>
            <a:p>
              <a:pPr algn="ctr"/>
              <a:r>
                <a:rPr lang="ja-JP" altLang="en-US" sz="1600" b="1">
                  <a:solidFill>
                    <a:schemeClr val="bg1"/>
                  </a:solidFill>
                  <a:latin typeface="+mn-ea"/>
                </a:rPr>
                <a:t>あなたの組織は中小企業（</a:t>
              </a:r>
              <a:r>
                <a:rPr lang="en-US" altLang="ja-JP" sz="1600" b="1">
                  <a:solidFill>
                    <a:schemeClr val="bg1"/>
                  </a:solidFill>
                  <a:latin typeface="+mn-ea"/>
                </a:rPr>
                <a:t>SME</a:t>
              </a:r>
              <a:r>
                <a:rPr lang="ja-JP" altLang="en-US" sz="1600" b="1">
                  <a:solidFill>
                    <a:schemeClr val="bg1"/>
                  </a:solidFill>
                  <a:latin typeface="+mn-ea"/>
                </a:rPr>
                <a:t>）ですか</a:t>
              </a:r>
              <a:r>
                <a:rPr kumimoji="1" lang="ja-JP" altLang="en-US" sz="1600" b="1">
                  <a:solidFill>
                    <a:schemeClr val="bg1"/>
                  </a:solidFill>
                  <a:latin typeface="+mn-ea"/>
                </a:rPr>
                <a:t>？</a:t>
              </a:r>
            </a:p>
          </p:txBody>
        </p:sp>
        <p:sp>
          <p:nvSpPr>
            <p:cNvPr id="13" name="テキスト ボックス 12">
              <a:extLst>
                <a:ext uri="{FF2B5EF4-FFF2-40B4-BE49-F238E27FC236}">
                  <a16:creationId xmlns:a16="http://schemas.microsoft.com/office/drawing/2014/main" id="{AAE251E7-DD65-848D-67D9-EC7F89D70EB7}"/>
                </a:ext>
              </a:extLst>
            </p:cNvPr>
            <p:cNvSpPr txBox="1"/>
            <p:nvPr/>
          </p:nvSpPr>
          <p:spPr>
            <a:xfrm>
              <a:off x="159485" y="1543509"/>
              <a:ext cx="2978898" cy="1502509"/>
            </a:xfrm>
            <a:prstGeom prst="roundRect">
              <a:avLst>
                <a:gd name="adj" fmla="val 7265"/>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現在</a:t>
              </a:r>
              <a:r>
                <a:rPr lang="en-US" altLang="ja-JP" sz="1100">
                  <a:latin typeface="+mn-ea"/>
                </a:rPr>
                <a:t>SBTi</a:t>
              </a:r>
              <a:r>
                <a:rPr lang="ja-JP" altLang="en-US" sz="1100">
                  <a:latin typeface="+mn-ea"/>
                </a:rPr>
                <a:t>では、市区町村、地方自治体、公的機関、非営利団体の目標評価は実施していません。市区町村および地方自治体は、科学に基づく目標設定ネットワーク</a:t>
              </a:r>
              <a:r>
                <a:rPr lang="en-US" altLang="ja-JP" sz="1100">
                  <a:latin typeface="+mn-ea"/>
                </a:rPr>
                <a:t>(SBTN)</a:t>
              </a:r>
              <a:r>
                <a:rPr lang="ja-JP" altLang="en-US" sz="1100">
                  <a:latin typeface="+mn-ea"/>
                </a:rPr>
                <a:t>のガイダンスに従って気候目標を設定することができます。その他のステークホルダーは、企業のネットゼロ基準の文書に詳しく記載する科学に基づく気候目標の設定手法を利用するよう推奨します。</a:t>
              </a:r>
              <a:endParaRPr kumimoji="1" lang="ja-JP" altLang="en-US" sz="1100">
                <a:latin typeface="+mn-ea"/>
              </a:endParaRPr>
            </a:p>
          </p:txBody>
        </p:sp>
        <p:sp>
          <p:nvSpPr>
            <p:cNvPr id="14" name="テキスト ボックス 13">
              <a:extLst>
                <a:ext uri="{FF2B5EF4-FFF2-40B4-BE49-F238E27FC236}">
                  <a16:creationId xmlns:a16="http://schemas.microsoft.com/office/drawing/2014/main" id="{3850C2F0-763A-EAD0-FE68-88C12902EF6A}"/>
                </a:ext>
              </a:extLst>
            </p:cNvPr>
            <p:cNvSpPr txBox="1"/>
            <p:nvPr/>
          </p:nvSpPr>
          <p:spPr>
            <a:xfrm>
              <a:off x="7553420" y="1841845"/>
              <a:ext cx="2978898" cy="1516499"/>
            </a:xfrm>
            <a:prstGeom prst="roundRect">
              <a:avLst>
                <a:gd name="adj" fmla="val 79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子会社として</a:t>
              </a:r>
              <a:r>
                <a:rPr lang="en-US" altLang="ja-JP" sz="1100">
                  <a:latin typeface="+mn-ea"/>
                </a:rPr>
                <a:t>SBT</a:t>
              </a:r>
              <a:r>
                <a:rPr lang="ja-JP" altLang="en-US" sz="1100">
                  <a:latin typeface="+mn-ea"/>
                </a:rPr>
                <a:t>を設定することもできますが、目標はできれば親会社レベルまたは企業グループレベルで提出されるのが望ましいです。親会社はバウンダリ基準に従い、提出する目標に全子会社の排出量を含めなければなりません。バウンダリ基準については、企業の短期目標基準と企業のネットゼロ基準に詳しく記載してあります。詳しくは、</a:t>
              </a:r>
              <a:r>
                <a:rPr lang="en-US" altLang="ja-JP" sz="1100">
                  <a:latin typeface="+mn-ea"/>
                </a:rPr>
                <a:t>SBTi</a:t>
              </a:r>
              <a:r>
                <a:rPr lang="ja-JP" altLang="en-US" sz="1100">
                  <a:latin typeface="+mn-ea"/>
                </a:rPr>
                <a:t>目標の審査手続きをご覧ください。</a:t>
              </a:r>
              <a:endParaRPr kumimoji="1" lang="ja-JP" altLang="en-US" sz="1100">
                <a:latin typeface="+mn-ea"/>
              </a:endParaRPr>
            </a:p>
          </p:txBody>
        </p:sp>
        <p:sp>
          <p:nvSpPr>
            <p:cNvPr id="15" name="テキスト ボックス 14">
              <a:extLst>
                <a:ext uri="{FF2B5EF4-FFF2-40B4-BE49-F238E27FC236}">
                  <a16:creationId xmlns:a16="http://schemas.microsoft.com/office/drawing/2014/main" id="{FC5CEED8-29A6-B13D-92A1-1F6D76EE22D3}"/>
                </a:ext>
              </a:extLst>
            </p:cNvPr>
            <p:cNvSpPr txBox="1"/>
            <p:nvPr/>
          </p:nvSpPr>
          <p:spPr>
            <a:xfrm>
              <a:off x="162736" y="3416415"/>
              <a:ext cx="2978898" cy="851297"/>
            </a:xfrm>
            <a:prstGeom prst="roundRect">
              <a:avLst>
                <a:gd name="adj" fmla="val 125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石油・ガスセクターの企業は、間もなく公表されるガイダンスに従って目標を提出し、審査を受けなければなりません。。</a:t>
              </a:r>
              <a:r>
                <a:rPr lang="en-US" altLang="ja-JP" sz="1100">
                  <a:latin typeface="+mn-ea"/>
                </a:rPr>
                <a:t>SBTi</a:t>
              </a:r>
              <a:r>
                <a:rPr lang="ja-JP" altLang="en-US" sz="1100">
                  <a:latin typeface="+mn-ea"/>
                </a:rPr>
                <a:t>石油・ガスセクター向けウェブページで最新情報をご確認ください。</a:t>
              </a:r>
              <a:endParaRPr kumimoji="1" lang="ja-JP" altLang="en-US" sz="1100">
                <a:latin typeface="+mn-ea"/>
              </a:endParaRPr>
            </a:p>
          </p:txBody>
        </p:sp>
        <p:sp>
          <p:nvSpPr>
            <p:cNvPr id="16" name="テキスト ボックス 15">
              <a:extLst>
                <a:ext uri="{FF2B5EF4-FFF2-40B4-BE49-F238E27FC236}">
                  <a16:creationId xmlns:a16="http://schemas.microsoft.com/office/drawing/2014/main" id="{7F72BB67-7DA5-1AA2-FCFC-9D2DD405F3A9}"/>
                </a:ext>
              </a:extLst>
            </p:cNvPr>
            <p:cNvSpPr txBox="1"/>
            <p:nvPr/>
          </p:nvSpPr>
          <p:spPr>
            <a:xfrm>
              <a:off x="7553420" y="6099989"/>
              <a:ext cx="2978897" cy="1038582"/>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さらに詳しくは、中小企業</a:t>
              </a:r>
              <a:r>
                <a:rPr lang="en-US" altLang="ja-JP" sz="1100">
                  <a:latin typeface="+mn-ea"/>
                </a:rPr>
                <a:t>(SME)</a:t>
              </a:r>
              <a:r>
                <a:rPr lang="ja-JP" altLang="en-US" sz="1100">
                  <a:latin typeface="+mn-ea"/>
                </a:rPr>
                <a:t>向け</a:t>
              </a:r>
              <a:r>
                <a:rPr lang="en-US" altLang="ja-JP" sz="1100">
                  <a:latin typeface="+mn-ea"/>
                </a:rPr>
                <a:t>FAQ</a:t>
              </a:r>
              <a:r>
                <a:rPr lang="ja-JP" altLang="en-US" sz="1100">
                  <a:latin typeface="+mn-ea"/>
                </a:rPr>
                <a:t>をご覧ください。中小企業は、中小企業</a:t>
              </a:r>
              <a:r>
                <a:rPr lang="en-US" altLang="ja-JP" sz="1100">
                  <a:latin typeface="+mn-ea"/>
                </a:rPr>
                <a:t>(SME)</a:t>
              </a:r>
              <a:r>
                <a:rPr lang="ja-JP" altLang="en-US" sz="1100">
                  <a:latin typeface="+mn-ea"/>
                </a:rPr>
                <a:t>向け簡素化目標審査ルートを利用して、簡素化したルートで短期目標とネットゼロ目標を提出することも可能です。</a:t>
              </a:r>
              <a:endParaRPr kumimoji="1" lang="ja-JP" altLang="en-US" sz="1100">
                <a:latin typeface="+mn-ea"/>
              </a:endParaRPr>
            </a:p>
          </p:txBody>
        </p:sp>
        <p:sp>
          <p:nvSpPr>
            <p:cNvPr id="17" name="テキスト ボックス 16">
              <a:extLst>
                <a:ext uri="{FF2B5EF4-FFF2-40B4-BE49-F238E27FC236}">
                  <a16:creationId xmlns:a16="http://schemas.microsoft.com/office/drawing/2014/main" id="{26142674-B328-D90D-9D85-657B725DA4F8}"/>
                </a:ext>
              </a:extLst>
            </p:cNvPr>
            <p:cNvSpPr txBox="1"/>
            <p:nvPr/>
          </p:nvSpPr>
          <p:spPr>
            <a:xfrm>
              <a:off x="7553420" y="3885910"/>
              <a:ext cx="2978898" cy="1038582"/>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金融機関短期目標基準で、</a:t>
              </a:r>
              <a:r>
                <a:rPr lang="en-US" altLang="ja-JP" sz="1100">
                  <a:latin typeface="+mn-ea"/>
                </a:rPr>
                <a:t>Scope1+2</a:t>
              </a:r>
              <a:r>
                <a:rPr lang="ja-JP" altLang="en-US" sz="1100">
                  <a:latin typeface="+mn-ea"/>
                </a:rPr>
                <a:t>排出量と</a:t>
              </a:r>
              <a:r>
                <a:rPr lang="en-US" altLang="ja-JP" sz="1100">
                  <a:latin typeface="+mn-ea"/>
                </a:rPr>
                <a:t>Scope3</a:t>
              </a:r>
              <a:r>
                <a:rPr lang="ja-JP" altLang="en-US" sz="1100">
                  <a:latin typeface="+mn-ea"/>
                </a:rPr>
                <a:t>ファイナンスドエミッションの両方を対象とする短期</a:t>
              </a:r>
              <a:r>
                <a:rPr lang="en-US" altLang="ja-JP" sz="1100">
                  <a:latin typeface="+mn-ea"/>
                </a:rPr>
                <a:t>SBT</a:t>
              </a:r>
              <a:r>
                <a:rPr lang="ja-JP" altLang="en-US" sz="1100">
                  <a:latin typeface="+mn-ea"/>
                </a:rPr>
                <a:t>の要件をまとめています。</a:t>
              </a:r>
              <a:r>
                <a:rPr lang="en-US" altLang="ja-JP" sz="1100">
                  <a:latin typeface="+mn-ea"/>
                </a:rPr>
                <a:t>SBTi</a:t>
              </a:r>
              <a:r>
                <a:rPr lang="ja-JP" altLang="en-US" sz="1100">
                  <a:latin typeface="+mn-ea"/>
                </a:rPr>
                <a:t>の金融セクタープロジェクトで、金融機関向けのネットゼロ資料の作成が別途進展中です。</a:t>
              </a:r>
              <a:endParaRPr kumimoji="1" lang="ja-JP" altLang="en-US" sz="1100">
                <a:latin typeface="+mn-ea"/>
              </a:endParaRPr>
            </a:p>
          </p:txBody>
        </p:sp>
        <p:sp>
          <p:nvSpPr>
            <p:cNvPr id="18" name="テキスト ボックス 17">
              <a:extLst>
                <a:ext uri="{FF2B5EF4-FFF2-40B4-BE49-F238E27FC236}">
                  <a16:creationId xmlns:a16="http://schemas.microsoft.com/office/drawing/2014/main" id="{4738F62D-F09E-BAA0-E1FA-465C66967E27}"/>
                </a:ext>
              </a:extLst>
            </p:cNvPr>
            <p:cNvSpPr txBox="1"/>
            <p:nvPr/>
          </p:nvSpPr>
          <p:spPr>
            <a:xfrm>
              <a:off x="162735" y="4605488"/>
              <a:ext cx="2978897" cy="2337286"/>
            </a:xfrm>
            <a:prstGeom prst="roundRect">
              <a:avLst>
                <a:gd name="adj" fmla="val 4345"/>
              </a:avLst>
            </a:prstGeom>
            <a:solidFill>
              <a:schemeClr val="bg1">
                <a:lumMod val="85000"/>
              </a:schemeClr>
            </a:solidFill>
            <a:ln>
              <a:solidFill>
                <a:schemeClr val="tx1"/>
              </a:solidFill>
            </a:ln>
          </p:spPr>
          <p:txBody>
            <a:bodyPr wrap="square" rtlCol="0" anchor="ctr">
              <a:spAutoFit/>
            </a:bodyPr>
            <a:lstStyle/>
            <a:p>
              <a:r>
                <a:rPr lang="ja-JP" altLang="en-US" sz="1100" dirty="0">
                  <a:latin typeface="+mn-ea"/>
                </a:rPr>
                <a:t>企業全体規模の</a:t>
              </a:r>
              <a:r>
                <a:rPr lang="en-US" altLang="ja-JP" sz="1100" dirty="0">
                  <a:latin typeface="+mn-ea"/>
                </a:rPr>
                <a:t>Scope1+2</a:t>
              </a:r>
              <a:r>
                <a:rPr lang="ja-JP" altLang="en-US" sz="1100" dirty="0">
                  <a:latin typeface="+mn-ea"/>
                </a:rPr>
                <a:t>排出量のインベントリは、</a:t>
              </a:r>
              <a:r>
                <a:rPr lang="en-US" altLang="ja-JP" sz="1100" dirty="0">
                  <a:latin typeface="+mn-ea"/>
                </a:rPr>
                <a:t>GHG</a:t>
              </a:r>
              <a:r>
                <a:rPr lang="ja-JP" altLang="en-US" sz="1100" dirty="0">
                  <a:latin typeface="+mn-ea"/>
                </a:rPr>
                <a:t>プロトコル企業基準と</a:t>
              </a:r>
              <a:r>
                <a:rPr lang="en-US" altLang="ja-JP" sz="1100" dirty="0">
                  <a:latin typeface="+mn-ea"/>
                </a:rPr>
                <a:t>GHG</a:t>
              </a:r>
              <a:r>
                <a:rPr lang="ja-JP" altLang="en-US" sz="1100" dirty="0">
                  <a:latin typeface="+mn-ea"/>
                </a:rPr>
                <a:t>プロトコル</a:t>
              </a:r>
              <a:r>
                <a:rPr lang="en-US" altLang="ja-JP" sz="1100" dirty="0">
                  <a:latin typeface="+mn-ea"/>
                </a:rPr>
                <a:t>Scope2</a:t>
              </a:r>
              <a:r>
                <a:rPr lang="ja-JP" altLang="en-US" sz="1100" dirty="0">
                  <a:latin typeface="+mn-ea"/>
                </a:rPr>
                <a:t>ガイダンスの定義に従って完了しなければなりません。企業は、</a:t>
              </a:r>
              <a:r>
                <a:rPr lang="en-US" altLang="ja-JP" sz="1100" dirty="0">
                  <a:latin typeface="+mn-ea"/>
                </a:rPr>
                <a:t>GHG</a:t>
              </a:r>
              <a:r>
                <a:rPr lang="ja-JP" altLang="en-US" sz="1100" dirty="0">
                  <a:latin typeface="+mn-ea"/>
                </a:rPr>
                <a:t>プロトコル企業バリューチェーン（</a:t>
              </a:r>
              <a:r>
                <a:rPr lang="en-US" altLang="ja-JP" sz="1100" dirty="0">
                  <a:latin typeface="+mn-ea"/>
                </a:rPr>
                <a:t>Scope3</a:t>
              </a:r>
              <a:r>
                <a:rPr lang="ja-JP" altLang="en-US" sz="1100" dirty="0">
                  <a:latin typeface="+mn-ea"/>
                </a:rPr>
                <a:t>）算定・報告基準に従い、各カテゴリの最小限バウンダリを考慮して、該当する全カテゴリの</a:t>
              </a:r>
              <a:r>
                <a:rPr lang="en-US" altLang="ja-JP" sz="1100" dirty="0">
                  <a:latin typeface="+mn-ea"/>
                </a:rPr>
                <a:t>Scope3</a:t>
              </a:r>
              <a:r>
                <a:rPr lang="ja-JP" altLang="en-US" sz="1100" dirty="0">
                  <a:latin typeface="+mn-ea"/>
                </a:rPr>
                <a:t>排出量インベントリ／スクリーニングを完了しなければなりません。企業は、</a:t>
              </a:r>
              <a:r>
                <a:rPr lang="en-US" altLang="ja-JP" sz="1100" dirty="0">
                  <a:latin typeface="+mn-ea"/>
                </a:rPr>
                <a:t>GHG</a:t>
              </a:r>
              <a:r>
                <a:rPr lang="ja-JP" altLang="en-US" sz="1100" dirty="0">
                  <a:latin typeface="+mn-ea"/>
                </a:rPr>
                <a:t>プロトコル</a:t>
              </a:r>
              <a:r>
                <a:rPr lang="en-US" altLang="ja-JP" sz="1100" dirty="0">
                  <a:latin typeface="+mn-ea"/>
                </a:rPr>
                <a:t>Scope3</a:t>
              </a:r>
              <a:r>
                <a:rPr lang="ja-JP" altLang="en-US" sz="1100" dirty="0">
                  <a:latin typeface="+mn-ea"/>
                </a:rPr>
                <a:t>算定ガイダンスおよび</a:t>
              </a:r>
              <a:r>
                <a:rPr lang="en-US" altLang="ja-JP" sz="1100" dirty="0">
                  <a:latin typeface="+mn-ea"/>
                </a:rPr>
                <a:t>CDP</a:t>
              </a:r>
              <a:r>
                <a:rPr lang="ja-JP" altLang="en-US" sz="1100" dirty="0">
                  <a:latin typeface="+mn-ea"/>
                </a:rPr>
                <a:t>サプライチェーンプログラムを資料として使用することができます。企業は、</a:t>
              </a:r>
              <a:r>
                <a:rPr lang="en-US" altLang="ja-JP" sz="1100" dirty="0">
                  <a:latin typeface="+mn-ea"/>
                </a:rPr>
                <a:t>Scope1+2</a:t>
              </a:r>
              <a:r>
                <a:rPr lang="ja-JP" altLang="en-US" sz="1100" dirty="0">
                  <a:latin typeface="+mn-ea"/>
                </a:rPr>
                <a:t>および</a:t>
              </a:r>
              <a:r>
                <a:rPr lang="en-US" altLang="ja-JP" sz="1100" dirty="0">
                  <a:latin typeface="+mn-ea"/>
                </a:rPr>
                <a:t>Scope3</a:t>
              </a:r>
              <a:r>
                <a:rPr lang="ja-JP" altLang="en-US" sz="1100" dirty="0">
                  <a:latin typeface="+mn-ea"/>
                </a:rPr>
                <a:t>の</a:t>
              </a:r>
              <a:r>
                <a:rPr lang="en-US" altLang="ja-JP" sz="1100" dirty="0">
                  <a:latin typeface="+mn-ea"/>
                </a:rPr>
                <a:t>GHG</a:t>
              </a:r>
              <a:r>
                <a:rPr lang="ja-JP" altLang="en-US" sz="1100" dirty="0">
                  <a:latin typeface="+mn-ea"/>
                </a:rPr>
                <a:t>インベントリ全体と並行して、</a:t>
              </a:r>
              <a:r>
                <a:rPr lang="en-US" altLang="ja-JP" sz="1100" dirty="0">
                  <a:latin typeface="+mn-ea"/>
                </a:rPr>
                <a:t>SBT</a:t>
              </a:r>
              <a:r>
                <a:rPr lang="ja-JP" altLang="en-US" sz="1100" dirty="0">
                  <a:latin typeface="+mn-ea"/>
                </a:rPr>
                <a:t>の設定をコミットメントすることができます。</a:t>
              </a:r>
              <a:endParaRPr kumimoji="1" lang="ja-JP" altLang="en-US" sz="1100" dirty="0">
                <a:latin typeface="+mn-ea"/>
              </a:endParaRPr>
            </a:p>
          </p:txBody>
        </p:sp>
        <p:cxnSp>
          <p:nvCxnSpPr>
            <p:cNvPr id="20" name="コネクタ: カギ線 19">
              <a:extLst>
                <a:ext uri="{FF2B5EF4-FFF2-40B4-BE49-F238E27FC236}">
                  <a16:creationId xmlns:a16="http://schemas.microsoft.com/office/drawing/2014/main" id="{511D11DE-BE87-4385-96C6-A3A8CEAFD219}"/>
                </a:ext>
              </a:extLst>
            </p:cNvPr>
            <p:cNvCxnSpPr>
              <a:cxnSpLocks/>
              <a:stCxn id="7" idx="1"/>
              <a:endCxn id="13" idx="0"/>
            </p:cNvCxnSpPr>
            <p:nvPr/>
          </p:nvCxnSpPr>
          <p:spPr>
            <a:xfrm rot="10800000" flipV="1">
              <a:off x="1648935" y="1309823"/>
              <a:ext cx="2410325" cy="2336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AA329DB8-DDC3-8ABE-4E0D-3433889F4399}"/>
                </a:ext>
              </a:extLst>
            </p:cNvPr>
            <p:cNvCxnSpPr>
              <a:cxnSpLocks/>
              <a:stCxn id="9" idx="1"/>
              <a:endCxn id="15" idx="0"/>
            </p:cNvCxnSpPr>
            <p:nvPr/>
          </p:nvCxnSpPr>
          <p:spPr>
            <a:xfrm rot="10800000">
              <a:off x="1652185" y="3416416"/>
              <a:ext cx="2407074" cy="480033"/>
            </a:xfrm>
            <a:prstGeom prst="bentConnector4">
              <a:avLst>
                <a:gd name="adj1" fmla="val 19061"/>
                <a:gd name="adj2" fmla="val 1476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5037DB9E-1E3C-1D4C-25FA-3D4ECEA5D250}"/>
                </a:ext>
              </a:extLst>
            </p:cNvPr>
            <p:cNvCxnSpPr>
              <a:cxnSpLocks/>
              <a:stCxn id="8" idx="3"/>
              <a:endCxn id="14" idx="2"/>
            </p:cNvCxnSpPr>
            <p:nvPr/>
          </p:nvCxnSpPr>
          <p:spPr>
            <a:xfrm>
              <a:off x="6637417" y="2600843"/>
              <a:ext cx="2405452" cy="757501"/>
            </a:xfrm>
            <a:prstGeom prst="bentConnector4">
              <a:avLst>
                <a:gd name="adj1" fmla="val 19040"/>
                <a:gd name="adj2" fmla="val 1301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0A44946E-DC48-EA77-779B-468D8F155AC5}"/>
                </a:ext>
              </a:extLst>
            </p:cNvPr>
            <p:cNvCxnSpPr>
              <a:cxnSpLocks/>
              <a:stCxn id="10" idx="3"/>
              <a:endCxn id="17" idx="1"/>
            </p:cNvCxnSpPr>
            <p:nvPr/>
          </p:nvCxnSpPr>
          <p:spPr>
            <a:xfrm flipV="1">
              <a:off x="6637417" y="4405201"/>
              <a:ext cx="916003" cy="92305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02911540-81BB-228F-8F91-1F22C7BFC3E8}"/>
                </a:ext>
              </a:extLst>
            </p:cNvPr>
            <p:cNvCxnSpPr>
              <a:cxnSpLocks/>
              <a:stCxn id="11" idx="1"/>
              <a:endCxn id="18" idx="3"/>
            </p:cNvCxnSpPr>
            <p:nvPr/>
          </p:nvCxnSpPr>
          <p:spPr>
            <a:xfrm rot="10800000">
              <a:off x="3141633" y="5774132"/>
              <a:ext cx="917627" cy="84514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70FE722-ABE5-EFA5-2923-2B47F49C5B01}"/>
                </a:ext>
              </a:extLst>
            </p:cNvPr>
            <p:cNvCxnSpPr>
              <a:cxnSpLocks/>
              <a:stCxn id="7" idx="2"/>
              <a:endCxn id="8" idx="0"/>
            </p:cNvCxnSpPr>
            <p:nvPr/>
          </p:nvCxnSpPr>
          <p:spPr>
            <a:xfrm>
              <a:off x="5348338" y="1497108"/>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8A191E6-E35F-4F6A-BFAA-C50956E8FD96}"/>
                </a:ext>
              </a:extLst>
            </p:cNvPr>
            <p:cNvCxnSpPr>
              <a:cxnSpLocks/>
              <a:stCxn id="8" idx="2"/>
              <a:endCxn id="9" idx="0"/>
            </p:cNvCxnSpPr>
            <p:nvPr/>
          </p:nvCxnSpPr>
          <p:spPr>
            <a:xfrm>
              <a:off x="5348338" y="2924336"/>
              <a:ext cx="0" cy="784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3AE19C8-96D4-8298-F73A-AFDCACEED3DA}"/>
                </a:ext>
              </a:extLst>
            </p:cNvPr>
            <p:cNvCxnSpPr>
              <a:cxnSpLocks/>
              <a:stCxn id="9" idx="2"/>
              <a:endCxn id="10" idx="0"/>
            </p:cNvCxnSpPr>
            <p:nvPr/>
          </p:nvCxnSpPr>
          <p:spPr>
            <a:xfrm>
              <a:off x="5348338" y="4083733"/>
              <a:ext cx="0" cy="1057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1103E48-16C0-BE2C-CE34-AB609D23F631}"/>
                </a:ext>
              </a:extLst>
            </p:cNvPr>
            <p:cNvCxnSpPr>
              <a:cxnSpLocks/>
              <a:stCxn id="10" idx="2"/>
              <a:endCxn id="11" idx="0"/>
            </p:cNvCxnSpPr>
            <p:nvPr/>
          </p:nvCxnSpPr>
          <p:spPr>
            <a:xfrm>
              <a:off x="5348338" y="5515545"/>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AC3E0C0E-66D0-B533-D350-682A273BD086}"/>
                </a:ext>
              </a:extLst>
            </p:cNvPr>
            <p:cNvSpPr txBox="1"/>
            <p:nvPr/>
          </p:nvSpPr>
          <p:spPr>
            <a:xfrm>
              <a:off x="1854178" y="1161250"/>
              <a:ext cx="1983019" cy="276999"/>
            </a:xfrm>
            <a:prstGeom prst="rect">
              <a:avLst/>
            </a:prstGeom>
            <a:solidFill>
              <a:schemeClr val="bg1"/>
            </a:solidFill>
          </p:spPr>
          <p:txBody>
            <a:bodyPr wrap="square" rtlCol="0" anchor="ctr">
              <a:spAutoFit/>
            </a:bodyPr>
            <a:lstStyle/>
            <a:p>
              <a:pPr algn="ctr"/>
              <a:r>
                <a:rPr kumimoji="1" lang="en-US" altLang="ja-JP" sz="1200">
                  <a:latin typeface="+mn-ea"/>
                </a:rPr>
                <a:t>NGO</a:t>
              </a:r>
              <a:r>
                <a:rPr kumimoji="1" lang="ja-JP" altLang="en-US" sz="1200">
                  <a:latin typeface="+mn-ea"/>
                </a:rPr>
                <a:t>、その他の公共団体など</a:t>
              </a:r>
            </a:p>
          </p:txBody>
        </p:sp>
        <p:sp>
          <p:nvSpPr>
            <p:cNvPr id="56" name="テキスト ボックス 55">
              <a:extLst>
                <a:ext uri="{FF2B5EF4-FFF2-40B4-BE49-F238E27FC236}">
                  <a16:creationId xmlns:a16="http://schemas.microsoft.com/office/drawing/2014/main" id="{7B5D9A37-F387-C360-39B1-40165826659B}"/>
                </a:ext>
              </a:extLst>
            </p:cNvPr>
            <p:cNvSpPr txBox="1"/>
            <p:nvPr/>
          </p:nvSpPr>
          <p:spPr>
            <a:xfrm>
              <a:off x="4369039" y="1746110"/>
              <a:ext cx="1958598" cy="276999"/>
            </a:xfrm>
            <a:prstGeom prst="rect">
              <a:avLst/>
            </a:prstGeom>
            <a:solidFill>
              <a:schemeClr val="bg1"/>
            </a:solidFill>
          </p:spPr>
          <p:txBody>
            <a:bodyPr wrap="square" rtlCol="0" anchor="ctr">
              <a:spAutoFit/>
            </a:bodyPr>
            <a:lstStyle/>
            <a:p>
              <a:pPr algn="ctr"/>
              <a:r>
                <a:rPr lang="ja-JP" altLang="en-US" sz="1200">
                  <a:latin typeface="+mn-ea"/>
                </a:rPr>
                <a:t>企業または国有企業</a:t>
              </a:r>
              <a:endParaRPr kumimoji="1" lang="ja-JP" altLang="en-US" sz="1200">
                <a:latin typeface="+mn-ea"/>
              </a:endParaRPr>
            </a:p>
          </p:txBody>
        </p:sp>
        <p:sp>
          <p:nvSpPr>
            <p:cNvPr id="57" name="テキスト ボックス 56">
              <a:extLst>
                <a:ext uri="{FF2B5EF4-FFF2-40B4-BE49-F238E27FC236}">
                  <a16:creationId xmlns:a16="http://schemas.microsoft.com/office/drawing/2014/main" id="{2FFF2000-B3AF-9C48-6507-3D918DED08EF}"/>
                </a:ext>
              </a:extLst>
            </p:cNvPr>
            <p:cNvSpPr txBox="1"/>
            <p:nvPr/>
          </p:nvSpPr>
          <p:spPr>
            <a:xfrm>
              <a:off x="4369039" y="3177922"/>
              <a:ext cx="1958598" cy="276999"/>
            </a:xfrm>
            <a:prstGeom prst="rect">
              <a:avLst/>
            </a:prstGeom>
            <a:solidFill>
              <a:schemeClr val="bg1"/>
            </a:solidFill>
          </p:spPr>
          <p:txBody>
            <a:bodyPr wrap="square" rtlCol="0" anchor="ctr">
              <a:spAutoFit/>
            </a:bodyPr>
            <a:lstStyle/>
            <a:p>
              <a:pPr algn="ctr"/>
              <a:r>
                <a:rPr kumimoji="1" lang="ja-JP" altLang="en-US" sz="1200">
                  <a:latin typeface="+mn-ea"/>
                </a:rPr>
                <a:t>親会社</a:t>
              </a:r>
            </a:p>
          </p:txBody>
        </p:sp>
        <p:sp>
          <p:nvSpPr>
            <p:cNvPr id="58" name="テキスト ボックス 57">
              <a:extLst>
                <a:ext uri="{FF2B5EF4-FFF2-40B4-BE49-F238E27FC236}">
                  <a16:creationId xmlns:a16="http://schemas.microsoft.com/office/drawing/2014/main" id="{D19B08A8-3EC3-70A9-1869-F82F28A35994}"/>
                </a:ext>
              </a:extLst>
            </p:cNvPr>
            <p:cNvSpPr txBox="1"/>
            <p:nvPr/>
          </p:nvSpPr>
          <p:spPr>
            <a:xfrm>
              <a:off x="4369039" y="4609734"/>
              <a:ext cx="1958598"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59" name="テキスト ボックス 58">
              <a:extLst>
                <a:ext uri="{FF2B5EF4-FFF2-40B4-BE49-F238E27FC236}">
                  <a16:creationId xmlns:a16="http://schemas.microsoft.com/office/drawing/2014/main" id="{644C804E-D447-2D32-BE24-4035E730D7E3}"/>
                </a:ext>
              </a:extLst>
            </p:cNvPr>
            <p:cNvSpPr txBox="1"/>
            <p:nvPr/>
          </p:nvSpPr>
          <p:spPr>
            <a:xfrm>
              <a:off x="4369040" y="5764547"/>
              <a:ext cx="1958598" cy="276999"/>
            </a:xfrm>
            <a:prstGeom prst="rect">
              <a:avLst/>
            </a:prstGeom>
            <a:solidFill>
              <a:schemeClr val="bg1"/>
            </a:solidFill>
          </p:spPr>
          <p:txBody>
            <a:bodyPr wrap="square" rtlCol="0" anchor="ctr">
              <a:spAutoFit/>
            </a:bodyPr>
            <a:lstStyle/>
            <a:p>
              <a:pPr algn="ctr"/>
              <a:r>
                <a:rPr lang="ja-JP" altLang="en-US" sz="1200">
                  <a:latin typeface="+mn-ea"/>
                </a:rPr>
                <a:t>いいえ</a:t>
              </a:r>
              <a:endParaRPr kumimoji="1" lang="ja-JP" altLang="en-US" sz="1200">
                <a:latin typeface="+mn-ea"/>
              </a:endParaRPr>
            </a:p>
          </p:txBody>
        </p:sp>
        <p:sp>
          <p:nvSpPr>
            <p:cNvPr id="61" name="テキスト ボックス 60">
              <a:extLst>
                <a:ext uri="{FF2B5EF4-FFF2-40B4-BE49-F238E27FC236}">
                  <a16:creationId xmlns:a16="http://schemas.microsoft.com/office/drawing/2014/main" id="{F2B3E170-16C3-2F62-3C4E-2E86065836EF}"/>
                </a:ext>
              </a:extLst>
            </p:cNvPr>
            <p:cNvSpPr txBox="1"/>
            <p:nvPr/>
          </p:nvSpPr>
          <p:spPr>
            <a:xfrm>
              <a:off x="3168445" y="6069777"/>
              <a:ext cx="864000"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62" name="テキスト ボックス 61">
              <a:extLst>
                <a:ext uri="{FF2B5EF4-FFF2-40B4-BE49-F238E27FC236}">
                  <a16:creationId xmlns:a16="http://schemas.microsoft.com/office/drawing/2014/main" id="{C1233704-1F11-DBBC-8F89-4A0588932CBE}"/>
                </a:ext>
              </a:extLst>
            </p:cNvPr>
            <p:cNvSpPr txBox="1"/>
            <p:nvPr/>
          </p:nvSpPr>
          <p:spPr>
            <a:xfrm>
              <a:off x="3366445" y="349595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en-US" altLang="ja-JP" sz="1200">
                <a:latin typeface="+mn-ea"/>
              </a:endParaRPr>
            </a:p>
          </p:txBody>
        </p:sp>
        <p:sp>
          <p:nvSpPr>
            <p:cNvPr id="64" name="テキスト ボックス 63">
              <a:extLst>
                <a:ext uri="{FF2B5EF4-FFF2-40B4-BE49-F238E27FC236}">
                  <a16:creationId xmlns:a16="http://schemas.microsoft.com/office/drawing/2014/main" id="{9A0374A6-E90B-6150-4AF1-5BB53E2F3B28}"/>
                </a:ext>
              </a:extLst>
            </p:cNvPr>
            <p:cNvSpPr txBox="1"/>
            <p:nvPr/>
          </p:nvSpPr>
          <p:spPr>
            <a:xfrm>
              <a:off x="6771418" y="2938220"/>
              <a:ext cx="648000" cy="276999"/>
            </a:xfrm>
            <a:prstGeom prst="rect">
              <a:avLst/>
            </a:prstGeom>
            <a:solidFill>
              <a:schemeClr val="bg1"/>
            </a:solidFill>
          </p:spPr>
          <p:txBody>
            <a:bodyPr wrap="square" rtlCol="0" anchor="ctr">
              <a:spAutoFit/>
            </a:bodyPr>
            <a:lstStyle/>
            <a:p>
              <a:pPr algn="ctr"/>
              <a:r>
                <a:rPr kumimoji="1" lang="ja-JP" altLang="en-US" sz="1200">
                  <a:latin typeface="+mn-ea"/>
                </a:rPr>
                <a:t>子会社</a:t>
              </a:r>
            </a:p>
          </p:txBody>
        </p:sp>
        <p:sp>
          <p:nvSpPr>
            <p:cNvPr id="65" name="テキスト ボックス 64">
              <a:extLst>
                <a:ext uri="{FF2B5EF4-FFF2-40B4-BE49-F238E27FC236}">
                  <a16:creationId xmlns:a16="http://schemas.microsoft.com/office/drawing/2014/main" id="{A510D2E0-73D1-F792-AE9C-174941B20B83}"/>
                </a:ext>
              </a:extLst>
            </p:cNvPr>
            <p:cNvSpPr txBox="1"/>
            <p:nvPr/>
          </p:nvSpPr>
          <p:spPr>
            <a:xfrm>
              <a:off x="6861418" y="4725905"/>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cxnSp>
          <p:nvCxnSpPr>
            <p:cNvPr id="12" name="直線矢印コネクタ 11">
              <a:extLst>
                <a:ext uri="{FF2B5EF4-FFF2-40B4-BE49-F238E27FC236}">
                  <a16:creationId xmlns:a16="http://schemas.microsoft.com/office/drawing/2014/main" id="{858B4DFD-22BE-BA7A-E70F-9CEDD4DADA85}"/>
                </a:ext>
              </a:extLst>
            </p:cNvPr>
            <p:cNvCxnSpPr>
              <a:cxnSpLocks/>
              <a:stCxn id="11" idx="3"/>
              <a:endCxn id="16" idx="1"/>
            </p:cNvCxnSpPr>
            <p:nvPr/>
          </p:nvCxnSpPr>
          <p:spPr>
            <a:xfrm>
              <a:off x="6637417" y="6619280"/>
              <a:ext cx="9160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9C1821E-CC9A-6017-821B-7DDE9577EA16}"/>
                </a:ext>
              </a:extLst>
            </p:cNvPr>
            <p:cNvSpPr txBox="1"/>
            <p:nvPr/>
          </p:nvSpPr>
          <p:spPr>
            <a:xfrm>
              <a:off x="6861418" y="648078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grpSp>
    </p:spTree>
    <p:extLst>
      <p:ext uri="{BB962C8B-B14F-4D97-AF65-F5344CB8AC3E}">
        <p14:creationId xmlns:p14="http://schemas.microsoft.com/office/powerpoint/2010/main" val="4953111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ea"/>
                <a:ea typeface="+mn-ea"/>
              </a:rPr>
              <a:t>SBT</a:t>
            </a:r>
            <a:r>
              <a:rPr kumimoji="1" lang="ja-JP" altLang="en-US">
                <a:latin typeface="+mn-ea"/>
                <a:ea typeface="+mn-ea"/>
              </a:rPr>
              <a:t>申請の流れ</a:t>
            </a:r>
          </a:p>
        </p:txBody>
      </p:sp>
      <p:grpSp>
        <p:nvGrpSpPr>
          <p:cNvPr id="10" name="グループ化 9">
            <a:extLst>
              <a:ext uri="{FF2B5EF4-FFF2-40B4-BE49-F238E27FC236}">
                <a16:creationId xmlns:a16="http://schemas.microsoft.com/office/drawing/2014/main" id="{E1A381D1-3042-E40C-C0A4-969BA6ED5A1E}"/>
              </a:ext>
            </a:extLst>
          </p:cNvPr>
          <p:cNvGrpSpPr/>
          <p:nvPr/>
        </p:nvGrpSpPr>
        <p:grpSpPr>
          <a:xfrm>
            <a:off x="1148188" y="1695010"/>
            <a:ext cx="8395427" cy="5101921"/>
            <a:chOff x="917906" y="1580067"/>
            <a:chExt cx="8395427" cy="5101921"/>
          </a:xfrm>
        </p:grpSpPr>
        <p:grpSp>
          <p:nvGrpSpPr>
            <p:cNvPr id="16" name="グループ化 15">
              <a:extLst>
                <a:ext uri="{FF2B5EF4-FFF2-40B4-BE49-F238E27FC236}">
                  <a16:creationId xmlns:a16="http://schemas.microsoft.com/office/drawing/2014/main" id="{EF8531A8-B428-D4D0-1D0C-4372A69FC3F6}"/>
                </a:ext>
              </a:extLst>
            </p:cNvPr>
            <p:cNvGrpSpPr/>
            <p:nvPr/>
          </p:nvGrpSpPr>
          <p:grpSpPr>
            <a:xfrm>
              <a:off x="917906" y="1580067"/>
              <a:ext cx="4428000" cy="3247200"/>
              <a:chOff x="5345906" y="1525435"/>
              <a:chExt cx="4428000" cy="3246306"/>
            </a:xfrm>
            <a:solidFill>
              <a:schemeClr val="tx1">
                <a:lumMod val="50000"/>
                <a:lumOff val="50000"/>
              </a:schemeClr>
            </a:solidFill>
          </p:grpSpPr>
          <p:sp>
            <p:nvSpPr>
              <p:cNvPr id="6" name="角丸四角形 5"/>
              <p:cNvSpPr/>
              <p:nvPr/>
            </p:nvSpPr>
            <p:spPr>
              <a:xfrm>
                <a:off x="5345906" y="2415517"/>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② </a:t>
                </a:r>
                <a:r>
                  <a:rPr kumimoji="0" lang="en-US" altLang="ja-JP" sz="2800" b="1" kern="0">
                    <a:solidFill>
                      <a:schemeClr val="bg1"/>
                    </a:solidFill>
                    <a:latin typeface="+mn-ea"/>
                  </a:rPr>
                  <a:t>Commitment</a:t>
                </a:r>
                <a:endParaRPr kumimoji="0" lang="en-US" altLang="ja-JP" sz="1600" b="1" i="0" u="none" strike="noStrike" kern="0" cap="none" spc="0" normalizeH="0" baseline="0" noProof="0">
                  <a:ln>
                    <a:noFill/>
                  </a:ln>
                  <a:solidFill>
                    <a:schemeClr val="bg1"/>
                  </a:solidFill>
                  <a:effectLst/>
                  <a:uLnTx/>
                  <a:uFillTx/>
                  <a:latin typeface="+mn-ea"/>
                  <a:cs typeface="+mn-cs"/>
                </a:endParaRPr>
              </a:p>
            </p:txBody>
          </p:sp>
          <p:sp>
            <p:nvSpPr>
              <p:cNvPr id="7" name="角丸四角形 6"/>
              <p:cNvSpPr/>
              <p:nvPr/>
            </p:nvSpPr>
            <p:spPr>
              <a:xfrm>
                <a:off x="5345906" y="1525435"/>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① </a:t>
                </a:r>
                <a:r>
                  <a:rPr kumimoji="0" lang="en-US" altLang="ja-JP" sz="2800" b="1" i="0" u="none" strike="noStrike" kern="0" cap="none" spc="0" normalizeH="0" baseline="0" noProof="0">
                    <a:ln>
                      <a:noFill/>
                    </a:ln>
                    <a:solidFill>
                      <a:schemeClr val="bg1"/>
                    </a:solidFill>
                    <a:effectLst/>
                    <a:uLnTx/>
                    <a:uFillTx/>
                    <a:latin typeface="+mn-ea"/>
                    <a:cs typeface="+mn-cs"/>
                  </a:rPr>
                  <a:t>Resister</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9" name="角丸四角形 8"/>
              <p:cNvSpPr/>
              <p:nvPr/>
            </p:nvSpPr>
            <p:spPr>
              <a:xfrm>
                <a:off x="5345906" y="3305599"/>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③ </a:t>
                </a:r>
                <a:r>
                  <a:rPr kumimoji="0" lang="en-US" altLang="ja-JP" sz="2800" b="1" i="0" u="none" strike="noStrike" kern="0" cap="none" spc="0" normalizeH="0" baseline="0" noProof="0">
                    <a:ln>
                      <a:noFill/>
                    </a:ln>
                    <a:solidFill>
                      <a:schemeClr val="bg1"/>
                    </a:solidFill>
                    <a:effectLst/>
                    <a:uLnTx/>
                    <a:uFillTx/>
                    <a:latin typeface="+mn-ea"/>
                    <a:cs typeface="+mn-cs"/>
                  </a:rPr>
                  <a:t>Develop</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2" name="角丸四角形 11"/>
              <p:cNvSpPr/>
              <p:nvPr/>
            </p:nvSpPr>
            <p:spPr>
              <a:xfrm>
                <a:off x="5345906" y="4231681"/>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④ </a:t>
                </a:r>
                <a:r>
                  <a:rPr kumimoji="0" lang="en-US" altLang="ja-JP" sz="2800" b="1" kern="0">
                    <a:solidFill>
                      <a:schemeClr val="bg1"/>
                    </a:solidFill>
                    <a:latin typeface="+mn-ea"/>
                  </a:rPr>
                  <a:t>Submit</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grpSp>
          <p:nvGrpSpPr>
            <p:cNvPr id="18" name="グループ化 17">
              <a:extLst>
                <a:ext uri="{FF2B5EF4-FFF2-40B4-BE49-F238E27FC236}">
                  <a16:creationId xmlns:a16="http://schemas.microsoft.com/office/drawing/2014/main" id="{BD147ADB-4943-4739-AD7F-0863A849C952}"/>
                </a:ext>
              </a:extLst>
            </p:cNvPr>
            <p:cNvGrpSpPr/>
            <p:nvPr/>
          </p:nvGrpSpPr>
          <p:grpSpPr>
            <a:xfrm>
              <a:off x="917906" y="5213395"/>
              <a:ext cx="4428000" cy="1430143"/>
              <a:chOff x="5345906" y="5121764"/>
              <a:chExt cx="4428000" cy="1430143"/>
            </a:xfrm>
            <a:solidFill>
              <a:schemeClr val="tx1">
                <a:lumMod val="75000"/>
                <a:lumOff val="25000"/>
                <a:shade val="30000"/>
                <a:satMod val="115000"/>
              </a:schemeClr>
            </a:solidFill>
          </p:grpSpPr>
          <p:sp>
            <p:nvSpPr>
              <p:cNvPr id="14" name="角丸四角形 13"/>
              <p:cNvSpPr/>
              <p:nvPr/>
            </p:nvSpPr>
            <p:spPr>
              <a:xfrm>
                <a:off x="5345906" y="5121764"/>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⑤ </a:t>
                </a:r>
                <a:r>
                  <a:rPr kumimoji="0" lang="en-US" altLang="ja-JP" sz="2800" b="1" kern="0">
                    <a:solidFill>
                      <a:schemeClr val="bg1"/>
                    </a:solidFill>
                    <a:latin typeface="+mn-ea"/>
                  </a:rPr>
                  <a:t>Communicate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5" name="角丸四角形 14"/>
              <p:cNvSpPr/>
              <p:nvPr/>
            </p:nvSpPr>
            <p:spPr>
              <a:xfrm>
                <a:off x="5345906" y="6011847"/>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⑥ </a:t>
                </a:r>
                <a:r>
                  <a:rPr kumimoji="0" lang="en-US" altLang="ja-JP" sz="2800" b="1" kern="0">
                    <a:solidFill>
                      <a:schemeClr val="bg1"/>
                    </a:solidFill>
                    <a:latin typeface="+mn-ea"/>
                  </a:rPr>
                  <a:t>Disclose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cxnSp>
          <p:nvCxnSpPr>
            <p:cNvPr id="3" name="直線矢印コネクタ 2">
              <a:extLst>
                <a:ext uri="{FF2B5EF4-FFF2-40B4-BE49-F238E27FC236}">
                  <a16:creationId xmlns:a16="http://schemas.microsoft.com/office/drawing/2014/main" id="{6743DAFD-9128-558D-A0E8-C4218E655A93}"/>
                </a:ext>
              </a:extLst>
            </p:cNvPr>
            <p:cNvCxnSpPr>
              <a:cxnSpLocks/>
            </p:cNvCxnSpPr>
            <p:nvPr/>
          </p:nvCxnSpPr>
          <p:spPr>
            <a:xfrm>
              <a:off x="5666069" y="1580067"/>
              <a:ext cx="0" cy="3247200"/>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81B0FEB-9A0F-C909-5B10-D8FC1A16200D}"/>
                </a:ext>
              </a:extLst>
            </p:cNvPr>
            <p:cNvCxnSpPr>
              <a:cxnSpLocks/>
            </p:cNvCxnSpPr>
            <p:nvPr/>
          </p:nvCxnSpPr>
          <p:spPr>
            <a:xfrm>
              <a:off x="5666069" y="5214338"/>
              <a:ext cx="0" cy="1430143"/>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332A5E3-019F-5633-8629-D458F2A2AC54}"/>
                </a:ext>
              </a:extLst>
            </p:cNvPr>
            <p:cNvSpPr txBox="1"/>
            <p:nvPr/>
          </p:nvSpPr>
          <p:spPr>
            <a:xfrm>
              <a:off x="5986233" y="1989424"/>
              <a:ext cx="3327100" cy="2428485"/>
            </a:xfrm>
            <a:prstGeom prst="rect">
              <a:avLst/>
            </a:prstGeom>
            <a:noFill/>
          </p:spPr>
          <p:txBody>
            <a:bodyPr wrap="square" rtlCol="0" anchor="ctr">
              <a:spAutoFit/>
            </a:bodyPr>
            <a:lstStyle/>
            <a:p>
              <a:pPr>
                <a:lnSpc>
                  <a:spcPct val="150000"/>
                </a:lnSpc>
              </a:pPr>
              <a:r>
                <a:rPr lang="ja-JP" altLang="en-US" sz="2400" b="1" u="sng">
                  <a:solidFill>
                    <a:schemeClr val="tx1">
                      <a:lumMod val="95000"/>
                      <a:lumOff val="5000"/>
                    </a:schemeClr>
                  </a:solidFill>
                  <a:latin typeface="+mn-ea"/>
                </a:rPr>
                <a:t>認定前フェーズ</a:t>
              </a:r>
              <a:endParaRPr lang="en-US" altLang="ja-JP" sz="2400" b="1" u="sng">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1</a:t>
              </a:r>
              <a:r>
                <a:rPr lang="ja-JP" altLang="en-US" sz="2000">
                  <a:solidFill>
                    <a:schemeClr val="tx1">
                      <a:lumMod val="95000"/>
                      <a:lumOff val="5000"/>
                    </a:schemeClr>
                  </a:solidFill>
                  <a:latin typeface="+mn-ea"/>
                </a:rPr>
                <a:t>．検証ポータルを通じた登録</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2</a:t>
              </a:r>
              <a:r>
                <a:rPr kumimoji="1" lang="ja-JP" altLang="en-US" sz="2000">
                  <a:solidFill>
                    <a:schemeClr val="tx1">
                      <a:lumMod val="95000"/>
                      <a:lumOff val="5000"/>
                    </a:schemeClr>
                  </a:solidFill>
                  <a:latin typeface="+mn-ea"/>
                </a:rPr>
                <a:t>．任意のコミットメント</a:t>
              </a:r>
              <a:endParaRPr kumimoji="1" lang="en-US" altLang="ja-JP" sz="2000">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3</a:t>
              </a:r>
              <a:r>
                <a:rPr lang="ja-JP" altLang="en-US" sz="2000">
                  <a:solidFill>
                    <a:schemeClr val="tx1">
                      <a:lumMod val="95000"/>
                      <a:lumOff val="5000"/>
                    </a:schemeClr>
                  </a:solidFill>
                  <a:latin typeface="+mn-ea"/>
                </a:rPr>
                <a:t>．基準に準じた目標策定</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4</a:t>
              </a:r>
              <a:r>
                <a:rPr kumimoji="1" lang="ja-JP" altLang="en-US" sz="2000">
                  <a:solidFill>
                    <a:schemeClr val="tx1">
                      <a:lumMod val="95000"/>
                      <a:lumOff val="5000"/>
                    </a:schemeClr>
                  </a:solidFill>
                  <a:latin typeface="+mn-ea"/>
                </a:rPr>
                <a:t>．目標を申請、検証開始</a:t>
              </a:r>
              <a:endParaRPr kumimoji="1" lang="en-US" altLang="ja-JP" sz="2000">
                <a:solidFill>
                  <a:schemeClr val="tx1">
                    <a:lumMod val="95000"/>
                    <a:lumOff val="5000"/>
                  </a:schemeClr>
                </a:solidFill>
                <a:latin typeface="+mn-ea"/>
              </a:endParaRPr>
            </a:p>
          </p:txBody>
        </p:sp>
        <p:sp>
          <p:nvSpPr>
            <p:cNvPr id="24" name="テキスト ボックス 23">
              <a:extLst>
                <a:ext uri="{FF2B5EF4-FFF2-40B4-BE49-F238E27FC236}">
                  <a16:creationId xmlns:a16="http://schemas.microsoft.com/office/drawing/2014/main" id="{27DEBC5B-B82A-F64A-BD23-3D1284AAC05A}"/>
                </a:ext>
              </a:extLst>
            </p:cNvPr>
            <p:cNvSpPr txBox="1"/>
            <p:nvPr/>
          </p:nvSpPr>
          <p:spPr>
            <a:xfrm>
              <a:off x="5986231" y="5176832"/>
              <a:ext cx="3327100" cy="1505156"/>
            </a:xfrm>
            <a:prstGeom prst="rect">
              <a:avLst/>
            </a:prstGeom>
            <a:noFill/>
          </p:spPr>
          <p:txBody>
            <a:bodyPr wrap="square" rtlCol="0" anchor="ctr">
              <a:spAutoFit/>
            </a:bodyPr>
            <a:lstStyle/>
            <a:p>
              <a:pPr>
                <a:lnSpc>
                  <a:spcPct val="150000"/>
                </a:lnSpc>
              </a:pPr>
              <a:r>
                <a:rPr kumimoji="1" lang="ja-JP" altLang="en-US" sz="2400" b="1" u="sng" dirty="0">
                  <a:latin typeface="+mn-ea"/>
                </a:rPr>
                <a:t>認定後フェーズ</a:t>
              </a:r>
              <a:endParaRPr kumimoji="1" lang="en-US" altLang="ja-JP" sz="2400" b="1" u="sng" dirty="0">
                <a:latin typeface="+mn-ea"/>
              </a:endParaRPr>
            </a:p>
            <a:p>
              <a:pPr marL="541338" indent="-541338">
                <a:lnSpc>
                  <a:spcPct val="150000"/>
                </a:lnSpc>
              </a:pPr>
              <a:r>
                <a:rPr lang="en-US" altLang="ja-JP" sz="2000" dirty="0">
                  <a:latin typeface="+mn-ea"/>
                </a:rPr>
                <a:t>5</a:t>
              </a:r>
              <a:r>
                <a:rPr lang="ja-JP" altLang="en-US" sz="2000" dirty="0">
                  <a:latin typeface="+mn-ea"/>
                </a:rPr>
                <a:t>．</a:t>
              </a:r>
              <a:r>
                <a:rPr kumimoji="1" lang="ja-JP" altLang="en-US" sz="2000" dirty="0">
                  <a:latin typeface="+mn-ea"/>
                </a:rPr>
                <a:t>結果の通知・公開</a:t>
              </a:r>
              <a:endParaRPr kumimoji="1" lang="en-US" altLang="ja-JP" sz="2000" dirty="0">
                <a:latin typeface="+mn-ea"/>
              </a:endParaRPr>
            </a:p>
            <a:p>
              <a:pPr>
                <a:lnSpc>
                  <a:spcPct val="150000"/>
                </a:lnSpc>
              </a:pPr>
              <a:r>
                <a:rPr lang="en-US" altLang="ja-JP" sz="2000" dirty="0">
                  <a:latin typeface="+mn-ea"/>
                </a:rPr>
                <a:t>6</a:t>
              </a:r>
              <a:r>
                <a:rPr lang="ja-JP" altLang="en-US" sz="2000" dirty="0">
                  <a:latin typeface="+mn-ea"/>
                </a:rPr>
                <a:t>．進捗状況の開示</a:t>
              </a:r>
              <a:endParaRPr kumimoji="1" lang="ja-JP" altLang="en-US" sz="2000" dirty="0">
                <a:latin typeface="+mn-ea"/>
              </a:endParaRPr>
            </a:p>
          </p:txBody>
        </p:sp>
      </p:grpSp>
    </p:spTree>
    <p:extLst>
      <p:ext uri="{BB962C8B-B14F-4D97-AF65-F5344CB8AC3E}">
        <p14:creationId xmlns:p14="http://schemas.microsoft.com/office/powerpoint/2010/main" val="3357587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E2913-4EB9-DB1B-B12F-D0C757C1D20F}"/>
              </a:ext>
            </a:extLst>
          </p:cNvPr>
          <p:cNvSpPr>
            <a:spLocks noGrp="1"/>
          </p:cNvSpPr>
          <p:nvPr>
            <p:ph type="title"/>
          </p:nvPr>
        </p:nvSpPr>
        <p:spPr/>
        <p:txBody>
          <a:bodyPr/>
          <a:lstStyle/>
          <a:p>
            <a:r>
              <a:rPr kumimoji="1" lang="ja-JP" altLang="en-US" dirty="0"/>
              <a:t>① </a:t>
            </a:r>
            <a:r>
              <a:rPr kumimoji="1" lang="en-US" altLang="ja-JP" dirty="0"/>
              <a:t>Resister</a:t>
            </a:r>
            <a:r>
              <a:rPr lang="ja-JP" altLang="en-US" dirty="0"/>
              <a:t>：検証ポータル</a:t>
            </a:r>
            <a:r>
              <a:rPr kumimoji="1" lang="ja-JP" altLang="en-US" dirty="0"/>
              <a:t>への登録</a:t>
            </a:r>
          </a:p>
        </p:txBody>
      </p:sp>
      <p:sp>
        <p:nvSpPr>
          <p:cNvPr id="3" name="コンテンツ プレースホルダー 2">
            <a:extLst>
              <a:ext uri="{FF2B5EF4-FFF2-40B4-BE49-F238E27FC236}">
                <a16:creationId xmlns:a16="http://schemas.microsoft.com/office/drawing/2014/main" id="{FA68E726-BB5C-EBB5-8F37-1CAFB106282B}"/>
              </a:ext>
            </a:extLst>
          </p:cNvPr>
          <p:cNvSpPr>
            <a:spLocks noGrp="1"/>
          </p:cNvSpPr>
          <p:nvPr>
            <p:ph sz="quarter" idx="12"/>
          </p:nvPr>
        </p:nvSpPr>
        <p:spPr>
          <a:xfrm>
            <a:off x="161925" y="1110920"/>
            <a:ext cx="10367963" cy="958106"/>
          </a:xfrm>
        </p:spPr>
        <p:txBody>
          <a:bodyPr/>
          <a:lstStyle/>
          <a:p>
            <a:r>
              <a:rPr kumimoji="1" lang="en-US" altLang="ja-JP" dirty="0"/>
              <a:t>SBTi</a:t>
            </a:r>
            <a:r>
              <a:rPr kumimoji="1" lang="ja-JP" altLang="en-US" dirty="0"/>
              <a:t> </a:t>
            </a:r>
            <a:r>
              <a:rPr kumimoji="1" lang="en-US" altLang="ja-JP" dirty="0"/>
              <a:t>Services</a:t>
            </a:r>
            <a:r>
              <a:rPr kumimoji="1" lang="ja-JP" altLang="en-US" dirty="0"/>
              <a:t>の</a:t>
            </a:r>
            <a:r>
              <a:rPr lang="ja-JP" altLang="en-US" dirty="0"/>
              <a:t>検証ポータル（</a:t>
            </a:r>
            <a:r>
              <a:rPr lang="en-US" altLang="ja-JP" dirty="0"/>
              <a:t>Validation Portal</a:t>
            </a:r>
            <a:r>
              <a:rPr lang="ja-JP" altLang="en-US" dirty="0"/>
              <a:t>）</a:t>
            </a:r>
            <a:r>
              <a:rPr kumimoji="1" lang="ja-JP" altLang="en-US" dirty="0"/>
              <a:t>を通じて登録を行う。</a:t>
            </a:r>
            <a:endParaRPr kumimoji="1" lang="en-US" altLang="ja-JP" dirty="0"/>
          </a:p>
          <a:p>
            <a:r>
              <a:rPr lang="ja-JP" altLang="en-US" dirty="0"/>
              <a:t>登録承認後、企業は該当する組織タイプに応じた次の段階へと進む。</a:t>
            </a:r>
            <a:endParaRPr kumimoji="1" lang="ja-JP" altLang="en-US" dirty="0"/>
          </a:p>
        </p:txBody>
      </p:sp>
      <p:sp>
        <p:nvSpPr>
          <p:cNvPr id="5" name="テキスト ボックス 4">
            <a:extLst>
              <a:ext uri="{FF2B5EF4-FFF2-40B4-BE49-F238E27FC236}">
                <a16:creationId xmlns:a16="http://schemas.microsoft.com/office/drawing/2014/main" id="{C70B1341-6D28-CF6E-23C5-92936FA49867}"/>
              </a:ext>
            </a:extLst>
          </p:cNvPr>
          <p:cNvSpPr txBox="1">
            <a:spLocks noChangeArrowheads="1"/>
          </p:cNvSpPr>
          <p:nvPr/>
        </p:nvSpPr>
        <p:spPr bwMode="auto">
          <a:xfrm>
            <a:off x="577528" y="6821011"/>
            <a:ext cx="95367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eiryo UI" pitchFamily="50" charset="-128"/>
                <a:ea typeface="Meiryo UI" pitchFamily="50" charset="-128"/>
                <a:cs typeface="Meiryo UI" pitchFamily="50" charset="-128"/>
              </a:rPr>
              <a:t>※1</a:t>
            </a:r>
            <a:r>
              <a:rPr lang="ja-JP" altLang="en-US" sz="1200" b="1" dirty="0">
                <a:solidFill>
                  <a:srgbClr val="000000"/>
                </a:solidFill>
                <a:latin typeface="Meiryo UI" pitchFamily="50" charset="-128"/>
                <a:ea typeface="Meiryo UI" pitchFamily="50" charset="-128"/>
                <a:cs typeface="Meiryo UI" pitchFamily="50" charset="-128"/>
              </a:rPr>
              <a:t>：登録後に企業名が公開されることはない。また、登録後は必ず検証段階に進まなければならないという義務はない</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200" b="1" dirty="0">
                <a:solidFill>
                  <a:srgbClr val="000000"/>
                </a:solidFill>
                <a:latin typeface="Meiryo UI" pitchFamily="50" charset="-128"/>
                <a:ea typeface="Meiryo UI" pitchFamily="50" charset="-128"/>
                <a:cs typeface="Meiryo UI" pitchFamily="50" charset="-128"/>
              </a:rPr>
              <a:t>※2</a:t>
            </a:r>
            <a:r>
              <a:rPr lang="ja-JP" altLang="en-US" sz="1200" b="1" dirty="0">
                <a:solidFill>
                  <a:srgbClr val="000000"/>
                </a:solidFill>
                <a:latin typeface="Meiryo UI" pitchFamily="50" charset="-128"/>
                <a:ea typeface="Meiryo UI" pitchFamily="50" charset="-128"/>
                <a:cs typeface="Meiryo UI" pitchFamily="50" charset="-128"/>
              </a:rPr>
              <a:t>：料金ティアについては</a:t>
            </a:r>
            <a:r>
              <a:rPr lang="en-US" altLang="ja-JP" sz="1200" b="1" dirty="0">
                <a:solidFill>
                  <a:srgbClr val="000000"/>
                </a:solidFill>
                <a:latin typeface="Meiryo UI" pitchFamily="50" charset="-128"/>
                <a:ea typeface="Meiryo UI" pitchFamily="50" charset="-128"/>
                <a:cs typeface="Meiryo UI" pitchFamily="50" charset="-128"/>
              </a:rPr>
              <a:t>P96,97</a:t>
            </a:r>
            <a:r>
              <a:rPr lang="ja-JP" altLang="en-US" sz="1200" b="1" dirty="0">
                <a:solidFill>
                  <a:srgbClr val="000000"/>
                </a:solidFill>
                <a:latin typeface="Meiryo UI" pitchFamily="50" charset="-128"/>
                <a:ea typeface="Meiryo UI" pitchFamily="50" charset="-128"/>
                <a:cs typeface="Meiryo UI" pitchFamily="50" charset="-128"/>
              </a:rPr>
              <a:t>参照</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Services</a:t>
            </a:r>
            <a:r>
              <a:rPr lang="ja-JP" altLang="en-US" sz="900" dirty="0">
                <a:solidFill>
                  <a:srgbClr val="000000"/>
                </a:solidFill>
                <a:latin typeface="Meiryo UI" pitchFamily="50" charset="-128"/>
                <a:ea typeface="Meiryo UI" pitchFamily="50" charset="-128"/>
                <a:cs typeface="Meiryo UI" pitchFamily="50" charset="-128"/>
              </a:rPr>
              <a:t>ウェブサイト（</a:t>
            </a:r>
            <a:r>
              <a:rPr lang="en-US" altLang="ja-JP" sz="900" dirty="0">
                <a:solidFill>
                  <a:srgbClr val="000000"/>
                </a:solidFill>
                <a:latin typeface="Meiryo UI" pitchFamily="50" charset="-128"/>
                <a:ea typeface="Meiryo UI" pitchFamily="50" charset="-128"/>
                <a:cs typeface="Meiryo UI" pitchFamily="50" charset="-128"/>
              </a:rPr>
              <a:t>https://sbtiservices.com/</a:t>
            </a:r>
            <a:r>
              <a:rPr lang="ja-JP" altLang="en-US" sz="900" dirty="0">
                <a:solidFill>
                  <a:srgbClr val="000000"/>
                </a:solidFill>
                <a:latin typeface="Meiryo UI" pitchFamily="50" charset="-128"/>
                <a:ea typeface="Meiryo UI" pitchFamily="50" charset="-128"/>
                <a:cs typeface="Meiryo UI" pitchFamily="50" charset="-128"/>
              </a:rPr>
              <a:t>）より作成</a:t>
            </a:r>
          </a:p>
        </p:txBody>
      </p:sp>
      <p:graphicFrame>
        <p:nvGraphicFramePr>
          <p:cNvPr id="6" name="表 5">
            <a:extLst>
              <a:ext uri="{FF2B5EF4-FFF2-40B4-BE49-F238E27FC236}">
                <a16:creationId xmlns:a16="http://schemas.microsoft.com/office/drawing/2014/main" id="{A62C8C07-0F56-0E09-41BE-EBF417A01A7D}"/>
              </a:ext>
            </a:extLst>
          </p:cNvPr>
          <p:cNvGraphicFramePr>
            <a:graphicFrameLocks noGrp="1"/>
          </p:cNvGraphicFramePr>
          <p:nvPr>
            <p:extLst>
              <p:ext uri="{D42A27DB-BD31-4B8C-83A1-F6EECF244321}">
                <p14:modId xmlns:p14="http://schemas.microsoft.com/office/powerpoint/2010/main" val="2715785182"/>
              </p:ext>
            </p:extLst>
          </p:nvPr>
        </p:nvGraphicFramePr>
        <p:xfrm>
          <a:off x="734306" y="2880375"/>
          <a:ext cx="9223200" cy="3129286"/>
        </p:xfrm>
        <a:graphic>
          <a:graphicData uri="http://schemas.openxmlformats.org/drawingml/2006/table">
            <a:tbl>
              <a:tblPr firstRow="1" bandRow="1"/>
              <a:tblGrid>
                <a:gridCol w="1738800">
                  <a:extLst>
                    <a:ext uri="{9D8B030D-6E8A-4147-A177-3AD203B41FA5}">
                      <a16:colId xmlns:a16="http://schemas.microsoft.com/office/drawing/2014/main" val="3208154367"/>
                    </a:ext>
                  </a:extLst>
                </a:gridCol>
                <a:gridCol w="7484400">
                  <a:extLst>
                    <a:ext uri="{9D8B030D-6E8A-4147-A177-3AD203B41FA5}">
                      <a16:colId xmlns:a16="http://schemas.microsoft.com/office/drawing/2014/main" val="3353345957"/>
                    </a:ext>
                  </a:extLst>
                </a:gridCol>
              </a:tblGrid>
              <a:tr h="1854970">
                <a:tc>
                  <a:txBody>
                    <a:bodyPr/>
                    <a:lstStyle/>
                    <a:p>
                      <a:pPr marL="0" marR="0" indent="0" algn="ctr" rtl="0" eaLnBrk="1" fontAlgn="ctr" latinLnBrk="0" hangingPunct="1">
                        <a:buNone/>
                      </a:pPr>
                      <a:r>
                        <a:rPr kumimoji="1" lang="ja-JP" altLang="en-US" sz="2000" b="1" i="0" u="none" strike="noStrike" kern="1200" dirty="0">
                          <a:solidFill>
                            <a:srgbClr val="000000"/>
                          </a:solidFill>
                          <a:effectLst/>
                          <a:latin typeface="Meiryo UI" panose="020B0604030504040204" pitchFamily="50" charset="-128"/>
                          <a:ea typeface="Meiryo UI" panose="020B0604030504040204" pitchFamily="50" charset="-128"/>
                        </a:rPr>
                        <a:t>登録</a:t>
                      </a:r>
                      <a:endParaRPr lang="ja-JP" altLang="en-US" sz="1200" b="0" i="0" u="none" strike="noStrike" baseline="30000" dirty="0">
                        <a:effectLst/>
                        <a:latin typeface="Arial" panose="020B0604020202020204" pitchFamily="34" charset="0"/>
                      </a:endParaRP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indent="0" algn="l" rtl="0" eaLnBrk="1" fontAlgn="ctr" latinLnBrk="0" hangingPunct="1">
                        <a:buClrTx/>
                        <a:buSzPts val="2000"/>
                        <a:buFont typeface="Arial" panose="020B0604020202020204" pitchFamily="34" charset="0"/>
                        <a:buNone/>
                      </a:pPr>
                      <a:r>
                        <a:rPr lang="en-US" altLang="ja-JP" sz="2000" b="0" i="0" u="none" strike="noStrike" dirty="0">
                          <a:effectLst/>
                          <a:latin typeface="+mn-ea"/>
                          <a:ea typeface="+mn-ea"/>
                        </a:rPr>
                        <a:t>SBTi Services</a:t>
                      </a:r>
                      <a:r>
                        <a:rPr lang="ja-JP" altLang="en-US" sz="2000" b="0" i="0" u="none" strike="noStrike" dirty="0">
                          <a:effectLst/>
                          <a:latin typeface="+mn-ea"/>
                          <a:ea typeface="+mn-ea"/>
                        </a:rPr>
                        <a:t>の検証ポータル</a:t>
                      </a:r>
                      <a:r>
                        <a:rPr lang="en-US" altLang="ja-JP" sz="2000" b="0" i="0" u="none" strike="noStrike" baseline="30000" dirty="0">
                          <a:effectLst/>
                          <a:latin typeface="+mn-ea"/>
                          <a:ea typeface="+mn-ea"/>
                        </a:rPr>
                        <a:t>※1</a:t>
                      </a:r>
                      <a:r>
                        <a:rPr lang="ja-JP" altLang="en-US" sz="2000" b="0" i="0" u="none" strike="noStrike" dirty="0">
                          <a:effectLst/>
                          <a:latin typeface="+mn-ea"/>
                          <a:ea typeface="+mn-ea"/>
                        </a:rPr>
                        <a:t>を通じて登録</a:t>
                      </a:r>
                    </a:p>
                    <a:p>
                      <a:pPr marL="347472" lvl="0" indent="-347472" algn="l" rtl="0" eaLnBrk="1" fontAlgn="ctr" latinLnBrk="0" hangingPunct="1">
                        <a:buClr>
                          <a:schemeClr val="tx1"/>
                        </a:buClr>
                        <a:buSzPts val="2000"/>
                        <a:buFont typeface="Wingdings" panose="05000000000000000000" pitchFamily="2" charset="2"/>
                        <a:buChar char="ü"/>
                      </a:pPr>
                      <a:r>
                        <a:rPr lang="en-US" altLang="ja-JP" sz="2000" b="0" i="0" u="none" strike="noStrike" dirty="0">
                          <a:solidFill>
                            <a:srgbClr val="FF0000"/>
                          </a:solidFill>
                          <a:effectLst/>
                          <a:latin typeface="+mn-ea"/>
                          <a:ea typeface="+mn-ea"/>
                        </a:rPr>
                        <a:t>SBT</a:t>
                      </a:r>
                      <a:r>
                        <a:rPr lang="ja-JP" altLang="en-US" sz="2000" b="0" i="0" u="none" strike="noStrike" dirty="0">
                          <a:solidFill>
                            <a:srgbClr val="FF0000"/>
                          </a:solidFill>
                          <a:effectLst/>
                          <a:latin typeface="+mn-ea"/>
                          <a:ea typeface="+mn-ea"/>
                        </a:rPr>
                        <a:t>設定を目指す全ての企業は検証ポータルに登録する必要がある</a:t>
                      </a: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dirty="0">
                          <a:effectLst/>
                          <a:latin typeface="+mn-ea"/>
                          <a:ea typeface="+mn-ea"/>
                        </a:rPr>
                        <a:t>登録プロセスを完了し、参加資格（適格性）を判断される</a:t>
                      </a:r>
                      <a:endParaRPr lang="en-US" altLang="ja-JP" sz="2000" b="0" i="0" u="none" strike="noStrike" dirty="0">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dirty="0">
                          <a:effectLst/>
                          <a:latin typeface="+mn-ea"/>
                          <a:ea typeface="+mn-ea"/>
                        </a:rPr>
                        <a:t>登録要件及び手続きについては、</a:t>
                      </a:r>
                      <a:r>
                        <a:rPr lang="ja-JP" altLang="en-US" sz="2000" b="0" i="0" u="none" strike="noStrike" dirty="0">
                          <a:effectLst/>
                          <a:latin typeface="+mn-ea"/>
                          <a:ea typeface="+mn-ea"/>
                          <a:hlinkClick r:id="rId3"/>
                        </a:rPr>
                        <a:t>登録マニュアル</a:t>
                      </a:r>
                      <a:r>
                        <a:rPr lang="ja-JP" altLang="en-US" sz="2000" b="0" i="0" u="none" strike="noStrike" dirty="0">
                          <a:effectLst/>
                          <a:latin typeface="+mn-ea"/>
                          <a:ea typeface="+mn-ea"/>
                        </a:rPr>
                        <a:t>を参照しつつ、記載された必要情報をすべて入力し、受理される必要がある</a:t>
                      </a:r>
                      <a:endParaRPr lang="en-US" altLang="ja-JP" sz="2000" b="0" i="0" u="none" strike="noStrike" dirty="0">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dirty="0">
                          <a:effectLst/>
                          <a:latin typeface="+mn-ea"/>
                          <a:ea typeface="+mn-ea"/>
                        </a:rPr>
                        <a:t>最大</a:t>
                      </a:r>
                      <a:r>
                        <a:rPr lang="en-US" altLang="ja-JP" sz="2000" b="0" i="0" u="none" strike="noStrike" dirty="0">
                          <a:effectLst/>
                          <a:latin typeface="+mn-ea"/>
                          <a:ea typeface="+mn-ea"/>
                        </a:rPr>
                        <a:t>10</a:t>
                      </a:r>
                      <a:r>
                        <a:rPr lang="ja-JP" altLang="en-US" sz="2000" b="0" i="0" u="none" strike="noStrike" dirty="0">
                          <a:effectLst/>
                          <a:latin typeface="+mn-ea"/>
                          <a:ea typeface="+mn-ea"/>
                        </a:rPr>
                        <a:t>名までの主要連絡先（</a:t>
                      </a:r>
                      <a:r>
                        <a:rPr lang="en-US" altLang="ja-JP" sz="2000" b="0" i="0" u="none" strike="noStrike" dirty="0">
                          <a:effectLst/>
                          <a:latin typeface="+mn-ea"/>
                          <a:ea typeface="+mn-ea"/>
                        </a:rPr>
                        <a:t>SBT</a:t>
                      </a:r>
                      <a:r>
                        <a:rPr lang="ja-JP" altLang="en-US" sz="2000" b="0" i="0" u="none" strike="noStrike" dirty="0">
                          <a:effectLst/>
                          <a:latin typeface="+mn-ea"/>
                          <a:ea typeface="+mn-ea"/>
                        </a:rPr>
                        <a:t>を排出削減戦略の一部として確実に統合する責任を持つ経営幹部レベルの担当者を</a:t>
                      </a:r>
                      <a:r>
                        <a:rPr lang="en-US" altLang="ja-JP" sz="2000" b="0" i="0" u="none" strike="noStrike" dirty="0">
                          <a:effectLst/>
                          <a:latin typeface="+mn-ea"/>
                          <a:ea typeface="+mn-ea"/>
                        </a:rPr>
                        <a:t>1</a:t>
                      </a:r>
                      <a:r>
                        <a:rPr lang="ja-JP" altLang="en-US" sz="2000" b="0" i="0" u="none" strike="noStrike" dirty="0">
                          <a:effectLst/>
                          <a:latin typeface="+mn-ea"/>
                          <a:ea typeface="+mn-ea"/>
                        </a:rPr>
                        <a:t>名以上含める）を追加する</a:t>
                      </a:r>
                      <a:endParaRPr lang="en-US" altLang="ja-JP" sz="2000" b="0" i="0" u="none" strike="noStrike" dirty="0">
                        <a:effectLst/>
                        <a:latin typeface="+mn-ea"/>
                        <a:ea typeface="+mn-ea"/>
                      </a:endParaRP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dirty="0">
                          <a:effectLst/>
                          <a:latin typeface="+mn-ea"/>
                          <a:ea typeface="+mn-ea"/>
                        </a:rPr>
                        <a:t>適格であると判断された企業には、企業種別（企業、金融機関、中小企業）及び料金ティア</a:t>
                      </a:r>
                      <a:r>
                        <a:rPr lang="en-US" altLang="ja-JP" sz="2000" b="0" i="0" u="none" strike="noStrike" baseline="30000" dirty="0">
                          <a:effectLst/>
                          <a:latin typeface="+mn-ea"/>
                          <a:ea typeface="+mn-ea"/>
                        </a:rPr>
                        <a:t>※2</a:t>
                      </a:r>
                      <a:r>
                        <a:rPr lang="ja-JP" altLang="en-US" sz="2000" b="0" i="0" u="none" strike="noStrike" dirty="0">
                          <a:effectLst/>
                          <a:latin typeface="+mn-ea"/>
                          <a:ea typeface="+mn-ea"/>
                        </a:rPr>
                        <a:t>が通知される</a:t>
                      </a: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788661"/>
                  </a:ext>
                </a:extLst>
              </a:tr>
            </a:tbl>
          </a:graphicData>
        </a:graphic>
      </p:graphicFrame>
    </p:spTree>
    <p:extLst>
      <p:ext uri="{BB962C8B-B14F-4D97-AF65-F5344CB8AC3E}">
        <p14:creationId xmlns:p14="http://schemas.microsoft.com/office/powerpoint/2010/main" val="3185962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839F-7751-504A-2C45-FEC050C83E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4AFB0B-02D5-1179-6536-63956538B26D}"/>
              </a:ext>
            </a:extLst>
          </p:cNvPr>
          <p:cNvSpPr>
            <a:spLocks noGrp="1"/>
          </p:cNvSpPr>
          <p:nvPr>
            <p:ph type="title"/>
          </p:nvPr>
        </p:nvSpPr>
        <p:spPr/>
        <p:txBody>
          <a:bodyPr/>
          <a:lstStyle/>
          <a:p>
            <a:r>
              <a:rPr kumimoji="1" lang="ja-JP" altLang="en-US"/>
              <a:t>② </a:t>
            </a:r>
            <a:r>
              <a:rPr kumimoji="1" lang="en-US" altLang="ja-JP"/>
              <a:t>Commitment</a:t>
            </a:r>
            <a:r>
              <a:rPr kumimoji="1" lang="ja-JP" altLang="en-US"/>
              <a:t>：コミットメント（任意）</a:t>
            </a:r>
          </a:p>
        </p:txBody>
      </p:sp>
      <p:sp>
        <p:nvSpPr>
          <p:cNvPr id="3" name="コンテンツ プレースホルダー 2">
            <a:extLst>
              <a:ext uri="{FF2B5EF4-FFF2-40B4-BE49-F238E27FC236}">
                <a16:creationId xmlns:a16="http://schemas.microsoft.com/office/drawing/2014/main" id="{5164D1C8-8157-547F-F82C-DF4617745AFA}"/>
              </a:ext>
            </a:extLst>
          </p:cNvPr>
          <p:cNvSpPr>
            <a:spLocks noGrp="1"/>
          </p:cNvSpPr>
          <p:nvPr>
            <p:ph sz="quarter" idx="12"/>
          </p:nvPr>
        </p:nvSpPr>
        <p:spPr>
          <a:xfrm>
            <a:off x="161925" y="1110920"/>
            <a:ext cx="10367963" cy="958106"/>
          </a:xfrm>
        </p:spPr>
        <p:txBody>
          <a:bodyPr/>
          <a:lstStyle/>
          <a:p>
            <a:r>
              <a:rPr kumimoji="1" lang="ja-JP" altLang="en-US"/>
              <a:t>コミットメントとは、</a:t>
            </a:r>
            <a:r>
              <a:rPr lang="en-US" altLang="ja-JP"/>
              <a:t>24</a:t>
            </a:r>
            <a:r>
              <a:rPr lang="ja-JP" altLang="en-US"/>
              <a:t>か月</a:t>
            </a:r>
            <a:r>
              <a:rPr kumimoji="1" lang="ja-JP" altLang="en-US"/>
              <a:t>以内に</a:t>
            </a:r>
            <a:r>
              <a:rPr lang="ja-JP" altLang="en-US"/>
              <a:t>目標申請</a:t>
            </a:r>
            <a:r>
              <a:rPr kumimoji="1" lang="ja-JP" altLang="en-US"/>
              <a:t>を行い、検証を受ける宣言のことである。</a:t>
            </a:r>
            <a:endParaRPr kumimoji="1" lang="en-US" altLang="ja-JP"/>
          </a:p>
          <a:p>
            <a:r>
              <a:rPr kumimoji="1" lang="ja-JP" altLang="en-US"/>
              <a:t>コミットメントした場合には</a:t>
            </a:r>
            <a:r>
              <a:rPr kumimoji="1" lang="en-US" altLang="ja-JP"/>
              <a:t>SBTi</a:t>
            </a:r>
            <a:r>
              <a:rPr kumimoji="1" lang="ja-JP" altLang="en-US"/>
              <a:t>のウェブサイト等で掲載される</a:t>
            </a:r>
            <a:r>
              <a:rPr lang="ja-JP" altLang="en-US"/>
              <a:t>。</a:t>
            </a:r>
            <a:endParaRPr kumimoji="1" lang="ja-JP" altLang="en-US"/>
          </a:p>
        </p:txBody>
      </p:sp>
      <p:graphicFrame>
        <p:nvGraphicFramePr>
          <p:cNvPr id="5" name="表 4">
            <a:extLst>
              <a:ext uri="{FF2B5EF4-FFF2-40B4-BE49-F238E27FC236}">
                <a16:creationId xmlns:a16="http://schemas.microsoft.com/office/drawing/2014/main" id="{FB125728-D398-A769-1BB1-2D6117EE35A4}"/>
              </a:ext>
            </a:extLst>
          </p:cNvPr>
          <p:cNvGraphicFramePr>
            <a:graphicFrameLocks noGrp="1"/>
          </p:cNvGraphicFramePr>
          <p:nvPr>
            <p:extLst>
              <p:ext uri="{D42A27DB-BD31-4B8C-83A1-F6EECF244321}">
                <p14:modId xmlns:p14="http://schemas.microsoft.com/office/powerpoint/2010/main" val="2836497354"/>
              </p:ext>
            </p:extLst>
          </p:nvPr>
        </p:nvGraphicFramePr>
        <p:xfrm>
          <a:off x="735012" y="2674508"/>
          <a:ext cx="9221787" cy="404885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dirty="0">
                          <a:latin typeface="Meiryo UI" panose="020B0604030504040204" pitchFamily="50" charset="-128"/>
                          <a:ea typeface="Meiryo UI" panose="020B0604030504040204" pitchFamily="50" charset="-128"/>
                        </a:rPr>
                        <a:t>コミットメント</a:t>
                      </a:r>
                      <a:endParaRPr lang="en-US" altLang="ja-JP" sz="2000" b="1" dirty="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7472" marR="0" lvl="0" indent="-347472" algn="l" defTabSz="1007943" rtl="0" eaLnBrk="1" fontAlgn="ctr"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コミットメントとは、</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か月以内に目標を策定し</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Services</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に申請、検証を受ける宣言</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のことである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検証ポータル内で完了する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検証ポータル内の「</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Commitment</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」セクションから「</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Make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 commitment</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」ボタンを押下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2"/>
                        </a:rPr>
                        <a:t>コミットメント遵守ポリシー</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を確認し、同意する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コミットメントが提出されると、企業は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ウェブサイトのダッシュボードや、</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We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Mean</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Coalition</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等のパートナーサイト上で</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Committed</a:t>
                      </a:r>
                      <a:r>
                        <a:rPr kumimoji="1" lang="ja-JP" altLang="en-US"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」として公開される</a:t>
                      </a:r>
                      <a:endParaRPr kumimoji="1" lang="en-US" altLang="ja-JP" sz="2000" b="0" i="0" u="none" strike="noStrike" kern="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ネットゼロ目標にコミットした企業は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Race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to Zero</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キャンペーンに自動的に参加することとなる</a:t>
                      </a:r>
                      <a:endPar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国連グローバル・コンパクトに参加している場合は</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Forward</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Faster</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Initiative</a:t>
                      </a:r>
                      <a:r>
                        <a:rPr kumimoji="1" lang="ja-JP" altLang="en-US" sz="20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の下でも認知される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6" name="テキスト ボックス 5">
            <a:extLst>
              <a:ext uri="{FF2B5EF4-FFF2-40B4-BE49-F238E27FC236}">
                <a16:creationId xmlns:a16="http://schemas.microsoft.com/office/drawing/2014/main" id="{95B2AEED-56EB-503A-1994-75645E6A42A3}"/>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015014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4B9E-38EE-2C54-F17A-271587B0BC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5BA2FD-99AA-D902-BF4A-27ACAE1FA7DE}"/>
              </a:ext>
            </a:extLst>
          </p:cNvPr>
          <p:cNvSpPr>
            <a:spLocks noGrp="1"/>
          </p:cNvSpPr>
          <p:nvPr>
            <p:ph type="title"/>
          </p:nvPr>
        </p:nvSpPr>
        <p:spPr/>
        <p:txBody>
          <a:bodyPr/>
          <a:lstStyle/>
          <a:p>
            <a:r>
              <a:rPr lang="ja-JP" altLang="en-US">
                <a:latin typeface="+mn-ea"/>
                <a:ea typeface="+mn-ea"/>
              </a:rPr>
              <a:t>③ </a:t>
            </a:r>
            <a:r>
              <a:rPr lang="en-US" altLang="ja-JP">
                <a:latin typeface="+mn-ea"/>
                <a:ea typeface="+mn-ea"/>
              </a:rPr>
              <a:t>Develop</a:t>
            </a:r>
            <a:r>
              <a:rPr lang="ja-JP" altLang="en-US">
                <a:latin typeface="+mn-ea"/>
                <a:ea typeface="+mn-ea"/>
              </a:rPr>
              <a:t>：目標策定</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2FD12160-8BDF-23F8-2AF5-01EC545E8A65}"/>
              </a:ext>
            </a:extLst>
          </p:cNvPr>
          <p:cNvSpPr>
            <a:spLocks noGrp="1"/>
          </p:cNvSpPr>
          <p:nvPr>
            <p:ph sz="quarter" idx="12"/>
          </p:nvPr>
        </p:nvSpPr>
        <p:spPr>
          <a:xfrm>
            <a:off x="161925" y="1110920"/>
            <a:ext cx="10367963" cy="604163"/>
          </a:xfrm>
        </p:spPr>
        <p:txBody>
          <a:bodyPr/>
          <a:lstStyle/>
          <a:p>
            <a:r>
              <a:rPr kumimoji="1" lang="ja-JP" altLang="en-US">
                <a:latin typeface="+mn-ea"/>
                <a:ea typeface="+mn-ea"/>
              </a:rPr>
              <a:t>目標の策定に当たっては、</a:t>
            </a:r>
            <a:r>
              <a:rPr kumimoji="1" lang="en-US" altLang="ja-JP">
                <a:latin typeface="+mn-ea"/>
                <a:ea typeface="+mn-ea"/>
              </a:rPr>
              <a:t>SBTi</a:t>
            </a:r>
            <a:r>
              <a:rPr lang="ja-JP" altLang="en-US">
                <a:latin typeface="+mn-ea"/>
                <a:ea typeface="+mn-ea"/>
              </a:rPr>
              <a:t>の</a:t>
            </a:r>
            <a:r>
              <a:rPr kumimoji="1" lang="ja-JP" altLang="en-US">
                <a:latin typeface="+mn-ea"/>
                <a:ea typeface="+mn-ea"/>
              </a:rPr>
              <a:t>基準要件やガイダンスに準拠することが求められる。</a:t>
            </a:r>
            <a:endParaRPr kumimoji="1" lang="en-US" altLang="ja-JP">
              <a:latin typeface="+mn-ea"/>
              <a:ea typeface="+mn-ea"/>
            </a:endParaRPr>
          </a:p>
        </p:txBody>
      </p:sp>
      <p:graphicFrame>
        <p:nvGraphicFramePr>
          <p:cNvPr id="6" name="表 5">
            <a:extLst>
              <a:ext uri="{FF2B5EF4-FFF2-40B4-BE49-F238E27FC236}">
                <a16:creationId xmlns:a16="http://schemas.microsoft.com/office/drawing/2014/main" id="{50816C93-AAE0-8E10-145A-633240C27E6D}"/>
              </a:ext>
            </a:extLst>
          </p:cNvPr>
          <p:cNvGraphicFramePr>
            <a:graphicFrameLocks noGrp="1"/>
          </p:cNvGraphicFramePr>
          <p:nvPr>
            <p:extLst>
              <p:ext uri="{D42A27DB-BD31-4B8C-83A1-F6EECF244321}">
                <p14:modId xmlns:p14="http://schemas.microsoft.com/office/powerpoint/2010/main" val="664283410"/>
              </p:ext>
            </p:extLst>
          </p:nvPr>
        </p:nvGraphicFramePr>
        <p:xfrm>
          <a:off x="735010" y="1948003"/>
          <a:ext cx="9221787" cy="496325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dirty="0">
                          <a:latin typeface="Meiryo UI" panose="020B0604030504040204" pitchFamily="50" charset="-128"/>
                          <a:ea typeface="Meiryo UI" panose="020B0604030504040204" pitchFamily="50" charset="-128"/>
                        </a:rPr>
                        <a:t>目標策定</a:t>
                      </a:r>
                      <a:endParaRPr lang="en-US" altLang="ja-JP" sz="2000" b="1" dirty="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2900" lvl="0" indent="-342900" algn="l" rtl="0" eaLnBrk="1" fontAlgn="ctr" latinLnBrk="0" hangingPunct="1">
                        <a:buClr>
                          <a:schemeClr val="tx1"/>
                        </a:buClr>
                        <a:buSzPct val="91000"/>
                        <a:buFont typeface="Wingdings" panose="05000000000000000000" pitchFamily="2" charset="2"/>
                        <a:buChar char="ü"/>
                      </a:pPr>
                      <a:r>
                        <a:rPr kumimoji="1" lang="en-US" altLang="ja-JP" sz="1600" b="0" i="0" u="none" strike="noStrike" kern="1200" dirty="0">
                          <a:solidFill>
                            <a:srgbClr val="FF0000"/>
                          </a:solidFill>
                          <a:effectLst/>
                          <a:latin typeface="+mn-ea"/>
                          <a:ea typeface="+mn-ea"/>
                          <a:cs typeface="Meiryo UI" panose="020B0604030504040204" pitchFamily="50" charset="-128"/>
                        </a:rPr>
                        <a:t>SBTi</a:t>
                      </a:r>
                      <a:r>
                        <a:rPr lang="ja-JP" altLang="en-US" sz="1600" b="0" dirty="0">
                          <a:solidFill>
                            <a:srgbClr val="FF0000"/>
                          </a:solidFill>
                          <a:latin typeface="+mn-ea"/>
                          <a:ea typeface="+mn-ea"/>
                        </a:rPr>
                        <a:t>の基準要件・ガイダンス等を用いて、目標を策定する</a:t>
                      </a:r>
                      <a:endParaRPr lang="en-US" altLang="ja-JP" sz="1600" b="0" dirty="0">
                        <a:solidFill>
                          <a:srgbClr val="FF0000"/>
                        </a:solidFill>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600" b="0" i="0" u="none" strike="noStrike" kern="1200" dirty="0">
                          <a:solidFill>
                            <a:srgbClr val="000000"/>
                          </a:solidFill>
                          <a:effectLst/>
                          <a:latin typeface="+mn-ea"/>
                          <a:ea typeface="+mn-ea"/>
                          <a:cs typeface="Meiryo UI" panose="020B0604030504040204" pitchFamily="50" charset="-128"/>
                        </a:rPr>
                        <a:t>排出インベントリ</a:t>
                      </a:r>
                      <a:endParaRPr kumimoji="1" lang="en-US" altLang="ja-JP" sz="1600" b="0" i="0" u="none" strike="noStrike" kern="1200" dirty="0">
                        <a:solidFill>
                          <a:srgbClr val="000000"/>
                        </a:solidFill>
                        <a:effectLst/>
                        <a:latin typeface="+mn-ea"/>
                        <a:ea typeface="+mn-ea"/>
                        <a:cs typeface="Meiryo UI" panose="020B0604030504040204" pitchFamily="50" charset="-128"/>
                      </a:endParaRPr>
                    </a:p>
                    <a:p>
                      <a:pPr marL="846872" lvl="1" indent="-342900" algn="l" rtl="0" eaLnBrk="1" fontAlgn="ctr" latinLnBrk="0" hangingPunct="1">
                        <a:buClr>
                          <a:schemeClr val="tx1"/>
                        </a:buClr>
                        <a:buSzPct val="91000"/>
                        <a:buFont typeface="Arial" panose="020B0604020202020204" pitchFamily="34" charset="0"/>
                        <a:buChar char="•"/>
                      </a:pPr>
                      <a:r>
                        <a:rPr lang="en-US" altLang="ja-JP" sz="1600" b="0" dirty="0">
                          <a:latin typeface="+mn-ea"/>
                          <a:ea typeface="+mn-ea"/>
                        </a:rPr>
                        <a:t>SBTi</a:t>
                      </a:r>
                      <a:r>
                        <a:rPr lang="ja-JP" altLang="en-US" sz="1600" b="0" dirty="0">
                          <a:latin typeface="+mn-ea"/>
                          <a:ea typeface="+mn-ea"/>
                        </a:rPr>
                        <a:t>の最新の科学的基準に沿った目標を策定する前に、</a:t>
                      </a:r>
                      <a:r>
                        <a:rPr lang="en-US" altLang="ja-JP" sz="1600" b="0" dirty="0">
                          <a:latin typeface="+mn-ea"/>
                          <a:ea typeface="+mn-ea"/>
                        </a:rPr>
                        <a:t>Scope1,2,3</a:t>
                      </a:r>
                      <a:r>
                        <a:rPr lang="ja-JP" altLang="en-US" sz="1600" b="0" dirty="0">
                          <a:latin typeface="+mn-ea"/>
                          <a:ea typeface="+mn-ea"/>
                        </a:rPr>
                        <a:t>の完全な</a:t>
                      </a:r>
                      <a:r>
                        <a:rPr lang="en-US" altLang="ja-JP" sz="1600" b="0" dirty="0">
                          <a:latin typeface="+mn-ea"/>
                          <a:ea typeface="+mn-ea"/>
                        </a:rPr>
                        <a:t>GHG</a:t>
                      </a:r>
                      <a:r>
                        <a:rPr lang="ja-JP" altLang="en-US" sz="1600" b="0" dirty="0">
                          <a:latin typeface="+mn-ea"/>
                          <a:ea typeface="+mn-ea"/>
                        </a:rPr>
                        <a:t>インベントリを</a:t>
                      </a:r>
                      <a:r>
                        <a:rPr lang="en-US" altLang="ja-JP" sz="1600" b="0" dirty="0">
                          <a:latin typeface="+mn-ea"/>
                          <a:ea typeface="+mn-ea"/>
                        </a:rPr>
                        <a:t>GHG</a:t>
                      </a:r>
                      <a:r>
                        <a:rPr lang="ja-JP" altLang="en-US" sz="1600" b="0" dirty="0">
                          <a:latin typeface="+mn-ea"/>
                          <a:ea typeface="+mn-ea"/>
                        </a:rPr>
                        <a:t>プロトコルに準拠して算定する必要がある</a:t>
                      </a:r>
                      <a:endParaRPr lang="en-US" altLang="ja-JP" sz="1600" b="0" dirty="0">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600" b="0" i="0" u="none" strike="noStrike" kern="1200" dirty="0">
                          <a:solidFill>
                            <a:srgbClr val="000000"/>
                          </a:solidFill>
                          <a:effectLst/>
                          <a:latin typeface="+mn-ea"/>
                          <a:ea typeface="+mn-ea"/>
                          <a:cs typeface="Meiryo UI" panose="020B0604030504040204" pitchFamily="50" charset="-128"/>
                        </a:rPr>
                        <a:t>企業の準拠すべき資料</a:t>
                      </a:r>
                      <a:endParaRPr lang="ja-JP"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u="none" dirty="0">
                          <a:latin typeface="+mn-ea"/>
                          <a:ea typeface="+mn-ea"/>
                          <a:hlinkClick r:id="rId3"/>
                        </a:rPr>
                        <a:t>SBTi</a:t>
                      </a:r>
                      <a:r>
                        <a:rPr kumimoji="1" lang="ja-JP" altLang="en-US" sz="1600" b="0" u="none" dirty="0">
                          <a:latin typeface="+mn-ea"/>
                          <a:ea typeface="+mn-ea"/>
                          <a:hlinkClick r:id="rId3"/>
                        </a:rPr>
                        <a:t>企業短期要件</a:t>
                      </a:r>
                      <a:endParaRPr kumimoji="1" lang="en-US" altLang="ja-JP" sz="1600" b="0" u="none"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u="none" dirty="0">
                          <a:latin typeface="+mn-ea"/>
                          <a:ea typeface="+mn-ea"/>
                          <a:hlinkClick r:id="rId4"/>
                        </a:rPr>
                        <a:t>SBTi</a:t>
                      </a:r>
                      <a:r>
                        <a:rPr lang="ja-JP" altLang="en-US" sz="1600" b="0" u="none" dirty="0">
                          <a:latin typeface="+mn-ea"/>
                          <a:ea typeface="+mn-ea"/>
                          <a:hlinkClick r:id="rId4"/>
                        </a:rPr>
                        <a:t>企業ネットゼロ基準</a:t>
                      </a:r>
                      <a:endParaRPr lang="en-US" altLang="ja-JP" sz="1600" b="0" u="none" dirty="0">
                        <a:latin typeface="+mn-ea"/>
                        <a:ea typeface="+mn-ea"/>
                      </a:endParaRPr>
                    </a:p>
                    <a:p>
                      <a:pPr marL="789722" lvl="1" indent="-285750">
                        <a:buSzPct val="91000"/>
                        <a:buFont typeface="Arial" panose="020B0604020202020204" pitchFamily="34" charset="0"/>
                        <a:buChar char="•"/>
                      </a:pPr>
                      <a:r>
                        <a:rPr lang="en-US" altLang="zh-TW" sz="1600" b="0" dirty="0">
                          <a:latin typeface="+mn-ea"/>
                          <a:ea typeface="+mn-ea"/>
                          <a:hlinkClick r:id="rId5"/>
                        </a:rPr>
                        <a:t>SBTi</a:t>
                      </a:r>
                      <a:r>
                        <a:rPr lang="zh-TW" altLang="en-US" sz="1600" b="0" dirty="0">
                          <a:latin typeface="+mn-ea"/>
                          <a:ea typeface="+mn-ea"/>
                          <a:hlinkClick r:id="rId5"/>
                        </a:rPr>
                        <a:t>基準評価指標（</a:t>
                      </a:r>
                      <a:r>
                        <a:rPr lang="en-US" altLang="zh-TW" sz="1600" b="0" dirty="0">
                          <a:latin typeface="+mn-ea"/>
                          <a:ea typeface="+mn-ea"/>
                          <a:hlinkClick r:id="rId5"/>
                        </a:rPr>
                        <a:t>CAI</a:t>
                      </a:r>
                      <a:r>
                        <a:rPr lang="zh-TW" altLang="en-US" sz="1600" b="0" dirty="0">
                          <a:latin typeface="+mn-ea"/>
                          <a:ea typeface="+mn-ea"/>
                          <a:hlinkClick r:id="rId5"/>
                        </a:rPr>
                        <a:t>）</a:t>
                      </a:r>
                      <a:endParaRPr lang="zh-TW"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ja-JP" altLang="en-US" sz="1600" b="0" dirty="0">
                          <a:latin typeface="+mn-ea"/>
                          <a:ea typeface="+mn-ea"/>
                        </a:rPr>
                        <a:t>業種別の基準やガイダンス、及び</a:t>
                      </a:r>
                      <a:r>
                        <a:rPr lang="en-US" altLang="ja-JP" sz="1600" b="0" u="none" dirty="0">
                          <a:latin typeface="+mn-ea"/>
                          <a:ea typeface="+mn-ea"/>
                        </a:rPr>
                        <a:t>SBTi</a:t>
                      </a:r>
                      <a:r>
                        <a:rPr lang="ja-JP" altLang="en-US" sz="1600" b="0" u="none" dirty="0">
                          <a:latin typeface="+mn-ea"/>
                          <a:ea typeface="+mn-ea"/>
                        </a:rPr>
                        <a:t>企業ネットゼロ基準</a:t>
                      </a:r>
                      <a:r>
                        <a:rPr lang="ja-JP" altLang="en-US" sz="1600" b="0" dirty="0">
                          <a:latin typeface="+mn-ea"/>
                          <a:ea typeface="+mn-ea"/>
                        </a:rPr>
                        <a:t>のセクション</a:t>
                      </a:r>
                      <a:r>
                        <a:rPr lang="en-US" altLang="ja-JP" sz="1600" b="0" dirty="0">
                          <a:latin typeface="+mn-ea"/>
                          <a:ea typeface="+mn-ea"/>
                        </a:rPr>
                        <a:t>6</a:t>
                      </a:r>
                      <a:r>
                        <a:rPr lang="ja-JP" altLang="en-US" sz="1600" b="0" dirty="0">
                          <a:latin typeface="+mn-ea"/>
                          <a:ea typeface="+mn-ea"/>
                        </a:rPr>
                        <a:t>を確認することで、自社に適用される業種特有の要件があるかどうかを確認する必要がある</a:t>
                      </a:r>
                    </a:p>
                    <a:p>
                      <a:pPr marL="285750" indent="-285750">
                        <a:buSzPct val="91000"/>
                        <a:buFont typeface="Wingdings" panose="05000000000000000000" pitchFamily="2" charset="2"/>
                        <a:buChar char="ü"/>
                      </a:pPr>
                      <a:r>
                        <a:rPr lang="ja-JP" altLang="en-US" sz="1600" b="0" dirty="0">
                          <a:latin typeface="+mn-ea"/>
                          <a:ea typeface="+mn-ea"/>
                        </a:rPr>
                        <a:t>金融機関は、</a:t>
                      </a:r>
                      <a:r>
                        <a:rPr lang="en-US" altLang="ja-JP" sz="1600" b="0" dirty="0">
                          <a:latin typeface="+mn-ea"/>
                          <a:ea typeface="+mn-ea"/>
                          <a:hlinkClick r:id="rId6"/>
                        </a:rPr>
                        <a:t>SBTi</a:t>
                      </a:r>
                      <a:r>
                        <a:rPr lang="ja-JP" altLang="en-US" sz="1600" b="0" dirty="0">
                          <a:latin typeface="+mn-ea"/>
                          <a:ea typeface="+mn-ea"/>
                          <a:hlinkClick r:id="rId6"/>
                        </a:rPr>
                        <a:t>金融機関短期要件</a:t>
                      </a:r>
                      <a:r>
                        <a:rPr lang="ja-JP" altLang="en-US" sz="1600" b="0" dirty="0">
                          <a:latin typeface="+mn-ea"/>
                          <a:ea typeface="+mn-ea"/>
                        </a:rPr>
                        <a:t>を確認する必要がある</a:t>
                      </a:r>
                    </a:p>
                    <a:p>
                      <a:pPr marL="285750" indent="-285750">
                        <a:buSzPct val="91000"/>
                        <a:buFont typeface="Wingdings" panose="05000000000000000000" pitchFamily="2" charset="2"/>
                        <a:buChar char="ü"/>
                      </a:pPr>
                      <a:r>
                        <a:rPr lang="ja-JP" altLang="en-US" sz="1600" b="0" dirty="0">
                          <a:latin typeface="+mn-ea"/>
                          <a:ea typeface="+mn-ea"/>
                        </a:rPr>
                        <a:t>中小企業は、以下を確認する必要がある</a:t>
                      </a:r>
                      <a:r>
                        <a:rPr lang="en-US" altLang="ja-JP" sz="1600" b="0" baseline="30000" dirty="0">
                          <a:latin typeface="+mn-ea"/>
                          <a:ea typeface="+mn-ea"/>
                        </a:rPr>
                        <a:t>※</a:t>
                      </a:r>
                      <a:endParaRPr lang="ja-JP" altLang="en-US" sz="1600" b="0" baseline="3000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hlinkClick r:id="rId7"/>
                        </a:rPr>
                        <a:t>中小企業向け</a:t>
                      </a:r>
                      <a:r>
                        <a:rPr lang="en-US" altLang="ja-JP" sz="1600" b="0" dirty="0">
                          <a:latin typeface="+mn-ea"/>
                          <a:ea typeface="+mn-ea"/>
                          <a:hlinkClick r:id="rId7"/>
                        </a:rPr>
                        <a:t>CAI</a:t>
                      </a:r>
                      <a:endParaRPr lang="ja-JP" altLang="en-US"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dirty="0">
                          <a:latin typeface="+mn-ea"/>
                          <a:ea typeface="+mn-ea"/>
                          <a:hlinkClick r:id="rId8"/>
                        </a:rPr>
                        <a:t>SME</a:t>
                      </a:r>
                      <a:r>
                        <a:rPr lang="ja-JP" altLang="en-US" sz="1600" b="0" dirty="0">
                          <a:latin typeface="+mn-ea"/>
                          <a:ea typeface="+mn-ea"/>
                          <a:hlinkClick r:id="rId8"/>
                        </a:rPr>
                        <a:t>向け</a:t>
                      </a:r>
                      <a:r>
                        <a:rPr lang="en-US" altLang="ja-JP" sz="1600" b="0" dirty="0">
                          <a:latin typeface="+mn-ea"/>
                          <a:ea typeface="+mn-ea"/>
                          <a:hlinkClick r:id="rId8"/>
                        </a:rPr>
                        <a:t>FAQ</a:t>
                      </a:r>
                      <a:endParaRPr lang="en-US" altLang="ja-JP" sz="1600" b="0" dirty="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600" b="0" dirty="0">
                          <a:latin typeface="+mn-ea"/>
                          <a:ea typeface="+mn-ea"/>
                          <a:hlinkClick r:id="rId9"/>
                        </a:rPr>
                        <a:t>SME</a:t>
                      </a:r>
                      <a:r>
                        <a:rPr lang="ja-JP" altLang="en-US" sz="1600" b="0" dirty="0">
                          <a:latin typeface="+mn-ea"/>
                          <a:ea typeface="+mn-ea"/>
                          <a:hlinkClick r:id="rId9"/>
                        </a:rPr>
                        <a:t>向け目標検証申請適合チェックリスト</a:t>
                      </a:r>
                      <a:endParaRPr lang="en-US" altLang="ja-JP" sz="1600" b="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rPr>
                        <a:t>排出インベントリの初期段階にある中小企業は、</a:t>
                      </a:r>
                      <a:r>
                        <a:rPr lang="en-US" altLang="ja-JP" sz="1600" b="0" dirty="0">
                          <a:latin typeface="+mn-ea"/>
                          <a:ea typeface="+mn-ea"/>
                          <a:hlinkClick r:id="rId10"/>
                        </a:rPr>
                        <a:t>SME Climate Hub</a:t>
                      </a:r>
                      <a:r>
                        <a:rPr lang="ja-JP" altLang="en-US" sz="1600" b="0" dirty="0">
                          <a:latin typeface="+mn-ea"/>
                          <a:ea typeface="+mn-ea"/>
                        </a:rPr>
                        <a:t>が提供するツールを活用することができる</a:t>
                      </a:r>
                    </a:p>
                    <a:p>
                      <a:pPr marL="285750" indent="-285750">
                        <a:buSzPct val="91000"/>
                        <a:buFont typeface="Wingdings" panose="05000000000000000000" pitchFamily="2" charset="2"/>
                        <a:buChar char="ü"/>
                      </a:pPr>
                      <a:r>
                        <a:rPr lang="ja-JP" altLang="en-US" sz="1600" b="0" dirty="0">
                          <a:latin typeface="+mn-ea"/>
                          <a:ea typeface="+mn-ea"/>
                        </a:rPr>
                        <a:t>目標設定ツール</a:t>
                      </a:r>
                      <a:endParaRPr lang="en-US" altLang="ja-JP" sz="1600" b="0" dirty="0">
                        <a:latin typeface="+mn-ea"/>
                        <a:ea typeface="+mn-ea"/>
                      </a:endParaRPr>
                    </a:p>
                    <a:p>
                      <a:pPr marL="789722" lvl="1" indent="-285750">
                        <a:buSzPct val="91000"/>
                        <a:buFont typeface="Arial" panose="020B0604020202020204" pitchFamily="34" charset="0"/>
                        <a:buChar char="•"/>
                      </a:pPr>
                      <a:r>
                        <a:rPr lang="ja-JP" altLang="en-US" sz="1600" b="0" dirty="0">
                          <a:latin typeface="+mn-ea"/>
                          <a:ea typeface="+mn-ea"/>
                        </a:rPr>
                        <a:t>企業および金融機関は、</a:t>
                      </a:r>
                      <a:r>
                        <a:rPr lang="en-US" altLang="ja-JP" sz="1600" b="0" dirty="0">
                          <a:latin typeface="+mn-ea"/>
                          <a:ea typeface="+mn-ea"/>
                        </a:rPr>
                        <a:t>SBTi</a:t>
                      </a:r>
                      <a:r>
                        <a:rPr lang="ja-JP" altLang="en-US" sz="1600" b="0" dirty="0">
                          <a:latin typeface="+mn-ea"/>
                          <a:ea typeface="+mn-ea"/>
                        </a:rPr>
                        <a:t>の目標設定ツールと、利用可能な場合は業種別のツールを用いて、目標のモデリングおよび申請を行う必要がある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4" name="テキスト ボックス 3">
            <a:extLst>
              <a:ext uri="{FF2B5EF4-FFF2-40B4-BE49-F238E27FC236}">
                <a16:creationId xmlns:a16="http://schemas.microsoft.com/office/drawing/2014/main" id="{D5B294FA-4031-D74B-06F9-A067E4AE611E}"/>
              </a:ext>
            </a:extLst>
          </p:cNvPr>
          <p:cNvSpPr txBox="1">
            <a:spLocks noChangeArrowheads="1"/>
          </p:cNvSpPr>
          <p:nvPr/>
        </p:nvSpPr>
        <p:spPr bwMode="auto">
          <a:xfrm>
            <a:off x="577528" y="7144177"/>
            <a:ext cx="95367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b="1" dirty="0">
                <a:solidFill>
                  <a:srgbClr val="000000"/>
                </a:solidFill>
                <a:latin typeface="+mn-ea"/>
                <a:ea typeface="+mn-ea"/>
                <a:cs typeface="Meiryo UI" pitchFamily="50" charset="-128"/>
              </a:rPr>
              <a:t>※</a:t>
            </a:r>
            <a:r>
              <a:rPr lang="ja-JP" altLang="en-US" sz="1200" b="1" dirty="0">
                <a:solidFill>
                  <a:srgbClr val="000000"/>
                </a:solidFill>
                <a:latin typeface="+mn-ea"/>
                <a:ea typeface="+mn-ea"/>
                <a:cs typeface="Meiryo UI" pitchFamily="50" charset="-128"/>
              </a:rPr>
              <a:t>中小企業向けの資料は</a:t>
            </a:r>
            <a:r>
              <a:rPr lang="en-US" altLang="ja-JP" sz="1200" b="1" dirty="0">
                <a:solidFill>
                  <a:srgbClr val="000000"/>
                </a:solidFill>
                <a:latin typeface="+mn-ea"/>
                <a:ea typeface="+mn-ea"/>
                <a:cs typeface="Meiryo UI" pitchFamily="50" charset="-128"/>
              </a:rPr>
              <a:t>P176</a:t>
            </a:r>
            <a:r>
              <a:rPr lang="ja-JP" altLang="en-US" sz="1200" b="1" dirty="0">
                <a:solidFill>
                  <a:srgbClr val="000000"/>
                </a:solidFill>
                <a:latin typeface="+mn-ea"/>
                <a:ea typeface="+mn-ea"/>
                <a:cs typeface="Meiryo UI" pitchFamily="50" charset="-128"/>
              </a:rPr>
              <a:t>参照</a:t>
            </a:r>
            <a:endParaRPr lang="en-US" altLang="ja-JP" sz="1200" b="1"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 SBTi</a:t>
            </a:r>
            <a:r>
              <a:rPr lang="ja-JP" altLang="en-US" sz="900" dirty="0">
                <a:solidFill>
                  <a:srgbClr val="000000"/>
                </a:solidFill>
                <a:latin typeface="+mn-ea"/>
                <a:ea typeface="+mn-ea"/>
                <a:cs typeface="Meiryo UI" pitchFamily="50" charset="-128"/>
              </a:rPr>
              <a:t> </a:t>
            </a:r>
            <a:r>
              <a:rPr lang="en-US" altLang="ja-JP" sz="900" dirty="0">
                <a:solidFill>
                  <a:srgbClr val="000000"/>
                </a:solidFill>
                <a:latin typeface="+mn-ea"/>
                <a:ea typeface="+mn-ea"/>
                <a:cs typeface="Meiryo UI" pitchFamily="50" charset="-128"/>
              </a:rPr>
              <a:t>Services</a:t>
            </a:r>
            <a:r>
              <a:rPr lang="ja-JP" altLang="en-US" sz="900" dirty="0">
                <a:solidFill>
                  <a:srgbClr val="000000"/>
                </a:solidFill>
                <a:latin typeface="+mn-ea"/>
                <a:ea typeface="+mn-ea"/>
                <a:cs typeface="Meiryo UI" pitchFamily="50" charset="-128"/>
              </a:rPr>
              <a:t>ウェブサイト（</a:t>
            </a:r>
            <a:r>
              <a:rPr lang="en-US" altLang="ja-JP" sz="900" dirty="0">
                <a:solidFill>
                  <a:srgbClr val="000000"/>
                </a:solidFill>
                <a:latin typeface="+mn-ea"/>
                <a:ea typeface="+mn-ea"/>
                <a:cs typeface="Meiryo UI" pitchFamily="50" charset="-128"/>
              </a:rPr>
              <a:t>https://sbtiservices.com/</a:t>
            </a:r>
            <a:r>
              <a:rPr lang="ja-JP" altLang="en-US" sz="9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467443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5B5E8-36B0-DDD8-0650-70318B93BFFE}"/>
              </a:ext>
            </a:extLst>
          </p:cNvPr>
          <p:cNvSpPr>
            <a:spLocks noGrp="1"/>
          </p:cNvSpPr>
          <p:nvPr>
            <p:ph type="title"/>
          </p:nvPr>
        </p:nvSpPr>
        <p:spPr/>
        <p:txBody>
          <a:bodyPr/>
          <a:lstStyle/>
          <a:p>
            <a:r>
              <a:rPr lang="ja-JP" altLang="en-US">
                <a:latin typeface="+mn-ea"/>
                <a:ea typeface="+mn-ea"/>
              </a:rPr>
              <a:t>④ </a:t>
            </a:r>
            <a:r>
              <a:rPr lang="en-US" altLang="ja-JP">
                <a:latin typeface="+mn-ea"/>
                <a:ea typeface="+mn-ea"/>
              </a:rPr>
              <a:t>Submit</a:t>
            </a:r>
            <a:r>
              <a:rPr lang="ja-JP" altLang="en-US">
                <a:latin typeface="+mn-ea"/>
                <a:ea typeface="+mn-ea"/>
              </a:rPr>
              <a:t>：</a:t>
            </a:r>
            <a:r>
              <a:rPr kumimoji="1" lang="en-US" altLang="ja-JP">
                <a:latin typeface="+mn-ea"/>
                <a:ea typeface="+mn-ea"/>
              </a:rPr>
              <a:t>【</a:t>
            </a:r>
            <a:r>
              <a:rPr kumimoji="1" lang="ja-JP" altLang="en-US">
                <a:latin typeface="+mn-ea"/>
                <a:ea typeface="+mn-ea"/>
              </a:rPr>
              <a:t>参考</a:t>
            </a:r>
            <a:r>
              <a:rPr kumimoji="1" lang="en-US" altLang="ja-JP">
                <a:latin typeface="+mn-ea"/>
                <a:ea typeface="+mn-ea"/>
              </a:rPr>
              <a:t>】</a:t>
            </a:r>
            <a:r>
              <a:rPr kumimoji="1" lang="ja-JP" altLang="en-US">
                <a:latin typeface="+mn-ea"/>
                <a:ea typeface="+mn-ea"/>
              </a:rPr>
              <a:t>基準評価指標（</a:t>
            </a:r>
            <a:r>
              <a:rPr kumimoji="1" lang="en-US" altLang="ja-JP">
                <a:latin typeface="+mn-ea"/>
                <a:ea typeface="+mn-ea"/>
              </a:rPr>
              <a:t>CAI</a:t>
            </a:r>
            <a:r>
              <a:rPr kumimoji="1" lang="ja-JP" altLang="en-US">
                <a:latin typeface="+mn-ea"/>
                <a:ea typeface="+mn-ea"/>
              </a:rPr>
              <a:t>）</a:t>
            </a:r>
          </a:p>
        </p:txBody>
      </p:sp>
      <p:sp>
        <p:nvSpPr>
          <p:cNvPr id="3" name="コンテンツ プレースホルダー 2">
            <a:extLst>
              <a:ext uri="{FF2B5EF4-FFF2-40B4-BE49-F238E27FC236}">
                <a16:creationId xmlns:a16="http://schemas.microsoft.com/office/drawing/2014/main" id="{A7496D3A-354C-93CC-80F6-859582506B74}"/>
              </a:ext>
            </a:extLst>
          </p:cNvPr>
          <p:cNvSpPr>
            <a:spLocks noGrp="1"/>
          </p:cNvSpPr>
          <p:nvPr>
            <p:ph sz="quarter" idx="12"/>
          </p:nvPr>
        </p:nvSpPr>
        <p:spPr/>
        <p:txBody>
          <a:bodyPr/>
          <a:lstStyle/>
          <a:p>
            <a:r>
              <a:rPr kumimoji="1" lang="ja-JP" altLang="en-US">
                <a:latin typeface="+mn-ea"/>
                <a:ea typeface="+mn-ea"/>
              </a:rPr>
              <a:t>企業及び金融機関は、既存のガイダンスとの整合性を確認するために本文書を活用できる。</a:t>
            </a:r>
          </a:p>
        </p:txBody>
      </p:sp>
      <p:sp>
        <p:nvSpPr>
          <p:cNvPr id="10" name="テキスト ボックス 9">
            <a:extLst>
              <a:ext uri="{FF2B5EF4-FFF2-40B4-BE49-F238E27FC236}">
                <a16:creationId xmlns:a16="http://schemas.microsoft.com/office/drawing/2014/main" id="{B1E05225-881D-71F4-ECF0-48F8835E35AB}"/>
              </a:ext>
            </a:extLst>
          </p:cNvPr>
          <p:cNvSpPr txBox="1">
            <a:spLocks noChangeArrowheads="1"/>
          </p:cNvSpPr>
          <p:nvPr/>
        </p:nvSpPr>
        <p:spPr bwMode="auto">
          <a:xfrm>
            <a:off x="577529"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Standard Operating Procedure for the Validation of SBTi Targets</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https://docs.sbtiservices.com/resources/SOPTargetValidation.pdf</a:t>
            </a:r>
            <a:r>
              <a:rPr lang="ja-JP" altLang="en-US" sz="900">
                <a:solidFill>
                  <a:srgbClr val="000000"/>
                </a:solidFill>
                <a:latin typeface="+mn-ea"/>
                <a:ea typeface="+mn-ea"/>
                <a:cs typeface="Meiryo UI" pitchFamily="50" charset="-128"/>
              </a:rPr>
              <a:t>）、</a:t>
            </a:r>
            <a:br>
              <a:rPr lang="en-US" altLang="ja-JP" sz="900">
                <a:solidFill>
                  <a:srgbClr val="000000"/>
                </a:solidFill>
                <a:latin typeface="+mn-ea"/>
                <a:ea typeface="+mn-ea"/>
                <a:cs typeface="Meiryo UI" pitchFamily="50" charset="-128"/>
              </a:rPr>
            </a:br>
            <a:r>
              <a:rPr lang="en-US" altLang="ja-JP" sz="900">
                <a:solidFill>
                  <a:srgbClr val="000000"/>
                </a:solidFill>
                <a:latin typeface="+mn-ea"/>
                <a:ea typeface="+mn-ea"/>
                <a:cs typeface="Meiryo UI" pitchFamily="50" charset="-128"/>
              </a:rPr>
              <a:t>SBTi</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SERVICES CRITERIA ASSESSMENT INDCATORS</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https://docs.sbtiservices.com/resources/CriteriaAssessmentIndicators.pdf</a:t>
            </a:r>
            <a:r>
              <a:rPr lang="ja-JP" altLang="en-US" sz="900">
                <a:solidFill>
                  <a:srgbClr val="000000"/>
                </a:solidFill>
                <a:latin typeface="+mn-ea"/>
                <a:ea typeface="+mn-ea"/>
                <a:cs typeface="Meiryo UI" pitchFamily="50" charset="-128"/>
              </a:rPr>
              <a:t>）より作成</a:t>
            </a:r>
          </a:p>
        </p:txBody>
      </p:sp>
      <p:grpSp>
        <p:nvGrpSpPr>
          <p:cNvPr id="16" name="グループ化 15">
            <a:extLst>
              <a:ext uri="{FF2B5EF4-FFF2-40B4-BE49-F238E27FC236}">
                <a16:creationId xmlns:a16="http://schemas.microsoft.com/office/drawing/2014/main" id="{F63678BF-F8D9-BF61-11E8-019DBA1F7241}"/>
              </a:ext>
            </a:extLst>
          </p:cNvPr>
          <p:cNvGrpSpPr/>
          <p:nvPr/>
        </p:nvGrpSpPr>
        <p:grpSpPr>
          <a:xfrm>
            <a:off x="6914854" y="2001721"/>
            <a:ext cx="3199430" cy="4901983"/>
            <a:chOff x="6338182" y="1847833"/>
            <a:chExt cx="3199430" cy="4901983"/>
          </a:xfrm>
        </p:grpSpPr>
        <p:pic>
          <p:nvPicPr>
            <p:cNvPr id="5" name="図 4">
              <a:extLst>
                <a:ext uri="{FF2B5EF4-FFF2-40B4-BE49-F238E27FC236}">
                  <a16:creationId xmlns:a16="http://schemas.microsoft.com/office/drawing/2014/main" id="{6FFB1D82-6434-1779-7155-7049CCA97591}"/>
                </a:ext>
              </a:extLst>
            </p:cNvPr>
            <p:cNvPicPr>
              <a:picLocks noChangeAspect="1"/>
            </p:cNvPicPr>
            <p:nvPr/>
          </p:nvPicPr>
          <p:blipFill>
            <a:blip r:embed="rId2"/>
            <a:stretch>
              <a:fillRect/>
            </a:stretch>
          </p:blipFill>
          <p:spPr>
            <a:xfrm>
              <a:off x="6338182" y="1847833"/>
              <a:ext cx="3199430" cy="4563429"/>
            </a:xfrm>
            <a:prstGeom prst="rect">
              <a:avLst/>
            </a:prstGeom>
            <a:ln>
              <a:solidFill>
                <a:schemeClr val="tx1"/>
              </a:solidFill>
            </a:ln>
          </p:spPr>
        </p:pic>
        <p:sp>
          <p:nvSpPr>
            <p:cNvPr id="6" name="テキスト ボックス 5">
              <a:extLst>
                <a:ext uri="{FF2B5EF4-FFF2-40B4-BE49-F238E27FC236}">
                  <a16:creationId xmlns:a16="http://schemas.microsoft.com/office/drawing/2014/main" id="{AEAB6620-26C7-F49F-10EC-E36375D2AB53}"/>
                </a:ext>
              </a:extLst>
            </p:cNvPr>
            <p:cNvSpPr txBox="1"/>
            <p:nvPr/>
          </p:nvSpPr>
          <p:spPr>
            <a:xfrm>
              <a:off x="6338182" y="6411262"/>
              <a:ext cx="3199430" cy="338554"/>
            </a:xfrm>
            <a:prstGeom prst="rect">
              <a:avLst/>
            </a:prstGeom>
            <a:noFill/>
          </p:spPr>
          <p:txBody>
            <a:bodyPr wrap="square" rtlCol="0">
              <a:spAutoFit/>
            </a:bodyPr>
            <a:lstStyle/>
            <a:p>
              <a:pPr marL="46772" algn="ctr">
                <a:buSzPct val="91000"/>
              </a:pPr>
              <a:r>
                <a:rPr lang="ja-JP" altLang="en-US" sz="1600">
                  <a:latin typeface="+mn-ea"/>
                </a:rPr>
                <a:t>▲</a:t>
              </a:r>
              <a:r>
                <a:rPr lang="en-US" altLang="zh-TW" sz="1600">
                  <a:latin typeface="+mn-ea"/>
                  <a:hlinkClick r:id="rId3"/>
                </a:rPr>
                <a:t>SBTi</a:t>
              </a:r>
              <a:r>
                <a:rPr lang="zh-TW" altLang="en-US" sz="1600">
                  <a:latin typeface="+mn-ea"/>
                  <a:hlinkClick r:id="rId3"/>
                </a:rPr>
                <a:t>基準評価指標（</a:t>
              </a:r>
              <a:r>
                <a:rPr lang="en-US" altLang="zh-TW" sz="1600">
                  <a:latin typeface="+mn-ea"/>
                  <a:hlinkClick r:id="rId3"/>
                </a:rPr>
                <a:t>CAI</a:t>
              </a:r>
              <a:r>
                <a:rPr lang="zh-TW" altLang="en-US" sz="1600">
                  <a:latin typeface="+mn-ea"/>
                  <a:hlinkClick r:id="rId3"/>
                </a:rPr>
                <a:t>）</a:t>
              </a:r>
              <a:endParaRPr lang="zh-TW" altLang="en-US" sz="1600">
                <a:latin typeface="+mn-ea"/>
              </a:endParaRPr>
            </a:p>
          </p:txBody>
        </p:sp>
      </p:grpSp>
      <p:sp>
        <p:nvSpPr>
          <p:cNvPr id="19" name="テキスト ボックス 18">
            <a:extLst>
              <a:ext uri="{FF2B5EF4-FFF2-40B4-BE49-F238E27FC236}">
                <a16:creationId xmlns:a16="http://schemas.microsoft.com/office/drawing/2014/main" id="{FF1D14E8-CB4B-2FD4-1A60-DC608D29886C}"/>
              </a:ext>
            </a:extLst>
          </p:cNvPr>
          <p:cNvSpPr txBox="1"/>
          <p:nvPr/>
        </p:nvSpPr>
        <p:spPr>
          <a:xfrm>
            <a:off x="577529" y="2175166"/>
            <a:ext cx="5759797" cy="4555093"/>
          </a:xfrm>
          <a:prstGeom prst="rect">
            <a:avLst/>
          </a:prstGeom>
          <a:noFill/>
        </p:spPr>
        <p:txBody>
          <a:bodyPr wrap="square" rtlCol="0">
            <a:spAutoFit/>
          </a:bodyPr>
          <a:lstStyle/>
          <a:p>
            <a:pPr>
              <a:buSzPts val="1800"/>
            </a:pPr>
            <a:r>
              <a:rPr lang="en-US" altLang="ja-JP" sz="2000" b="1" u="sng" dirty="0">
                <a:solidFill>
                  <a:srgbClr val="000000"/>
                </a:solidFill>
                <a:latin typeface="+mn-ea"/>
              </a:rPr>
              <a:t>SBTi</a:t>
            </a:r>
            <a:r>
              <a:rPr lang="ja-JP" altLang="ja-JP" sz="2000" b="1" u="sng" dirty="0">
                <a:solidFill>
                  <a:srgbClr val="000000"/>
                </a:solidFill>
                <a:latin typeface="+mn-ea"/>
              </a:rPr>
              <a:t>基準評価指標（</a:t>
            </a:r>
            <a:r>
              <a:rPr lang="en-US" altLang="ja-JP" sz="2000" b="1" u="sng" dirty="0">
                <a:solidFill>
                  <a:srgbClr val="000000"/>
                </a:solidFill>
                <a:latin typeface="+mn-ea"/>
              </a:rPr>
              <a:t>CAI</a:t>
            </a:r>
            <a:r>
              <a:rPr lang="ja-JP" altLang="ja-JP" sz="2000" b="1" u="sng" dirty="0">
                <a:solidFill>
                  <a:srgbClr val="000000"/>
                </a:solidFill>
                <a:latin typeface="+mn-ea"/>
              </a:rPr>
              <a:t>）</a:t>
            </a:r>
            <a:endParaRPr lang="en-US" altLang="ja-JP" sz="2000" b="1" u="sng" dirty="0">
              <a:solidFill>
                <a:srgbClr val="000000"/>
              </a:solidFill>
              <a:latin typeface="+mn-ea"/>
            </a:endParaRPr>
          </a:p>
          <a:p>
            <a:pPr marL="271463" indent="-271463">
              <a:buSzPct val="91000"/>
              <a:buFont typeface="Wingdings" panose="05000000000000000000" pitchFamily="2" charset="2"/>
              <a:buChar char="ü"/>
            </a:pPr>
            <a:r>
              <a:rPr lang="ja-JP" altLang="en-US" dirty="0">
                <a:solidFill>
                  <a:srgbClr val="000000"/>
                </a:solidFill>
                <a:latin typeface="+mn-ea"/>
              </a:rPr>
              <a:t>概要</a:t>
            </a:r>
            <a:endParaRPr lang="en-US" altLang="ja-JP" dirty="0">
              <a:solidFill>
                <a:srgbClr val="000000"/>
              </a:solidFill>
              <a:latin typeface="+mn-ea"/>
            </a:endParaRPr>
          </a:p>
          <a:p>
            <a:pPr marL="742950" lvl="1" indent="-285750">
              <a:buSzPct val="91000"/>
              <a:buFont typeface="Arial" panose="020B0604020202020204" pitchFamily="34" charset="0"/>
              <a:buChar char="•"/>
            </a:pPr>
            <a:r>
              <a:rPr lang="ja-JP" altLang="en-US" dirty="0"/>
              <a:t>企業が提出した目標やデータが</a:t>
            </a:r>
            <a:r>
              <a:rPr lang="en-US" altLang="ja-JP" dirty="0"/>
              <a:t>SBTi</a:t>
            </a:r>
            <a:r>
              <a:rPr lang="ja-JP" altLang="en-US" dirty="0"/>
              <a:t>の基準に適合しているかを判定するためのチェックリスト</a:t>
            </a:r>
            <a:endParaRPr lang="en-US" altLang="ja-JP" dirty="0"/>
          </a:p>
          <a:p>
            <a:pPr marL="742950" lvl="1" indent="-285750">
              <a:buSzPct val="91000"/>
              <a:buFont typeface="Arial" panose="020B0604020202020204" pitchFamily="34" charset="0"/>
              <a:buChar char="•"/>
            </a:pPr>
            <a:r>
              <a:rPr lang="ja-JP" altLang="en-US" dirty="0">
                <a:solidFill>
                  <a:srgbClr val="000000"/>
                </a:solidFill>
                <a:latin typeface="+mn-ea"/>
              </a:rPr>
              <a:t>各</a:t>
            </a:r>
            <a:r>
              <a:rPr lang="en-US" altLang="ja-JP" dirty="0">
                <a:solidFill>
                  <a:srgbClr val="000000"/>
                </a:solidFill>
                <a:latin typeface="+mn-ea"/>
              </a:rPr>
              <a:t>CAI</a:t>
            </a:r>
            <a:r>
              <a:rPr lang="ja-JP" altLang="en-US" dirty="0">
                <a:solidFill>
                  <a:srgbClr val="000000"/>
                </a:solidFill>
                <a:latin typeface="+mn-ea"/>
              </a:rPr>
              <a:t>には、</a:t>
            </a:r>
            <a:r>
              <a:rPr lang="ja-JP" altLang="en-US" dirty="0"/>
              <a:t>該当要件を満たすための最低限の要件内容と、適合を証明するために必要な書類が記載されている</a:t>
            </a:r>
            <a:endParaRPr lang="en-US" altLang="ja-JP" dirty="0"/>
          </a:p>
          <a:p>
            <a:pPr marL="285750" indent="-285750">
              <a:buSzPct val="91000"/>
              <a:buFont typeface="Wingdings" panose="05000000000000000000" pitchFamily="2" charset="2"/>
              <a:buChar char="ü"/>
            </a:pPr>
            <a:r>
              <a:rPr lang="ja-JP" altLang="en-US" dirty="0">
                <a:solidFill>
                  <a:srgbClr val="000000"/>
                </a:solidFill>
                <a:latin typeface="+mn-ea"/>
              </a:rPr>
              <a:t>目的</a:t>
            </a:r>
            <a:endParaRPr lang="en-US" altLang="ja-JP" dirty="0">
              <a:solidFill>
                <a:srgbClr val="000000"/>
              </a:solidFill>
              <a:latin typeface="+mn-ea"/>
            </a:endParaRPr>
          </a:p>
          <a:p>
            <a:pPr marL="742950" lvl="1" indent="-285750">
              <a:buSzPct val="91000"/>
              <a:buFont typeface="Arial" panose="020B0604020202020204" pitchFamily="34" charset="0"/>
              <a:buChar char="•"/>
            </a:pPr>
            <a:r>
              <a:rPr lang="ja-JP" altLang="en-US" dirty="0">
                <a:solidFill>
                  <a:srgbClr val="000000"/>
                </a:solidFill>
                <a:latin typeface="+mn-ea"/>
              </a:rPr>
              <a:t>企業及び金融機関が申請フォームの記入時に本文書を活用し、目標が全ての関連基準を満たしてることを確認することが推奨される</a:t>
            </a:r>
            <a:endParaRPr lang="en-US" altLang="ja-JP" dirty="0">
              <a:solidFill>
                <a:srgbClr val="000000"/>
              </a:solidFill>
              <a:latin typeface="+mn-ea"/>
            </a:endParaRPr>
          </a:p>
          <a:p>
            <a:pPr marL="271463" indent="-271463">
              <a:buSzPct val="91000"/>
              <a:buFont typeface="Wingdings" panose="05000000000000000000" pitchFamily="2" charset="2"/>
              <a:buChar char="ü"/>
            </a:pPr>
            <a:r>
              <a:rPr lang="ja-JP" altLang="en-US" dirty="0">
                <a:solidFill>
                  <a:srgbClr val="000000"/>
                </a:solidFill>
                <a:latin typeface="+mn-ea"/>
              </a:rPr>
              <a:t>使用されている言葉の定義</a:t>
            </a:r>
            <a:endParaRPr lang="en-US" altLang="ja-JP" dirty="0">
              <a:latin typeface="+mn-ea"/>
            </a:endParaRPr>
          </a:p>
          <a:p>
            <a:pPr marL="723900" lvl="1" indent="-279400">
              <a:buSzPct val="91000"/>
              <a:buFont typeface="Arial" panose="020B0604020202020204" pitchFamily="34" charset="0"/>
              <a:buChar char="•"/>
            </a:pPr>
            <a:r>
              <a:rPr lang="en-US" altLang="ja-JP" dirty="0">
                <a:solidFill>
                  <a:srgbClr val="000000"/>
                </a:solidFill>
                <a:latin typeface="+mn-ea"/>
              </a:rPr>
              <a:t>Shall/must/required</a:t>
            </a:r>
            <a:r>
              <a:rPr lang="ja-JP" altLang="ja-JP" dirty="0">
                <a:solidFill>
                  <a:srgbClr val="000000"/>
                </a:solidFill>
                <a:latin typeface="+mn-ea"/>
              </a:rPr>
              <a:t>：</a:t>
            </a:r>
            <a:r>
              <a:rPr lang="ja-JP" altLang="en-US" dirty="0">
                <a:solidFill>
                  <a:srgbClr val="000000"/>
                </a:solidFill>
                <a:latin typeface="+mn-ea"/>
              </a:rPr>
              <a:t>必須事項</a:t>
            </a:r>
            <a:endParaRPr lang="en-US" altLang="ja-JP" dirty="0">
              <a:latin typeface="+mn-ea"/>
            </a:endParaRPr>
          </a:p>
          <a:p>
            <a:pPr marL="723900" lvl="1" indent="-279400">
              <a:buSzPct val="91000"/>
              <a:buFont typeface="Arial" panose="020B0604020202020204" pitchFamily="34" charset="0"/>
              <a:buChar char="•"/>
            </a:pPr>
            <a:r>
              <a:rPr lang="en-US" altLang="ja-JP" dirty="0">
                <a:solidFill>
                  <a:srgbClr val="000000"/>
                </a:solidFill>
                <a:latin typeface="+mn-ea"/>
              </a:rPr>
              <a:t>should/can/is encouraged</a:t>
            </a:r>
            <a:r>
              <a:rPr lang="ja-JP" altLang="en-US" dirty="0">
                <a:solidFill>
                  <a:srgbClr val="000000"/>
                </a:solidFill>
                <a:latin typeface="+mn-ea"/>
              </a:rPr>
              <a:t>：推奨事項</a:t>
            </a:r>
            <a:endParaRPr lang="en-US" altLang="ja-JP" dirty="0">
              <a:latin typeface="+mn-ea"/>
            </a:endParaRPr>
          </a:p>
          <a:p>
            <a:pPr marL="723900" lvl="1" indent="-279400">
              <a:buSzPct val="91000"/>
              <a:buFont typeface="Arial" panose="020B0604020202020204" pitchFamily="34" charset="0"/>
              <a:buChar char="•"/>
            </a:pPr>
            <a:r>
              <a:rPr lang="en-US" altLang="ja-JP" dirty="0">
                <a:solidFill>
                  <a:srgbClr val="000000"/>
                </a:solidFill>
                <a:latin typeface="+mn-ea"/>
              </a:rPr>
              <a:t>May</a:t>
            </a:r>
            <a:r>
              <a:rPr lang="ja-JP" altLang="ja-JP" dirty="0">
                <a:solidFill>
                  <a:srgbClr val="000000"/>
                </a:solidFill>
                <a:latin typeface="+mn-ea"/>
              </a:rPr>
              <a:t>：許容されるオプション</a:t>
            </a:r>
            <a:endParaRPr lang="en-US" altLang="ja-JP" dirty="0">
              <a:latin typeface="+mn-ea"/>
            </a:endParaRPr>
          </a:p>
          <a:p>
            <a:pPr marL="723900" lvl="1" indent="-279400">
              <a:buSzPct val="91000"/>
              <a:buFont typeface="Arial" panose="020B0604020202020204" pitchFamily="34" charset="0"/>
              <a:buChar char="•"/>
            </a:pPr>
            <a:r>
              <a:rPr lang="en-US" altLang="ja-JP" dirty="0">
                <a:solidFill>
                  <a:srgbClr val="000000"/>
                </a:solidFill>
                <a:latin typeface="+mn-ea"/>
              </a:rPr>
              <a:t>Cannot</a:t>
            </a:r>
            <a:r>
              <a:rPr lang="ja-JP" altLang="ja-JP" dirty="0">
                <a:solidFill>
                  <a:srgbClr val="000000"/>
                </a:solidFill>
                <a:latin typeface="+mn-ea"/>
              </a:rPr>
              <a:t>：不可能なアクション</a:t>
            </a:r>
            <a:endParaRPr lang="ja-JP" altLang="ja-JP" dirty="0">
              <a:latin typeface="+mn-ea"/>
            </a:endParaRPr>
          </a:p>
        </p:txBody>
      </p:sp>
    </p:spTree>
    <p:extLst>
      <p:ext uri="{BB962C8B-B14F-4D97-AF65-F5344CB8AC3E}">
        <p14:creationId xmlns:p14="http://schemas.microsoft.com/office/powerpoint/2010/main" val="349962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3291621-3ABF-7898-E885-57533B5D29A5}"/>
              </a:ext>
            </a:extLst>
          </p:cNvPr>
          <p:cNvSpPr/>
          <p:nvPr/>
        </p:nvSpPr>
        <p:spPr>
          <a:xfrm>
            <a:off x="462621" y="5428034"/>
            <a:ext cx="9766571" cy="17217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a:t>SBT</a:t>
            </a:r>
            <a:r>
              <a:rPr lang="ja-JP" altLang="en-US"/>
              <a:t>の運営機関</a:t>
            </a:r>
            <a:endParaRPr kumimoji="1" lang="ja-JP" altLang="en-US"/>
          </a:p>
        </p:txBody>
      </p:sp>
      <p:sp>
        <p:nvSpPr>
          <p:cNvPr id="3" name="コンテンツ プレースホルダー 2"/>
          <p:cNvSpPr>
            <a:spLocks noGrp="1"/>
          </p:cNvSpPr>
          <p:nvPr>
            <p:ph sz="quarter" idx="12"/>
          </p:nvPr>
        </p:nvSpPr>
        <p:spPr>
          <a:xfrm>
            <a:off x="161925" y="1110920"/>
            <a:ext cx="10367963" cy="958106"/>
          </a:xfrm>
        </p:spPr>
        <p:txBody>
          <a:bodyPr/>
          <a:lstStyle/>
          <a:p>
            <a:r>
              <a:rPr lang="en-US" altLang="ja-JP" sz="1800"/>
              <a:t>CDP</a:t>
            </a:r>
            <a:r>
              <a:rPr lang="ja-JP" altLang="en-US" sz="1800"/>
              <a:t>・</a:t>
            </a:r>
            <a:r>
              <a:rPr lang="en-US" altLang="ja-JP" sz="1800"/>
              <a:t>UNGC</a:t>
            </a:r>
            <a:r>
              <a:rPr lang="ja-JP" altLang="en-US" sz="1800"/>
              <a:t>・</a:t>
            </a:r>
            <a:r>
              <a:rPr lang="en-US" altLang="ja-JP" sz="1800"/>
              <a:t>WRI</a:t>
            </a:r>
            <a:r>
              <a:rPr lang="ja-JP" altLang="en-US" sz="1800"/>
              <a:t>・</a:t>
            </a:r>
            <a:r>
              <a:rPr lang="en-US" altLang="ja-JP" sz="1800"/>
              <a:t>WWF</a:t>
            </a:r>
            <a:r>
              <a:rPr lang="ja-JP" altLang="en-US" sz="1800"/>
              <a:t>の</a:t>
            </a:r>
            <a:r>
              <a:rPr lang="en-US" altLang="ja-JP" sz="1800"/>
              <a:t>4</a:t>
            </a:r>
            <a:r>
              <a:rPr lang="ja-JP" altLang="en-US" sz="1800" err="1"/>
              <a:t>つの</a:t>
            </a:r>
            <a:r>
              <a:rPr lang="ja-JP" altLang="en-US" sz="1800"/>
              <a:t>機関が共同で運営</a:t>
            </a:r>
            <a:endParaRPr lang="en-US" altLang="ja-JP" sz="1800"/>
          </a:p>
          <a:p>
            <a:r>
              <a:rPr lang="en-US" altLang="ja-JP" sz="1800"/>
              <a:t>We Mean Business</a:t>
            </a:r>
            <a:r>
              <a:rPr lang="ja-JP" altLang="en-US" sz="1800"/>
              <a:t>（</a:t>
            </a:r>
            <a:r>
              <a:rPr lang="en-US" altLang="ja-JP" sz="1800"/>
              <a:t>WMB</a:t>
            </a:r>
            <a:r>
              <a:rPr lang="ja-JP" altLang="en-US" sz="1800"/>
              <a:t>）の取組の一つとして実施</a:t>
            </a:r>
            <a:endParaRPr lang="en-US" altLang="ja-JP" sz="1800"/>
          </a:p>
        </p:txBody>
      </p:sp>
      <p:grpSp>
        <p:nvGrpSpPr>
          <p:cNvPr id="5" name="グループ化 4">
            <a:extLst>
              <a:ext uri="{FF2B5EF4-FFF2-40B4-BE49-F238E27FC236}">
                <a16:creationId xmlns:a16="http://schemas.microsoft.com/office/drawing/2014/main" id="{60CBCE1F-8DCE-AA9D-82AF-D90A9843EC4D}"/>
              </a:ext>
            </a:extLst>
          </p:cNvPr>
          <p:cNvGrpSpPr/>
          <p:nvPr/>
        </p:nvGrpSpPr>
        <p:grpSpPr>
          <a:xfrm>
            <a:off x="889329" y="5775518"/>
            <a:ext cx="8913155" cy="1054456"/>
            <a:chOff x="828646" y="5775518"/>
            <a:chExt cx="8913155" cy="1054456"/>
          </a:xfrm>
        </p:grpSpPr>
        <p:pic>
          <p:nvPicPr>
            <p:cNvPr id="8"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8241" y="5876588"/>
              <a:ext cx="1823560" cy="852316"/>
            </a:xfrm>
            <a:prstGeom prst="rect">
              <a:avLst/>
            </a:prstGeom>
            <a:ln w="38100">
              <a:noFill/>
            </a:ln>
          </p:spPr>
        </p:pic>
        <p:pic>
          <p:nvPicPr>
            <p:cNvPr id="9" name="Picture 4" descr="http://sustainable-event-alliance.org/wp-content/uploads/2010/06/Global_compact_logo-300x28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1347" y="5775518"/>
              <a:ext cx="1117797" cy="105445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 name="Picture 2" descr="https://upload.wikimedia.org/wikipedia/en/0/0b/World_Resources_Institute_log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1231" y="6011961"/>
              <a:ext cx="1674923" cy="58157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1" name="object 8"/>
            <p:cNvSpPr>
              <a:spLocks noChangeAspect="1"/>
            </p:cNvSpPr>
            <p:nvPr/>
          </p:nvSpPr>
          <p:spPr>
            <a:xfrm>
              <a:off x="828646" y="5952885"/>
              <a:ext cx="1440614" cy="699723"/>
            </a:xfrm>
            <a:prstGeom prst="rect">
              <a:avLst/>
            </a:prstGeom>
            <a:blipFill>
              <a:blip r:embed="rId5"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grpSp>
      <p:pic>
        <p:nvPicPr>
          <p:cNvPr id="12" name="Picture 4" descr="「science based targets logo」の画像検索結果"/>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7968" y="2354266"/>
            <a:ext cx="4355877" cy="24545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a:extLst>
              <a:ext uri="{FF2B5EF4-FFF2-40B4-BE49-F238E27FC236}">
                <a16:creationId xmlns:a16="http://schemas.microsoft.com/office/drawing/2014/main" id="{F56820A9-AA10-1D18-CD19-A479453ED247}"/>
              </a:ext>
            </a:extLst>
          </p:cNvPr>
          <p:cNvSpPr>
            <a:spLocks noChangeArrowheads="1"/>
          </p:cNvSpPr>
          <p:nvPr/>
        </p:nvSpPr>
        <p:spPr bwMode="auto">
          <a:xfrm rot="10800000" flipV="1">
            <a:off x="3761076" y="495350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9351286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E311-BDA1-10BC-6357-87AC71E651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633F7E-E3B9-6E26-EF8C-620EEBE61D86}"/>
              </a:ext>
            </a:extLst>
          </p:cNvPr>
          <p:cNvSpPr>
            <a:spLocks noGrp="1"/>
          </p:cNvSpPr>
          <p:nvPr>
            <p:ph type="title"/>
          </p:nvPr>
        </p:nvSpPr>
        <p:spPr/>
        <p:txBody>
          <a:bodyPr/>
          <a:lstStyle/>
          <a:p>
            <a:r>
              <a:rPr kumimoji="1" lang="ja-JP" altLang="en-US"/>
              <a:t>④ </a:t>
            </a:r>
            <a:r>
              <a:rPr kumimoji="1" lang="en-US" altLang="ja-JP"/>
              <a:t>Submit</a:t>
            </a:r>
            <a:r>
              <a:rPr kumimoji="1" lang="ja-JP" altLang="en-US"/>
              <a:t>：目標申請</a:t>
            </a:r>
          </a:p>
        </p:txBody>
      </p:sp>
      <p:graphicFrame>
        <p:nvGraphicFramePr>
          <p:cNvPr id="4" name="コンテンツ プレースホルダー 3">
            <a:extLst>
              <a:ext uri="{FF2B5EF4-FFF2-40B4-BE49-F238E27FC236}">
                <a16:creationId xmlns:a16="http://schemas.microsoft.com/office/drawing/2014/main" id="{3CD91F4C-93CC-936C-FCD8-9CE6012C178D}"/>
              </a:ext>
            </a:extLst>
          </p:cNvPr>
          <p:cNvGraphicFramePr>
            <a:graphicFrameLocks noGrp="1"/>
          </p:cNvGraphicFramePr>
          <p:nvPr>
            <p:ph sz="quarter" idx="12"/>
            <p:extLst>
              <p:ext uri="{D42A27DB-BD31-4B8C-83A1-F6EECF244321}">
                <p14:modId xmlns:p14="http://schemas.microsoft.com/office/powerpoint/2010/main" val="120782152"/>
              </p:ext>
            </p:extLst>
          </p:nvPr>
        </p:nvGraphicFramePr>
        <p:xfrm>
          <a:off x="735012" y="2461148"/>
          <a:ext cx="9221787" cy="4475574"/>
        </p:xfrm>
        <a:graphic>
          <a:graphicData uri="http://schemas.openxmlformats.org/drawingml/2006/table">
            <a:tbl>
              <a:tblPr firstRow="1" bandRow="1"/>
              <a:tblGrid>
                <a:gridCol w="1740186">
                  <a:extLst>
                    <a:ext uri="{9D8B030D-6E8A-4147-A177-3AD203B41FA5}">
                      <a16:colId xmlns:a16="http://schemas.microsoft.com/office/drawing/2014/main" val="2041532155"/>
                    </a:ext>
                  </a:extLst>
                </a:gridCol>
                <a:gridCol w="7481601">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dirty="0">
                          <a:latin typeface="Meiryo UI" panose="020B0604030504040204" pitchFamily="50" charset="-128"/>
                          <a:ea typeface="Meiryo UI" panose="020B0604030504040204" pitchFamily="50" charset="-128"/>
                        </a:rPr>
                        <a:t>目標申請</a:t>
                      </a:r>
                      <a:endParaRPr lang="en-US" altLang="ja-JP" sz="2000" b="1" dirty="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800" b="0" dirty="0"/>
                        <a:t>企業及び中小企業</a:t>
                      </a:r>
                      <a:endParaRPr lang="en-US" altLang="ja-JP" sz="1800" b="0" dirty="0"/>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800" b="0" dirty="0">
                          <a:solidFill>
                            <a:srgbClr val="FF0000"/>
                          </a:solidFill>
                        </a:rPr>
                        <a:t>検証ポータル内で直接申請を完了することが可能</a:t>
                      </a:r>
                      <a:endParaRPr lang="en-US" altLang="ja-JP" sz="1800" b="0" dirty="0">
                        <a:solidFill>
                          <a:srgbClr val="FF0000"/>
                        </a:solidFill>
                      </a:endParaRPr>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800" b="0" dirty="0"/>
                        <a:t>セクター別目標を設定する企業は、関連する目標設定ツールをポータルに補足としてアップロードする必要がある</a:t>
                      </a:r>
                      <a:endParaRPr lang="en-US" altLang="ja-JP" sz="1800" b="0" dirty="0">
                        <a:solidFill>
                          <a:srgbClr val="FF0000"/>
                        </a:solidFill>
                      </a:endParaRPr>
                    </a:p>
                    <a:p>
                      <a:pPr marL="285750" lvl="0" indent="-285750">
                        <a:buSzPct val="91000"/>
                        <a:buFont typeface="Wingdings" panose="05000000000000000000" pitchFamily="2" charset="2"/>
                        <a:buChar char="ü"/>
                      </a:pPr>
                      <a:r>
                        <a:rPr lang="ja-JP" altLang="en-US" sz="1800" b="0" dirty="0"/>
                        <a:t>金融機関</a:t>
                      </a:r>
                      <a:endParaRPr lang="en-US" altLang="ja-JP" sz="1800" b="0" dirty="0"/>
                    </a:p>
                    <a:p>
                      <a:pPr marL="675422" lvl="1" indent="-171450">
                        <a:buSzPct val="91000"/>
                        <a:buFont typeface="Arial" panose="020B0604020202020204" pitchFamily="34" charset="0"/>
                        <a:buChar char="•"/>
                      </a:pPr>
                      <a:r>
                        <a:rPr lang="ja-JP" altLang="en-US" sz="1800" b="0" dirty="0"/>
                        <a:t>以下の書類を提出する必要があり、正式な検証の前にスクリーニングが行われる</a:t>
                      </a:r>
                    </a:p>
                    <a:p>
                      <a:pPr marL="789722" lvl="1" indent="-285750">
                        <a:buSzPct val="91000"/>
                        <a:buFont typeface="Wingdings" panose="05000000000000000000" pitchFamily="2" charset="2"/>
                        <a:buChar char="Ø"/>
                      </a:pPr>
                      <a:r>
                        <a:rPr lang="ja-JP" altLang="en-US" sz="1800" b="0" dirty="0"/>
                        <a:t>金融機関向け目標申請フォーム</a:t>
                      </a:r>
                    </a:p>
                    <a:p>
                      <a:pPr marL="789722" lvl="1" indent="-285750">
                        <a:buSzPct val="91000"/>
                        <a:buFont typeface="Wingdings" panose="05000000000000000000" pitchFamily="2" charset="2"/>
                        <a:buChar char="Ø"/>
                      </a:pPr>
                      <a:r>
                        <a:rPr lang="ja-JP" altLang="en-US" sz="1800" b="0" dirty="0"/>
                        <a:t>（該当する場合）建築付属文書（</a:t>
                      </a:r>
                      <a:r>
                        <a:rPr lang="en-US" altLang="ja-JP" sz="1800" b="0" dirty="0"/>
                        <a:t>Buildings</a:t>
                      </a:r>
                      <a:r>
                        <a:rPr lang="ja-JP" altLang="en-US" sz="1800" b="0" dirty="0"/>
                        <a:t> </a:t>
                      </a:r>
                      <a:r>
                        <a:rPr lang="en-US" altLang="ja-JP" sz="1800" b="0" dirty="0"/>
                        <a:t>Annex</a:t>
                      </a:r>
                      <a:r>
                        <a:rPr lang="ja-JP" altLang="en-US" sz="1800" b="0" dirty="0"/>
                        <a:t>）</a:t>
                      </a:r>
                    </a:p>
                    <a:p>
                      <a:pPr marL="789722"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Ø"/>
                        <a:tabLst/>
                        <a:defRPr/>
                      </a:pPr>
                      <a:r>
                        <a:rPr lang="ja-JP" altLang="en-US" sz="1800" b="0" dirty="0"/>
                        <a:t>気温評価またはポートフォリオカバレッジ目標に関連する目標設定ツール及び計算書類すべての関連ツールおよびフォームは、以下から入手可能</a:t>
                      </a:r>
                    </a:p>
                    <a:p>
                      <a:pPr marL="285750" indent="-285750">
                        <a:buSzPct val="91000"/>
                        <a:buFont typeface="Wingdings" panose="05000000000000000000" pitchFamily="2" charset="2"/>
                        <a:buChar char="ü"/>
                      </a:pPr>
                      <a:r>
                        <a:rPr lang="ja-JP" altLang="en-US" sz="1800" b="0" dirty="0"/>
                        <a:t>全ての企業</a:t>
                      </a:r>
                    </a:p>
                    <a:p>
                      <a:pPr marL="675422" lvl="1" indent="-171450">
                        <a:buSzPct val="91000"/>
                        <a:buFont typeface="Arial" panose="020B0604020202020204" pitchFamily="34" charset="0"/>
                        <a:buChar char="•"/>
                      </a:pPr>
                      <a:r>
                        <a:rPr lang="ja-JP" altLang="en-US" sz="1800" b="0" dirty="0"/>
                        <a:t>請求書情報を提出が必要となる</a:t>
                      </a:r>
                    </a:p>
                    <a:p>
                      <a:pPr marL="675422" lvl="1" indent="-171450">
                        <a:buSzPct val="91000"/>
                        <a:buFont typeface="Arial" panose="020B0604020202020204" pitchFamily="34" charset="0"/>
                        <a:buChar char="•"/>
                      </a:pPr>
                      <a:r>
                        <a:rPr lang="en-US" altLang="ja-JP" sz="1800" b="0" dirty="0"/>
                        <a:t>SBTi</a:t>
                      </a:r>
                      <a:r>
                        <a:rPr lang="ja-JP" altLang="en-US" sz="1800" b="0" dirty="0"/>
                        <a:t>サービスの利用規約に署名することが必要となる</a:t>
                      </a:r>
                    </a:p>
                    <a:p>
                      <a:pPr marL="285750" indent="-285750">
                        <a:buClr>
                          <a:schemeClr val="tx1"/>
                        </a:buClr>
                        <a:buSzPct val="91000"/>
                        <a:buFont typeface="Wingdings" panose="05000000000000000000" pitchFamily="2" charset="2"/>
                        <a:buChar char="ü"/>
                      </a:pPr>
                      <a:r>
                        <a:rPr lang="ja-JP" altLang="en-US" sz="1800" b="0" dirty="0">
                          <a:solidFill>
                            <a:srgbClr val="FF0000"/>
                          </a:solidFill>
                        </a:rPr>
                        <a:t>目標の申請及び検証プロセスの進捗については、メール及び検証ポータルを通じて随時通知される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bl>
          </a:graphicData>
        </a:graphic>
      </p:graphicFrame>
      <p:sp>
        <p:nvSpPr>
          <p:cNvPr id="5" name="コンテンツ プレースホルダー 2">
            <a:extLst>
              <a:ext uri="{FF2B5EF4-FFF2-40B4-BE49-F238E27FC236}">
                <a16:creationId xmlns:a16="http://schemas.microsoft.com/office/drawing/2014/main" id="{4E1A53DA-5964-7B23-9EF3-E6A9B40B8B11}"/>
              </a:ext>
            </a:extLst>
          </p:cNvPr>
          <p:cNvSpPr txBox="1">
            <a:spLocks/>
          </p:cNvSpPr>
          <p:nvPr/>
        </p:nvSpPr>
        <p:spPr>
          <a:xfrm>
            <a:off x="161925" y="1110920"/>
            <a:ext cx="10367963" cy="958106"/>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企業及び中小企業は、検証ポータル内で目標申請手続きを直接完了することが可能である。</a:t>
            </a:r>
            <a:endParaRPr lang="en-US" altLang="ja-JP"/>
          </a:p>
          <a:p>
            <a:r>
              <a:rPr lang="ja-JP" altLang="en-US"/>
              <a:t>金融機関は、専用の目標申請フォームを用いて申請を行う必要がある。</a:t>
            </a:r>
            <a:endParaRPr lang="en-US" altLang="ja-JP"/>
          </a:p>
        </p:txBody>
      </p:sp>
      <p:sp>
        <p:nvSpPr>
          <p:cNvPr id="7" name="テキスト ボックス 6">
            <a:extLst>
              <a:ext uri="{FF2B5EF4-FFF2-40B4-BE49-F238E27FC236}">
                <a16:creationId xmlns:a16="http://schemas.microsoft.com/office/drawing/2014/main" id="{E3262D18-936D-53D4-9C78-62D1D07E5538}"/>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0548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C6D79-395E-E15E-CD48-FE1E7727D0D8}"/>
              </a:ext>
            </a:extLst>
          </p:cNvPr>
          <p:cNvSpPr>
            <a:spLocks noGrp="1"/>
          </p:cNvSpPr>
          <p:nvPr>
            <p:ph type="title"/>
          </p:nvPr>
        </p:nvSpPr>
        <p:spPr/>
        <p:txBody>
          <a:bodyPr/>
          <a:lstStyle/>
          <a:p>
            <a:r>
              <a:rPr lang="ja-JP" altLang="en-US" dirty="0"/>
              <a:t>④ </a:t>
            </a:r>
            <a:r>
              <a:rPr lang="en-US" altLang="ja-JP" dirty="0"/>
              <a:t>Submit</a:t>
            </a:r>
            <a:r>
              <a:rPr lang="ja-JP" altLang="en-US" dirty="0"/>
              <a:t>：</a:t>
            </a:r>
            <a:r>
              <a:rPr lang="en-US" altLang="ja-JP" dirty="0"/>
              <a:t>【</a:t>
            </a:r>
            <a:r>
              <a:rPr lang="ja-JP" altLang="en-US" dirty="0"/>
              <a:t>参考</a:t>
            </a:r>
            <a:r>
              <a:rPr lang="en-US" altLang="ja-JP" dirty="0"/>
              <a:t>】</a:t>
            </a:r>
            <a:r>
              <a:rPr lang="ja-JP" altLang="en-US" dirty="0"/>
              <a:t>検証ポータル上での目標申請手順</a:t>
            </a:r>
            <a:endParaRPr kumimoji="1" lang="ja-JP" altLang="en-US" dirty="0"/>
          </a:p>
        </p:txBody>
      </p:sp>
      <p:sp>
        <p:nvSpPr>
          <p:cNvPr id="3" name="コンテンツ プレースホルダー 2">
            <a:extLst>
              <a:ext uri="{FF2B5EF4-FFF2-40B4-BE49-F238E27FC236}">
                <a16:creationId xmlns:a16="http://schemas.microsoft.com/office/drawing/2014/main" id="{AEB89C02-8099-76C1-2485-823377BB60E0}"/>
              </a:ext>
            </a:extLst>
          </p:cNvPr>
          <p:cNvSpPr>
            <a:spLocks noGrp="1"/>
          </p:cNvSpPr>
          <p:nvPr>
            <p:ph sz="quarter" idx="12"/>
          </p:nvPr>
        </p:nvSpPr>
        <p:spPr/>
        <p:txBody>
          <a:bodyPr/>
          <a:lstStyle/>
          <a:p>
            <a:r>
              <a:rPr kumimoji="1" lang="ja-JP" altLang="en-US" dirty="0"/>
              <a:t>検証ポータル内での申請手順は以下の通りである。</a:t>
            </a:r>
          </a:p>
        </p:txBody>
      </p:sp>
      <p:sp>
        <p:nvSpPr>
          <p:cNvPr id="9" name="コンテンツ プレースホルダー 2">
            <a:extLst>
              <a:ext uri="{FF2B5EF4-FFF2-40B4-BE49-F238E27FC236}">
                <a16:creationId xmlns:a16="http://schemas.microsoft.com/office/drawing/2014/main" id="{5F52761C-5D62-EFAC-5095-BEB9D10A7BCF}"/>
              </a:ext>
            </a:extLst>
          </p:cNvPr>
          <p:cNvSpPr txBox="1">
            <a:spLocks/>
          </p:cNvSpPr>
          <p:nvPr/>
        </p:nvSpPr>
        <p:spPr>
          <a:xfrm>
            <a:off x="161925" y="2152084"/>
            <a:ext cx="6572704" cy="4739759"/>
          </a:xfrm>
          <a:prstGeom prst="rect">
            <a:avLst/>
          </a:prstGeom>
        </p:spPr>
        <p:txBody>
          <a:bodyPr vert="horz" wrap="square" lIns="91440" tIns="45720" rIns="91440" bIns="45720" numCol="1"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4613" lvl="1" indent="0" fontAlgn="auto">
              <a:spcBef>
                <a:spcPts val="600"/>
              </a:spcBef>
              <a:spcAft>
                <a:spcPts val="0"/>
              </a:spcAft>
              <a:buNone/>
            </a:pPr>
            <a:r>
              <a:rPr lang="ja-JP" altLang="en-US" sz="1800" b="1" u="sng" dirty="0">
                <a:latin typeface="Meiryo UI" panose="020B0604030504040204" pitchFamily="50" charset="-128"/>
                <a:ea typeface="Meiryo UI" panose="020B0604030504040204" pitchFamily="50" charset="-128"/>
              </a:rPr>
              <a:t>検証ポータル内での目標申請手順</a:t>
            </a:r>
            <a:endParaRPr lang="en-US" altLang="ja-JP" sz="1800" b="1" u="sng" dirty="0">
              <a:latin typeface="Meiryo UI" panose="020B0604030504040204" pitchFamily="50" charset="-128"/>
              <a:ea typeface="Meiryo UI" panose="020B0604030504040204" pitchFamily="50" charset="-128"/>
            </a:endParaRPr>
          </a:p>
          <a:p>
            <a:pPr marL="74613" lvl="1" indent="0" fontAlgn="auto">
              <a:spcBef>
                <a:spcPts val="600"/>
              </a:spcBef>
              <a:spcAft>
                <a:spcPts val="0"/>
              </a:spcAft>
              <a:buNone/>
            </a:pPr>
            <a:r>
              <a:rPr lang="ja-JP" altLang="en-US" sz="1600" dirty="0">
                <a:latin typeface="Meiryo UI" panose="020B0604030504040204" pitchFamily="50" charset="-128"/>
                <a:ea typeface="Meiryo UI" panose="020B0604030504040204" pitchFamily="50" charset="-128"/>
              </a:rPr>
              <a:t>準拠する資料：</a:t>
            </a:r>
            <a:r>
              <a:rPr lang="ja-JP" altLang="en-US" sz="1600" dirty="0">
                <a:latin typeface="Meiryo UI" panose="020B0604030504040204" pitchFamily="50" charset="-128"/>
                <a:ea typeface="Meiryo UI" panose="020B0604030504040204" pitchFamily="50" charset="-128"/>
                <a:hlinkClick r:id="rId2"/>
              </a:rPr>
              <a:t>企業申請マニュアル</a:t>
            </a:r>
            <a:endParaRPr lang="en-US" altLang="ja-JP" sz="1600" dirty="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dirty="0">
                <a:latin typeface="Meiryo UI" panose="020B0604030504040204" pitchFamily="50" charset="-128"/>
                <a:ea typeface="Meiryo UI" panose="020B0604030504040204" pitchFamily="50" charset="-128"/>
              </a:rPr>
              <a:t>検証ポータル内の「</a:t>
            </a:r>
            <a:r>
              <a:rPr lang="en-US" altLang="ja-JP" sz="1600" dirty="0">
                <a:latin typeface="Meiryo UI" panose="020B0604030504040204" pitchFamily="50" charset="-128"/>
                <a:ea typeface="Meiryo UI" panose="020B0604030504040204" pitchFamily="50" charset="-128"/>
              </a:rPr>
              <a:t>Submission</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Validation</a:t>
            </a:r>
            <a:r>
              <a:rPr lang="ja-JP" altLang="en-US" sz="1600" dirty="0">
                <a:latin typeface="Meiryo UI" panose="020B0604030504040204" pitchFamily="50" charset="-128"/>
                <a:ea typeface="Meiryo UI" panose="020B0604030504040204" pitchFamily="50" charset="-128"/>
              </a:rPr>
              <a:t>」タブを開く</a:t>
            </a:r>
            <a:endParaRPr lang="en-US" altLang="ja-JP" sz="1600" dirty="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Create</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new Submission</a:t>
            </a:r>
            <a:r>
              <a:rPr lang="ja-JP" altLang="en-US" sz="1600" dirty="0">
                <a:latin typeface="Meiryo UI" panose="020B0604030504040204" pitchFamily="50" charset="-128"/>
                <a:ea typeface="Meiryo UI" panose="020B0604030504040204" pitchFamily="50" charset="-128"/>
              </a:rPr>
              <a:t>」ボタンを押下</a:t>
            </a:r>
            <a:endParaRPr lang="en-US" altLang="ja-JP" sz="1600" dirty="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dirty="0">
                <a:latin typeface="Meiryo UI" panose="020B0604030504040204" pitchFamily="50" charset="-128"/>
                <a:ea typeface="Meiryo UI" panose="020B0604030504040204" pitchFamily="50" charset="-128"/>
              </a:rPr>
              <a:t>表示される以下の手順に従って手続きを進める</a:t>
            </a:r>
            <a:endParaRPr lang="en-US" altLang="ja-JP" sz="1600" dirty="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dirty="0">
                <a:latin typeface="Meiryo UI" panose="020B0604030504040204" pitchFamily="50" charset="-128"/>
                <a:ea typeface="Meiryo UI" panose="020B0604030504040204" pitchFamily="50" charset="-128"/>
              </a:rPr>
              <a:t>Validation</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service</a:t>
            </a:r>
            <a:r>
              <a:rPr lang="ja-JP" altLang="en-US" sz="1600" dirty="0">
                <a:latin typeface="Meiryo UI" panose="020B0604030504040204" pitchFamily="50" charset="-128"/>
                <a:ea typeface="Meiryo UI" panose="020B0604030504040204" pitchFamily="50" charset="-128"/>
              </a:rPr>
              <a:t>：申請する検証サービスを選択</a:t>
            </a:r>
            <a:endParaRPr lang="en-US" altLang="ja-JP" sz="1600" dirty="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dirty="0">
                <a:latin typeface="Meiryo UI" panose="020B0604030504040204" pitchFamily="50" charset="-128"/>
                <a:ea typeface="Meiryo UI" panose="020B0604030504040204" pitchFamily="50" charset="-128"/>
              </a:rPr>
              <a:t>Submission elements</a:t>
            </a:r>
          </a:p>
          <a:p>
            <a:pPr marL="1274763" lvl="3" indent="-342900">
              <a:spcBef>
                <a:spcPts val="600"/>
              </a:spcBef>
              <a:buSzPct val="91000"/>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GHG Inventory</a:t>
            </a:r>
            <a:r>
              <a:rPr lang="ja-JP" altLang="en-US" sz="1600" dirty="0">
                <a:latin typeface="Meiryo UI" panose="020B0604030504040204" pitchFamily="50" charset="-128"/>
                <a:ea typeface="Meiryo UI" panose="020B0604030504040204" pitchFamily="50" charset="-128"/>
              </a:rPr>
              <a:t>：基準年や</a:t>
            </a:r>
            <a:r>
              <a:rPr lang="en-US" altLang="ja-JP" sz="1600" dirty="0">
                <a:latin typeface="Meiryo UI" panose="020B0604030504040204" pitchFamily="50" charset="-128"/>
                <a:ea typeface="Meiryo UI" panose="020B0604030504040204" pitchFamily="50" charset="-128"/>
              </a:rPr>
              <a:t>Scope</a:t>
            </a:r>
            <a:r>
              <a:rPr lang="ja-JP" altLang="en-US" sz="1600" dirty="0">
                <a:latin typeface="Meiryo UI" panose="020B0604030504040204" pitchFamily="50" charset="-128"/>
                <a:ea typeface="Meiryo UI" panose="020B0604030504040204" pitchFamily="50" charset="-128"/>
              </a:rPr>
              <a:t>ごとの排出量を記入</a:t>
            </a:r>
            <a:endParaRPr lang="en-US" altLang="ja-JP" sz="1600" dirty="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Targets</a:t>
            </a:r>
            <a:r>
              <a:rPr lang="ja-JP" altLang="en-US" sz="1600" dirty="0">
                <a:latin typeface="Meiryo UI" panose="020B0604030504040204" pitchFamily="50" charset="-128"/>
                <a:ea typeface="Meiryo UI" panose="020B0604030504040204" pitchFamily="50" charset="-128"/>
              </a:rPr>
              <a:t>：目標等について記入</a:t>
            </a:r>
            <a:endParaRPr lang="en-US" altLang="ja-JP" sz="1600" dirty="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Progress and reporting</a:t>
            </a:r>
            <a:r>
              <a:rPr lang="ja-JP" altLang="en-US" sz="1600" dirty="0">
                <a:latin typeface="Meiryo UI" panose="020B0604030504040204" pitchFamily="50" charset="-128"/>
                <a:ea typeface="Meiryo UI" panose="020B0604030504040204" pitchFamily="50" charset="-128"/>
              </a:rPr>
              <a:t>：達成方法や開示についての質問に回答</a:t>
            </a:r>
            <a:endParaRPr lang="en-US" altLang="ja-JP" sz="1600" dirty="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Evaluation questions</a:t>
            </a:r>
            <a:r>
              <a:rPr lang="ja-JP" altLang="en-US" sz="1600" dirty="0">
                <a:latin typeface="Meiryo UI" panose="020B0604030504040204" pitchFamily="50" charset="-128"/>
                <a:ea typeface="Meiryo UI" panose="020B0604030504040204" pitchFamily="50" charset="-128"/>
              </a:rPr>
              <a:t>：将来的な変動についての回答や任意の資料をアップロード</a:t>
            </a:r>
            <a:endParaRPr lang="en-US" altLang="ja-JP" sz="1600" dirty="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dirty="0">
                <a:latin typeface="Meiryo UI" panose="020B0604030504040204" pitchFamily="50" charset="-128"/>
                <a:ea typeface="Meiryo UI" panose="020B0604030504040204" pitchFamily="50" charset="-128"/>
              </a:rPr>
              <a:t>Payment</a:t>
            </a:r>
            <a:r>
              <a:rPr lang="ja-JP" altLang="en-US" sz="1600" dirty="0">
                <a:latin typeface="Meiryo UI" panose="020B0604030504040204" pitchFamily="50" charset="-128"/>
                <a:ea typeface="Meiryo UI" panose="020B0604030504040204" pitchFamily="50" charset="-128"/>
              </a:rPr>
              <a:t>：費用の支払い</a:t>
            </a:r>
            <a:endParaRPr lang="en-US" altLang="ja-JP" sz="1600" dirty="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dirty="0">
                <a:latin typeface="Meiryo UI" panose="020B0604030504040204" pitchFamily="50" charset="-128"/>
                <a:ea typeface="Meiryo UI" panose="020B0604030504040204" pitchFamily="50" charset="-128"/>
              </a:rPr>
              <a:t>Term &amp; Conditions</a:t>
            </a:r>
            <a:r>
              <a:rPr lang="ja-JP" altLang="en-US" sz="1600" dirty="0">
                <a:latin typeface="Meiryo UI" panose="020B0604030504040204" pitchFamily="50" charset="-128"/>
                <a:ea typeface="Meiryo UI" panose="020B0604030504040204" pitchFamily="50" charset="-128"/>
              </a:rPr>
              <a:t>：利用規約への同意</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660C7CB-1D2A-A292-A27D-613107B41527}"/>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]Corporate</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Submission</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Manual</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https://docs.sbtiservices.com/resources/ValidationPortalsubmissionmanual.pdf</a:t>
            </a:r>
            <a:r>
              <a:rPr lang="ja-JP" altLang="en-US" sz="90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a:extLst>
              <a:ext uri="{FF2B5EF4-FFF2-40B4-BE49-F238E27FC236}">
                <a16:creationId xmlns:a16="http://schemas.microsoft.com/office/drawing/2014/main" id="{ECEFE3A9-FF93-B0A8-D8C9-50E020569C2B}"/>
              </a:ext>
            </a:extLst>
          </p:cNvPr>
          <p:cNvGrpSpPr/>
          <p:nvPr/>
        </p:nvGrpSpPr>
        <p:grpSpPr>
          <a:xfrm>
            <a:off x="6734629" y="1865627"/>
            <a:ext cx="3795260" cy="5312672"/>
            <a:chOff x="6734629" y="1899240"/>
            <a:chExt cx="3795260" cy="5312672"/>
          </a:xfrm>
        </p:grpSpPr>
        <p:pic>
          <p:nvPicPr>
            <p:cNvPr id="5" name="図 4">
              <a:extLst>
                <a:ext uri="{FF2B5EF4-FFF2-40B4-BE49-F238E27FC236}">
                  <a16:creationId xmlns:a16="http://schemas.microsoft.com/office/drawing/2014/main" id="{DEA0317F-70F9-D2C0-D387-8B4305242A5A}"/>
                </a:ext>
              </a:extLst>
            </p:cNvPr>
            <p:cNvPicPr>
              <a:picLocks noChangeAspect="1"/>
            </p:cNvPicPr>
            <p:nvPr/>
          </p:nvPicPr>
          <p:blipFill>
            <a:blip r:embed="rId3"/>
            <a:stretch>
              <a:fillRect/>
            </a:stretch>
          </p:blipFill>
          <p:spPr>
            <a:xfrm>
              <a:off x="6734629" y="5214556"/>
              <a:ext cx="3795260" cy="1720357"/>
            </a:xfrm>
            <a:prstGeom prst="rect">
              <a:avLst/>
            </a:prstGeom>
            <a:ln>
              <a:solidFill>
                <a:schemeClr val="tx1"/>
              </a:solidFill>
            </a:ln>
          </p:spPr>
        </p:pic>
        <p:sp>
          <p:nvSpPr>
            <p:cNvPr id="11" name="テキスト ボックス 10">
              <a:extLst>
                <a:ext uri="{FF2B5EF4-FFF2-40B4-BE49-F238E27FC236}">
                  <a16:creationId xmlns:a16="http://schemas.microsoft.com/office/drawing/2014/main" id="{90884644-9BF6-C369-C145-D3640174C947}"/>
                </a:ext>
              </a:extLst>
            </p:cNvPr>
            <p:cNvSpPr txBox="1"/>
            <p:nvPr/>
          </p:nvSpPr>
          <p:spPr>
            <a:xfrm>
              <a:off x="6734629" y="6934913"/>
              <a:ext cx="3795260" cy="276999"/>
            </a:xfrm>
            <a:prstGeom prst="rect">
              <a:avLst/>
            </a:prstGeom>
            <a:noFill/>
          </p:spPr>
          <p:txBody>
            <a:bodyPr wrap="square" rtlCol="0">
              <a:spAutoFit/>
            </a:bodyPr>
            <a:lstStyle/>
            <a:p>
              <a:pPr algn="r"/>
              <a:r>
                <a:rPr kumimoji="1" lang="ja-JP" altLang="en-US" sz="1200"/>
                <a:t>▲検証ポータル内の目標申請画面イメージ</a:t>
              </a:r>
            </a:p>
          </p:txBody>
        </p:sp>
        <p:pic>
          <p:nvPicPr>
            <p:cNvPr id="15" name="図 14">
              <a:extLst>
                <a:ext uri="{FF2B5EF4-FFF2-40B4-BE49-F238E27FC236}">
                  <a16:creationId xmlns:a16="http://schemas.microsoft.com/office/drawing/2014/main" id="{1BB8B10A-DE5D-0E1F-D96B-2094A40EDDDC}"/>
                </a:ext>
              </a:extLst>
            </p:cNvPr>
            <p:cNvPicPr>
              <a:picLocks noChangeAspect="1"/>
            </p:cNvPicPr>
            <p:nvPr/>
          </p:nvPicPr>
          <p:blipFill>
            <a:blip r:embed="rId4"/>
            <a:stretch>
              <a:fillRect/>
            </a:stretch>
          </p:blipFill>
          <p:spPr>
            <a:xfrm>
              <a:off x="6734629" y="1899240"/>
              <a:ext cx="2264228" cy="3201436"/>
            </a:xfrm>
            <a:prstGeom prst="rect">
              <a:avLst/>
            </a:prstGeom>
          </p:spPr>
        </p:pic>
        <p:sp>
          <p:nvSpPr>
            <p:cNvPr id="16" name="テキスト ボックス 15">
              <a:extLst>
                <a:ext uri="{FF2B5EF4-FFF2-40B4-BE49-F238E27FC236}">
                  <a16:creationId xmlns:a16="http://schemas.microsoft.com/office/drawing/2014/main" id="{4A09127C-F0B5-754F-AD11-82867E14016C}"/>
                </a:ext>
              </a:extLst>
            </p:cNvPr>
            <p:cNvSpPr txBox="1"/>
            <p:nvPr/>
          </p:nvSpPr>
          <p:spPr>
            <a:xfrm>
              <a:off x="8998857" y="4823677"/>
              <a:ext cx="1531031" cy="276999"/>
            </a:xfrm>
            <a:prstGeom prst="rect">
              <a:avLst/>
            </a:prstGeom>
            <a:noFill/>
          </p:spPr>
          <p:txBody>
            <a:bodyPr wrap="square" rtlCol="0">
              <a:spAutoFit/>
            </a:bodyPr>
            <a:lstStyle/>
            <a:p>
              <a:r>
                <a:rPr lang="ja-JP" altLang="en-US" sz="1200"/>
                <a:t>◀企業申請マニュアル</a:t>
              </a:r>
              <a:endParaRPr kumimoji="1" lang="ja-JP" altLang="en-US" sz="1200"/>
            </a:p>
          </p:txBody>
        </p:sp>
      </p:grpSp>
    </p:spTree>
    <p:extLst>
      <p:ext uri="{BB962C8B-B14F-4D97-AF65-F5344CB8AC3E}">
        <p14:creationId xmlns:p14="http://schemas.microsoft.com/office/powerpoint/2010/main" val="2477276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8EAE2-307F-81CD-4506-75A6D43FA953}"/>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目標検証の種類</a:t>
            </a:r>
            <a:endParaRPr kumimoji="1" lang="ja-JP" altLang="en-US"/>
          </a:p>
        </p:txBody>
      </p:sp>
      <p:graphicFrame>
        <p:nvGraphicFramePr>
          <p:cNvPr id="4" name="表 3">
            <a:extLst>
              <a:ext uri="{FF2B5EF4-FFF2-40B4-BE49-F238E27FC236}">
                <a16:creationId xmlns:a16="http://schemas.microsoft.com/office/drawing/2014/main" id="{A342817C-A58C-B565-FB2A-F755F264AA9D}"/>
              </a:ext>
            </a:extLst>
          </p:cNvPr>
          <p:cNvGraphicFramePr>
            <a:graphicFrameLocks noGrp="1"/>
          </p:cNvGraphicFramePr>
          <p:nvPr>
            <p:extLst>
              <p:ext uri="{D42A27DB-BD31-4B8C-83A1-F6EECF244321}">
                <p14:modId xmlns:p14="http://schemas.microsoft.com/office/powerpoint/2010/main" val="3343300269"/>
              </p:ext>
            </p:extLst>
          </p:nvPr>
        </p:nvGraphicFramePr>
        <p:xfrm>
          <a:off x="161924" y="1087004"/>
          <a:ext cx="10367963" cy="6083485"/>
        </p:xfrm>
        <a:graphic>
          <a:graphicData uri="http://schemas.openxmlformats.org/drawingml/2006/table">
            <a:tbl>
              <a:tblPr firstRow="1" bandRow="1">
                <a:tableStyleId>{5C22544A-7EE6-4342-B048-85BDC9FD1C3A}</a:tableStyleId>
              </a:tblPr>
              <a:tblGrid>
                <a:gridCol w="1351190">
                  <a:extLst>
                    <a:ext uri="{9D8B030D-6E8A-4147-A177-3AD203B41FA5}">
                      <a16:colId xmlns:a16="http://schemas.microsoft.com/office/drawing/2014/main" val="2379252172"/>
                    </a:ext>
                  </a:extLst>
                </a:gridCol>
                <a:gridCol w="6398986">
                  <a:extLst>
                    <a:ext uri="{9D8B030D-6E8A-4147-A177-3AD203B41FA5}">
                      <a16:colId xmlns:a16="http://schemas.microsoft.com/office/drawing/2014/main" val="1484068932"/>
                    </a:ext>
                  </a:extLst>
                </a:gridCol>
                <a:gridCol w="2617787">
                  <a:extLst>
                    <a:ext uri="{9D8B030D-6E8A-4147-A177-3AD203B41FA5}">
                      <a16:colId xmlns:a16="http://schemas.microsoft.com/office/drawing/2014/main" val="597392627"/>
                    </a:ext>
                  </a:extLst>
                </a:gridCol>
              </a:tblGrid>
              <a:tr h="225335">
                <a:tc>
                  <a:txBody>
                    <a:bodyPr/>
                    <a:lstStyle/>
                    <a:p>
                      <a:pPr algn="ctr"/>
                      <a:r>
                        <a:rPr kumimoji="1" lang="ja-JP" altLang="en-US" sz="1050">
                          <a:solidFill>
                            <a:schemeClr val="tx1"/>
                          </a:solidFill>
                        </a:rPr>
                        <a:t>検証タイプ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050">
                          <a:solidFill>
                            <a:schemeClr val="tx1"/>
                          </a:solidFill>
                        </a:rPr>
                        <a:t>検証期間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68780934"/>
                  </a:ext>
                </a:extLst>
              </a:tr>
              <a:tr h="338002">
                <a:tc rowSpan="3">
                  <a:txBody>
                    <a:bodyPr/>
                    <a:lstStyle/>
                    <a:p>
                      <a:pPr algn="ctr"/>
                      <a:r>
                        <a:rPr kumimoji="1" lang="ja-JP" altLang="en-US" sz="1000" b="1"/>
                        <a:t>完全目標検証</a:t>
                      </a:r>
                      <a:endParaRPr kumimoji="1" lang="en-US" altLang="ja-JP" sz="1000" b="1"/>
                    </a:p>
                    <a:p>
                      <a:pPr algn="ctr"/>
                      <a:r>
                        <a:rPr kumimoji="1" lang="en-US" altLang="ja-JP" sz="1000" b="0"/>
                        <a:t>(Full Target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自社の目標が、</a:t>
                      </a:r>
                      <a:r>
                        <a:rPr lang="en-US" altLang="ja-JP" sz="1100" b="0"/>
                        <a:t>SBTi</a:t>
                      </a:r>
                      <a:r>
                        <a:rPr lang="ja-JP" altLang="en-US" sz="1100" b="0"/>
                        <a:t>の基準およびガイダンスに照らして評価されるために必要となる最初の検証プロセス</a:t>
                      </a:r>
                      <a:endParaRPr lang="en-US" altLang="ja-JP" sz="1100" b="0"/>
                    </a:p>
                    <a:p>
                      <a:pPr marL="171450" indent="-171450">
                        <a:buFont typeface="Wingdings" panose="05000000000000000000" pitchFamily="2" charset="2"/>
                        <a:buChar char="ü"/>
                      </a:pPr>
                      <a:r>
                        <a:rPr lang="ja-JP" altLang="en-US" sz="1100" b="0"/>
                        <a:t>検証の種類（企業、金融機関、中小企業）は、登録フェーズや検証ポータル内の他の情報に基づいて決定される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370371"/>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292092"/>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343491"/>
                  </a:ext>
                </a:extLst>
              </a:tr>
              <a:tr h="338002">
                <a:tc rowSpan="3">
                  <a:txBody>
                    <a:bodyPr/>
                    <a:lstStyle/>
                    <a:p>
                      <a:pPr algn="ctr"/>
                      <a:r>
                        <a:rPr kumimoji="1" lang="ja-JP" altLang="en-US" sz="1000" b="1"/>
                        <a:t>目標更新検証</a:t>
                      </a:r>
                      <a:endParaRPr kumimoji="1" lang="en-US" altLang="ja-JP" sz="1000" b="1"/>
                    </a:p>
                    <a:p>
                      <a:pPr algn="ctr"/>
                      <a:r>
                        <a:rPr kumimoji="1" lang="en-US" altLang="ja-JP" sz="1000" b="0"/>
                        <a:t>(Target Update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顧客は、最新の気候科学、ベストプラクティス、組織の変化に沿うように、認定済みの目標を見直し・再計算することが可能</a:t>
                      </a:r>
                    </a:p>
                    <a:p>
                      <a:pPr marL="171450" indent="-171450">
                        <a:buFont typeface="Wingdings" panose="05000000000000000000" pitchFamily="2" charset="2"/>
                        <a:buChar char="ü"/>
                      </a:pPr>
                      <a:r>
                        <a:rPr lang="en-US" altLang="ja-JP" sz="1100" b="0"/>
                        <a:t>SBTi</a:t>
                      </a:r>
                      <a:r>
                        <a:rPr lang="ja-JP" altLang="en-US" sz="1100" b="0"/>
                        <a:t>の基準・ガイダンスに合わせるための調整</a:t>
                      </a:r>
                    </a:p>
                    <a:p>
                      <a:pPr marL="171450" indent="-171450">
                        <a:buFont typeface="Wingdings" panose="05000000000000000000" pitchFamily="2" charset="2"/>
                        <a:buChar char="ü"/>
                      </a:pPr>
                      <a:r>
                        <a:rPr lang="ja-JP" altLang="en-US" sz="1100" b="0"/>
                        <a:t>組織構造の変更、手法の更新、基準年の変更などに伴う目標の見直し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営業日</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994214"/>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198638"/>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355436"/>
                  </a:ext>
                </a:extLst>
              </a:tr>
              <a:tr h="206557">
                <a:tc rowSpan="3">
                  <a:txBody>
                    <a:bodyPr/>
                    <a:lstStyle/>
                    <a:p>
                      <a:pPr algn="ctr"/>
                      <a:r>
                        <a:rPr kumimoji="1" lang="ja-JP" altLang="en-US" sz="1000" b="1"/>
                        <a:t>義務的な</a:t>
                      </a:r>
                      <a:endParaRPr kumimoji="1" lang="en-US" altLang="ja-JP" sz="1000" b="1"/>
                    </a:p>
                    <a:p>
                      <a:pPr algn="ctr"/>
                      <a:r>
                        <a:rPr kumimoji="1" lang="en-US" altLang="ja-JP" sz="1000" b="1"/>
                        <a:t>5</a:t>
                      </a:r>
                      <a:r>
                        <a:rPr kumimoji="1" lang="ja-JP" altLang="en-US" sz="1000" b="1"/>
                        <a:t>年おきの目標</a:t>
                      </a:r>
                      <a:endParaRPr kumimoji="1" lang="en-US" altLang="ja-JP" sz="1000" b="1"/>
                    </a:p>
                    <a:p>
                      <a:pPr algn="ctr"/>
                      <a:r>
                        <a:rPr kumimoji="1" lang="ja-JP" altLang="en-US" sz="1000" b="1"/>
                        <a:t>見直し検証</a:t>
                      </a:r>
                      <a:endParaRPr kumimoji="1" lang="en-US" altLang="ja-JP" sz="1000" b="1"/>
                    </a:p>
                    <a:p>
                      <a:pPr algn="ctr"/>
                      <a:r>
                        <a:rPr kumimoji="1" lang="en-US" altLang="ja-JP" sz="1000" b="0"/>
                        <a:t>(Mandatory Five-Year Target Review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目標の野心度が引き続き最新の科学と整合していることと目標が下記の</a:t>
                      </a:r>
                      <a:r>
                        <a:rPr lang="en-US" altLang="ja-JP" sz="1100" b="0"/>
                        <a:t>CAI</a:t>
                      </a:r>
                      <a:r>
                        <a:rPr lang="ja-JP" altLang="en-US" sz="1100" b="0"/>
                        <a:t>に適合していることを確認する</a:t>
                      </a:r>
                    </a:p>
                    <a:p>
                      <a:pPr marL="171450" indent="-171450">
                        <a:buFont typeface="Wingdings" panose="05000000000000000000" pitchFamily="2" charset="2"/>
                        <a:buChar char="ü"/>
                      </a:pPr>
                      <a:r>
                        <a:rPr lang="en-US" altLang="ja-JP" sz="1100" b="0"/>
                        <a:t>C26</a:t>
                      </a:r>
                      <a:r>
                        <a:rPr lang="ja-JP" altLang="en-US" sz="1100" b="0"/>
                        <a:t>（企業の短期目標基準）</a:t>
                      </a:r>
                    </a:p>
                    <a:p>
                      <a:pPr marL="171450" indent="-171450">
                        <a:buFont typeface="Wingdings" panose="05000000000000000000" pitchFamily="2" charset="2"/>
                        <a:buChar char="ü"/>
                      </a:pPr>
                      <a:r>
                        <a:rPr lang="en-US" altLang="ja-JP" sz="1100" b="0"/>
                        <a:t>C32</a:t>
                      </a:r>
                      <a:r>
                        <a:rPr lang="ja-JP" altLang="en-US" sz="1100" b="0"/>
                        <a:t>（企業のネットゼロ基準、</a:t>
                      </a:r>
                      <a:r>
                        <a:rPr lang="en-US" altLang="ja-JP" sz="1100" b="0"/>
                        <a:t>SME</a:t>
                      </a:r>
                      <a:r>
                        <a:rPr lang="ja-JP" altLang="en-US" sz="1100" b="0"/>
                        <a:t>にも適用）</a:t>
                      </a:r>
                    </a:p>
                    <a:p>
                      <a:pPr marL="171450" indent="-171450">
                        <a:buFont typeface="Wingdings" panose="05000000000000000000" pitchFamily="2" charset="2"/>
                        <a:buChar char="ü"/>
                      </a:pPr>
                      <a:r>
                        <a:rPr lang="en-US" altLang="ja-JP" sz="1100" b="0"/>
                        <a:t>FI-C21</a:t>
                      </a:r>
                      <a:r>
                        <a:rPr lang="ja-JP" altLang="en-US" sz="1100" b="0"/>
                        <a:t>（金融機関の短期目標基準）</a:t>
                      </a:r>
                    </a:p>
                    <a:p>
                      <a:pPr marL="171450" indent="-171450">
                        <a:buFont typeface="Wingdings" panose="05000000000000000000" pitchFamily="2" charset="2"/>
                        <a:buChar char="ü"/>
                      </a:pP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41652"/>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588349"/>
                  </a:ext>
                </a:extLst>
              </a:tr>
              <a:tr h="563337">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17375"/>
                  </a:ext>
                </a:extLst>
              </a:tr>
              <a:tr h="583200">
                <a:tc rowSpan="3">
                  <a:txBody>
                    <a:bodyPr/>
                    <a:lstStyle/>
                    <a:p>
                      <a:pPr algn="ctr"/>
                      <a:r>
                        <a:rPr kumimoji="1" lang="ja-JP" altLang="en-US" sz="1000" b="1"/>
                        <a:t>影響を受けた</a:t>
                      </a:r>
                      <a:endParaRPr kumimoji="1" lang="en-US" altLang="ja-JP" sz="1000" b="1"/>
                    </a:p>
                    <a:p>
                      <a:pPr algn="ctr"/>
                      <a:r>
                        <a:rPr kumimoji="1" lang="ja-JP" altLang="en-US" sz="1000" b="1"/>
                        <a:t>再計算の検証</a:t>
                      </a:r>
                      <a:endParaRPr kumimoji="1" lang="en-US" altLang="ja-JP" sz="1000" b="1"/>
                    </a:p>
                    <a:p>
                      <a:pPr algn="ctr"/>
                      <a:r>
                        <a:rPr kumimoji="1" lang="en-US" altLang="ja-JP" sz="1000" b="0"/>
                        <a:t>(Triggered Recalculation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すでに検証された目標についても、以下の</a:t>
                      </a:r>
                      <a:r>
                        <a:rPr lang="en-US" altLang="ja-JP" sz="1100" b="0"/>
                        <a:t>CAI</a:t>
                      </a:r>
                      <a:r>
                        <a:rPr lang="ja-JP" altLang="en-US" sz="1100" b="0"/>
                        <a:t>に適合するために更新が必要となる</a:t>
                      </a:r>
                    </a:p>
                    <a:p>
                      <a:pPr marL="675422" lvl="1" indent="-171450">
                        <a:buFont typeface="Arial" panose="020B0604020202020204" pitchFamily="34" charset="0"/>
                        <a:buChar char="•"/>
                      </a:pPr>
                      <a:r>
                        <a:rPr lang="en-US" altLang="ja-JP" sz="1100" b="0"/>
                        <a:t>C27</a:t>
                      </a:r>
                      <a:r>
                        <a:rPr lang="ja-JP" altLang="en-US" sz="1100" b="0"/>
                        <a:t>（企業短期目標要件）</a:t>
                      </a:r>
                    </a:p>
                    <a:p>
                      <a:pPr marL="675422" lvl="1" indent="-171450">
                        <a:buFont typeface="Arial" panose="020B0604020202020204" pitchFamily="34" charset="0"/>
                        <a:buChar char="•"/>
                      </a:pPr>
                      <a:r>
                        <a:rPr lang="en-US" altLang="ja-JP" sz="1100" b="0"/>
                        <a:t>C33</a:t>
                      </a:r>
                      <a:r>
                        <a:rPr lang="ja-JP" altLang="en-US" sz="1100" b="0"/>
                        <a:t>（企業ネットゼロ基準、</a:t>
                      </a:r>
                      <a:r>
                        <a:rPr lang="en-US" altLang="ja-JP" sz="1100" b="0"/>
                        <a:t>SME</a:t>
                      </a:r>
                      <a:r>
                        <a:rPr lang="ja-JP" altLang="en-US" sz="1100" b="0"/>
                        <a:t>にも適用）</a:t>
                      </a:r>
                    </a:p>
                    <a:p>
                      <a:pPr marL="675422" lvl="1" indent="-171450">
                        <a:buFont typeface="Arial" panose="020B0604020202020204" pitchFamily="34" charset="0"/>
                        <a:buChar char="•"/>
                      </a:pPr>
                      <a:r>
                        <a:rPr lang="en-US" altLang="ja-JP" sz="1100" b="0"/>
                        <a:t>FI-R14</a:t>
                      </a:r>
                      <a:r>
                        <a:rPr lang="ja-JP" altLang="en-US" sz="1100" b="0"/>
                        <a:t>（金融機関短期要件）</a:t>
                      </a:r>
                      <a:endParaRPr lang="en-US" altLang="ja-JP" sz="1100" b="0"/>
                    </a:p>
                    <a:p>
                      <a:pPr marL="675422" lvl="1" indent="-171450">
                        <a:buFont typeface="Arial" panose="020B0604020202020204" pitchFamily="34" charset="0"/>
                        <a:buChar char="•"/>
                      </a:pPr>
                      <a:r>
                        <a:rPr lang="ja-JP" altLang="en-US" sz="1100" b="0"/>
                        <a:t>現行目標の野心度の向上</a:t>
                      </a:r>
                    </a:p>
                    <a:p>
                      <a:pPr marL="171450" indent="-171450">
                        <a:buFont typeface="Wingdings" panose="05000000000000000000" pitchFamily="2" charset="2"/>
                        <a:buChar char="ü"/>
                      </a:pPr>
                      <a:r>
                        <a:rPr lang="ja-JP" altLang="en-US" sz="1100" b="0"/>
                        <a:t>影響を受けた目標のみが再評価される（再計算によって他の目標の見直しが求められる場合は除く）</a:t>
                      </a:r>
                    </a:p>
                    <a:p>
                      <a:pPr marL="171450" indent="-171450">
                        <a:buFont typeface="Wingdings" panose="05000000000000000000" pitchFamily="2" charset="2"/>
                        <a:buChar char="ü"/>
                      </a:pPr>
                      <a:r>
                        <a:rPr lang="ja-JP" altLang="en-US" sz="1100" b="0"/>
                        <a:t>再計算が行われた企業でも、その目標が直近の検証時点での</a:t>
                      </a:r>
                      <a:r>
                        <a:rPr lang="en-US" altLang="ja-JP" sz="1100" b="0"/>
                        <a:t>SBTi</a:t>
                      </a:r>
                      <a:r>
                        <a:rPr lang="ja-JP" altLang="en-US" sz="1100" b="0"/>
                        <a:t>基準に適合している場合は、再提出による検証は不要となる</a:t>
                      </a:r>
                    </a:p>
                    <a:p>
                      <a:pPr marL="171450" indent="-171450">
                        <a:buFont typeface="Wingdings" panose="05000000000000000000" pitchFamily="2" charset="2"/>
                        <a:buChar char="ü"/>
                      </a:pPr>
                      <a:r>
                        <a:rPr lang="ja-JP" altLang="en-US" sz="1100" b="0"/>
                        <a:t>影響を受けていない目標は、新しいまたは更新された</a:t>
                      </a:r>
                      <a:r>
                        <a:rPr lang="en-US" altLang="ja-JP" sz="1100" b="0"/>
                        <a:t>SBTi</a:t>
                      </a:r>
                      <a:r>
                        <a:rPr lang="ja-JP" altLang="en-US" sz="1100" b="0"/>
                        <a:t>の基準やガイダンスに基づき必要とされる場合を除き、再提出の義務はない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2996"/>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212094"/>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：契約開始日から</a:t>
                      </a:r>
                      <a:r>
                        <a:rPr kumimoji="1" lang="en-US" altLang="ja-JP" sz="1050">
                          <a:latin typeface="+mn-ea"/>
                          <a:ea typeface="+mn-ea"/>
                        </a:rPr>
                        <a:t>3</a:t>
                      </a:r>
                      <a:r>
                        <a:rPr kumimoji="1" lang="ja-JP" altLang="en-US" sz="1050">
                          <a:latin typeface="+mn-ea"/>
                          <a:ea typeface="+mn-ea"/>
                        </a:rPr>
                        <a:t>営業日後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4368"/>
                  </a:ext>
                </a:extLst>
              </a:tr>
              <a:tr h="826228">
                <a:tc>
                  <a:txBody>
                    <a:bodyPr/>
                    <a:lstStyle/>
                    <a:p>
                      <a:pPr algn="ctr"/>
                      <a:r>
                        <a:rPr kumimoji="1" lang="ja-JP" altLang="en-US" sz="1000" b="1"/>
                        <a:t>不適合申し立て調査</a:t>
                      </a:r>
                      <a:endParaRPr kumimoji="1" lang="en-US" altLang="ja-JP" sz="1000" b="1"/>
                    </a:p>
                    <a:p>
                      <a:pPr algn="ctr"/>
                      <a:r>
                        <a:rPr kumimoji="1" lang="en-US" altLang="ja-JP" sz="1000" b="0"/>
                        <a:t>(Non-compliance allegations Investigation)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en-US" altLang="ja-JP" sz="1100" b="0"/>
                        <a:t>SBTi Services </a:t>
                      </a:r>
                      <a:r>
                        <a:rPr lang="ja-JP" altLang="en-US" sz="1100" b="0"/>
                        <a:t>は、第三者からの申し立てやランダム監査の一環として、コンプライアンスレビューを実施する場合あり</a:t>
                      </a:r>
                      <a:br>
                        <a:rPr lang="ja-JP" altLang="en-US" sz="1100" b="0"/>
                      </a:br>
                      <a:r>
                        <a:rPr lang="ja-JP" altLang="en-US" sz="1100" b="0"/>
                        <a:t>検証済みの目標が引き続き</a:t>
                      </a:r>
                      <a:r>
                        <a:rPr lang="en-US" altLang="ja-JP" sz="1100" b="0"/>
                        <a:t>SBTi</a:t>
                      </a:r>
                      <a:r>
                        <a:rPr lang="ja-JP" altLang="en-US" sz="1100" b="0"/>
                        <a:t>の基準に適合しているかどうかを確認するため、特定の側面について検証が行われる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a:latin typeface="+mn-ea"/>
                          <a:ea typeface="+mn-ea"/>
                        </a:rPr>
                        <a:t>NA</a:t>
                      </a:r>
                      <a:endParaRPr kumimoji="1" lang="ja-JP" altLang="en-US" sz="11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84258"/>
                  </a:ext>
                </a:extLst>
              </a:tr>
            </a:tbl>
          </a:graphicData>
        </a:graphic>
      </p:graphicFrame>
      <p:sp>
        <p:nvSpPr>
          <p:cNvPr id="10" name="テキスト ボックス 9">
            <a:extLst>
              <a:ext uri="{FF2B5EF4-FFF2-40B4-BE49-F238E27FC236}">
                <a16:creationId xmlns:a16="http://schemas.microsoft.com/office/drawing/2014/main" id="{638FD061-4464-24B0-2A79-1750CD4C309A}"/>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graphicFrame>
        <p:nvGraphicFramePr>
          <p:cNvPr id="12" name="表 11">
            <a:extLst>
              <a:ext uri="{FF2B5EF4-FFF2-40B4-BE49-F238E27FC236}">
                <a16:creationId xmlns:a16="http://schemas.microsoft.com/office/drawing/2014/main" id="{DE4B9C7B-7B23-83BF-0273-78FD583E3BA8}"/>
              </a:ext>
            </a:extLst>
          </p:cNvPr>
          <p:cNvGraphicFramePr>
            <a:graphicFrameLocks noGrp="1"/>
          </p:cNvGraphicFramePr>
          <p:nvPr>
            <p:extLst>
              <p:ext uri="{D42A27DB-BD31-4B8C-83A1-F6EECF244321}">
                <p14:modId xmlns:p14="http://schemas.microsoft.com/office/powerpoint/2010/main" val="2135641037"/>
              </p:ext>
            </p:extLst>
          </p:nvPr>
        </p:nvGraphicFramePr>
        <p:xfrm>
          <a:off x="161923" y="1088812"/>
          <a:ext cx="10367963" cy="6083485"/>
        </p:xfrm>
        <a:graphic>
          <a:graphicData uri="http://schemas.openxmlformats.org/drawingml/2006/table">
            <a:tbl>
              <a:tblPr firstRow="1" bandRow="1">
                <a:tableStyleId>{5C22544A-7EE6-4342-B048-85BDC9FD1C3A}</a:tableStyleId>
              </a:tblPr>
              <a:tblGrid>
                <a:gridCol w="1351190">
                  <a:extLst>
                    <a:ext uri="{9D8B030D-6E8A-4147-A177-3AD203B41FA5}">
                      <a16:colId xmlns:a16="http://schemas.microsoft.com/office/drawing/2014/main" val="2379252172"/>
                    </a:ext>
                  </a:extLst>
                </a:gridCol>
                <a:gridCol w="6398986">
                  <a:extLst>
                    <a:ext uri="{9D8B030D-6E8A-4147-A177-3AD203B41FA5}">
                      <a16:colId xmlns:a16="http://schemas.microsoft.com/office/drawing/2014/main" val="1484068932"/>
                    </a:ext>
                  </a:extLst>
                </a:gridCol>
                <a:gridCol w="2617787">
                  <a:extLst>
                    <a:ext uri="{9D8B030D-6E8A-4147-A177-3AD203B41FA5}">
                      <a16:colId xmlns:a16="http://schemas.microsoft.com/office/drawing/2014/main" val="597392627"/>
                    </a:ext>
                  </a:extLst>
                </a:gridCol>
              </a:tblGrid>
              <a:tr h="225335">
                <a:tc>
                  <a:txBody>
                    <a:bodyPr/>
                    <a:lstStyle/>
                    <a:p>
                      <a:pPr algn="ctr"/>
                      <a:r>
                        <a:rPr kumimoji="1" lang="ja-JP" altLang="en-US" sz="1050">
                          <a:solidFill>
                            <a:schemeClr val="tx1"/>
                          </a:solidFill>
                        </a:rPr>
                        <a:t>検証タイプ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050">
                          <a:solidFill>
                            <a:schemeClr val="tx1"/>
                          </a:solidFill>
                        </a:rPr>
                        <a:t>検証期間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68780934"/>
                  </a:ext>
                </a:extLst>
              </a:tr>
              <a:tr h="338002">
                <a:tc rowSpan="3">
                  <a:txBody>
                    <a:bodyPr/>
                    <a:lstStyle/>
                    <a:p>
                      <a:pPr algn="ctr"/>
                      <a:r>
                        <a:rPr kumimoji="1" lang="ja-JP" altLang="en-US" sz="1000" b="1"/>
                        <a:t>完全目標検証</a:t>
                      </a:r>
                      <a:endParaRPr kumimoji="1" lang="en-US" altLang="ja-JP" sz="1000" b="1"/>
                    </a:p>
                    <a:p>
                      <a:pPr algn="ctr"/>
                      <a:r>
                        <a:rPr kumimoji="1" lang="en-US" altLang="ja-JP" sz="1000" b="0"/>
                        <a:t>(Full Target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自社の目標が、</a:t>
                      </a:r>
                      <a:r>
                        <a:rPr lang="en-US" altLang="ja-JP" sz="1100" b="0"/>
                        <a:t>SBTi</a:t>
                      </a:r>
                      <a:r>
                        <a:rPr lang="ja-JP" altLang="en-US" sz="1100" b="0"/>
                        <a:t>の基準およびガイダンスに照らして評価されるために必要となる最初の検証プロセス</a:t>
                      </a:r>
                      <a:endParaRPr lang="en-US" altLang="ja-JP" sz="1100" b="0"/>
                    </a:p>
                    <a:p>
                      <a:pPr marL="171450" indent="-171450">
                        <a:buSzPct val="91000"/>
                        <a:buFont typeface="Wingdings" panose="05000000000000000000" pitchFamily="2" charset="2"/>
                        <a:buChar char="ü"/>
                      </a:pPr>
                      <a:r>
                        <a:rPr lang="ja-JP" altLang="en-US" sz="1100" b="0"/>
                        <a:t>検証の種類（企業、金融機関、中小企業）は、登録フェーズや検証ポータル内の他の情報に基づいて決定される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370371"/>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292092"/>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343491"/>
                  </a:ext>
                </a:extLst>
              </a:tr>
              <a:tr h="338002">
                <a:tc rowSpan="3">
                  <a:txBody>
                    <a:bodyPr/>
                    <a:lstStyle/>
                    <a:p>
                      <a:pPr algn="ctr"/>
                      <a:r>
                        <a:rPr kumimoji="1" lang="ja-JP" altLang="en-US" sz="1000" b="1"/>
                        <a:t>目標更新検証</a:t>
                      </a:r>
                      <a:endParaRPr kumimoji="1" lang="en-US" altLang="ja-JP" sz="1000" b="1"/>
                    </a:p>
                    <a:p>
                      <a:pPr algn="ctr"/>
                      <a:r>
                        <a:rPr kumimoji="1" lang="en-US" altLang="ja-JP" sz="1000" b="0"/>
                        <a:t>(Target Update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顧客は、最新の気候科学、ベストプラクティス、組織の変化に沿うように、認定済みの目標を見直し・再計算することが可能</a:t>
                      </a:r>
                    </a:p>
                    <a:p>
                      <a:pPr marL="171450" indent="-171450">
                        <a:buSzPct val="91000"/>
                        <a:buFont typeface="Wingdings" panose="05000000000000000000" pitchFamily="2" charset="2"/>
                        <a:buChar char="ü"/>
                      </a:pPr>
                      <a:r>
                        <a:rPr lang="en-US" altLang="ja-JP" sz="1100" b="0"/>
                        <a:t>SBTi</a:t>
                      </a:r>
                      <a:r>
                        <a:rPr lang="ja-JP" altLang="en-US" sz="1100" b="0"/>
                        <a:t>の基準・ガイダンスに合わせるための調整</a:t>
                      </a:r>
                    </a:p>
                    <a:p>
                      <a:pPr marL="171450" indent="-171450">
                        <a:buSzPct val="91000"/>
                        <a:buFont typeface="Wingdings" panose="05000000000000000000" pitchFamily="2" charset="2"/>
                        <a:buChar char="ü"/>
                      </a:pPr>
                      <a:r>
                        <a:rPr lang="ja-JP" altLang="en-US" sz="1100" b="0"/>
                        <a:t>組織構造の変更、手法の更新、基準年の変更などに伴う目標の見直し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営業日</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994214"/>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198638"/>
                  </a:ext>
                </a:extLst>
              </a:tr>
              <a:tr h="33800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355436"/>
                  </a:ext>
                </a:extLst>
              </a:tr>
              <a:tr h="206557">
                <a:tc rowSpan="3">
                  <a:txBody>
                    <a:bodyPr/>
                    <a:lstStyle/>
                    <a:p>
                      <a:pPr algn="ctr"/>
                      <a:r>
                        <a:rPr kumimoji="1" lang="ja-JP" altLang="en-US" sz="1000" b="1"/>
                        <a:t>義務的な</a:t>
                      </a:r>
                      <a:endParaRPr kumimoji="1" lang="en-US" altLang="ja-JP" sz="1000" b="1"/>
                    </a:p>
                    <a:p>
                      <a:pPr algn="ctr"/>
                      <a:r>
                        <a:rPr kumimoji="1" lang="en-US" altLang="ja-JP" sz="1000" b="1"/>
                        <a:t>5</a:t>
                      </a:r>
                      <a:r>
                        <a:rPr kumimoji="1" lang="ja-JP" altLang="en-US" sz="1000" b="1"/>
                        <a:t>年おきの目標</a:t>
                      </a:r>
                      <a:endParaRPr kumimoji="1" lang="en-US" altLang="ja-JP" sz="1000" b="1"/>
                    </a:p>
                    <a:p>
                      <a:pPr algn="ctr"/>
                      <a:r>
                        <a:rPr kumimoji="1" lang="ja-JP" altLang="en-US" sz="1000" b="1"/>
                        <a:t>見直し検証</a:t>
                      </a:r>
                      <a:endParaRPr kumimoji="1" lang="en-US" altLang="ja-JP" sz="1000" b="1"/>
                    </a:p>
                    <a:p>
                      <a:pPr algn="ctr"/>
                      <a:r>
                        <a:rPr kumimoji="1" lang="en-US" altLang="ja-JP" sz="1000" b="0"/>
                        <a:t>(Mandatory Five-Year Target Review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目標の野心度が引き続き最新の科学と整合していることと目標が下記の</a:t>
                      </a:r>
                      <a:r>
                        <a:rPr lang="en-US" altLang="ja-JP" sz="1100" b="0"/>
                        <a:t>CAI</a:t>
                      </a:r>
                      <a:r>
                        <a:rPr lang="ja-JP" altLang="en-US" sz="1100" b="0"/>
                        <a:t>に適合していることを確認する</a:t>
                      </a:r>
                    </a:p>
                    <a:p>
                      <a:pPr marL="171450" indent="-171450">
                        <a:buSzPct val="91000"/>
                        <a:buFont typeface="Wingdings" panose="05000000000000000000" pitchFamily="2" charset="2"/>
                        <a:buChar char="ü"/>
                      </a:pPr>
                      <a:r>
                        <a:rPr lang="en-US" altLang="ja-JP" sz="1100" b="0"/>
                        <a:t>C26</a:t>
                      </a:r>
                      <a:r>
                        <a:rPr lang="ja-JP" altLang="en-US" sz="1100" b="0"/>
                        <a:t>（企業の短期目標基準）</a:t>
                      </a:r>
                    </a:p>
                    <a:p>
                      <a:pPr marL="171450" indent="-171450">
                        <a:buSzPct val="91000"/>
                        <a:buFont typeface="Wingdings" panose="05000000000000000000" pitchFamily="2" charset="2"/>
                        <a:buChar char="ü"/>
                      </a:pPr>
                      <a:r>
                        <a:rPr lang="en-US" altLang="ja-JP" sz="1100" b="0"/>
                        <a:t>C32</a:t>
                      </a:r>
                      <a:r>
                        <a:rPr lang="ja-JP" altLang="en-US" sz="1100" b="0"/>
                        <a:t>（企業のネットゼロ基準、</a:t>
                      </a:r>
                      <a:r>
                        <a:rPr lang="en-US" altLang="ja-JP" sz="1100" b="0"/>
                        <a:t>SME</a:t>
                      </a:r>
                      <a:r>
                        <a:rPr lang="ja-JP" altLang="en-US" sz="1100" b="0"/>
                        <a:t>にも適用）</a:t>
                      </a:r>
                    </a:p>
                    <a:p>
                      <a:pPr marL="171450" indent="-171450">
                        <a:buSzPct val="91000"/>
                        <a:buFont typeface="Wingdings" panose="05000000000000000000" pitchFamily="2" charset="2"/>
                        <a:buChar char="ü"/>
                      </a:pPr>
                      <a:r>
                        <a:rPr lang="en-US" altLang="ja-JP" sz="1100" b="0"/>
                        <a:t>FI-C21</a:t>
                      </a:r>
                      <a:r>
                        <a:rPr lang="ja-JP" altLang="en-US" sz="1100" b="0"/>
                        <a:t>（金融機関の短期目標基準）</a:t>
                      </a:r>
                    </a:p>
                    <a:p>
                      <a:pPr marL="171450" indent="-171450">
                        <a:buSzPct val="91000"/>
                        <a:buFont typeface="Wingdings" panose="05000000000000000000" pitchFamily="2" charset="2"/>
                        <a:buChar char="ü"/>
                      </a:pP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41652"/>
                  </a:ext>
                </a:extLst>
              </a:tr>
              <a:tr h="206557">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588349"/>
                  </a:ext>
                </a:extLst>
              </a:tr>
              <a:tr h="563337">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：必要情報の提出後、</a:t>
                      </a:r>
                      <a:r>
                        <a:rPr kumimoji="1" lang="en-US" altLang="ja-JP" sz="1050">
                          <a:latin typeface="+mn-ea"/>
                          <a:ea typeface="+mn-ea"/>
                        </a:rPr>
                        <a:t>60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17375"/>
                  </a:ext>
                </a:extLst>
              </a:tr>
              <a:tr h="583200">
                <a:tc rowSpan="3">
                  <a:txBody>
                    <a:bodyPr/>
                    <a:lstStyle/>
                    <a:p>
                      <a:pPr algn="ctr"/>
                      <a:r>
                        <a:rPr kumimoji="1" lang="ja-JP" altLang="en-US" sz="1000" b="1"/>
                        <a:t>影響を受けた</a:t>
                      </a:r>
                      <a:endParaRPr kumimoji="1" lang="en-US" altLang="ja-JP" sz="1000" b="1"/>
                    </a:p>
                    <a:p>
                      <a:pPr algn="ctr"/>
                      <a:r>
                        <a:rPr kumimoji="1" lang="ja-JP" altLang="en-US" sz="1000" b="1"/>
                        <a:t>再計算の検証</a:t>
                      </a:r>
                      <a:endParaRPr kumimoji="1" lang="en-US" altLang="ja-JP" sz="1000" b="1"/>
                    </a:p>
                    <a:p>
                      <a:pPr algn="ctr"/>
                      <a:r>
                        <a:rPr kumimoji="1" lang="en-US" altLang="ja-JP" sz="1000" b="0"/>
                        <a:t>(Triggered Recalculation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SzPct val="91000"/>
                        <a:buFont typeface="Wingdings" panose="05000000000000000000" pitchFamily="2" charset="2"/>
                        <a:buChar char="ü"/>
                      </a:pPr>
                      <a:r>
                        <a:rPr lang="ja-JP" altLang="en-US" sz="1100" b="0"/>
                        <a:t>すでに検証された目標についても、以下の</a:t>
                      </a:r>
                      <a:r>
                        <a:rPr lang="en-US" altLang="ja-JP" sz="1100" b="0"/>
                        <a:t>CAI</a:t>
                      </a:r>
                      <a:r>
                        <a:rPr lang="ja-JP" altLang="en-US" sz="1100" b="0"/>
                        <a:t>に適合するために更新が必要となる</a:t>
                      </a:r>
                    </a:p>
                    <a:p>
                      <a:pPr marL="675422" lvl="1" indent="-171450">
                        <a:buSzPct val="91000"/>
                        <a:buFont typeface="Arial" panose="020B0604020202020204" pitchFamily="34" charset="0"/>
                        <a:buChar char="•"/>
                      </a:pPr>
                      <a:r>
                        <a:rPr lang="en-US" altLang="ja-JP" sz="1100" b="0"/>
                        <a:t>C27</a:t>
                      </a:r>
                      <a:r>
                        <a:rPr lang="ja-JP" altLang="en-US" sz="1100" b="0"/>
                        <a:t>（企業短期要件）</a:t>
                      </a:r>
                    </a:p>
                    <a:p>
                      <a:pPr marL="675422" lvl="1" indent="-171450">
                        <a:buSzPct val="91000"/>
                        <a:buFont typeface="Arial" panose="020B0604020202020204" pitchFamily="34" charset="0"/>
                        <a:buChar char="•"/>
                      </a:pPr>
                      <a:r>
                        <a:rPr lang="en-US" altLang="ja-JP" sz="1100" b="0"/>
                        <a:t>C33</a:t>
                      </a:r>
                      <a:r>
                        <a:rPr lang="ja-JP" altLang="en-US" sz="1100" b="0"/>
                        <a:t>（企業ネットゼロ基準、</a:t>
                      </a:r>
                      <a:r>
                        <a:rPr lang="en-US" altLang="ja-JP" sz="1100" b="0"/>
                        <a:t>SME</a:t>
                      </a:r>
                      <a:r>
                        <a:rPr lang="ja-JP" altLang="en-US" sz="1100" b="0"/>
                        <a:t>にも適用）</a:t>
                      </a:r>
                    </a:p>
                    <a:p>
                      <a:pPr marL="675422" lvl="1" indent="-171450">
                        <a:buSzPct val="91000"/>
                        <a:buFont typeface="Arial" panose="020B0604020202020204" pitchFamily="34" charset="0"/>
                        <a:buChar char="•"/>
                      </a:pPr>
                      <a:r>
                        <a:rPr lang="en-US" altLang="ja-JP" sz="1100" b="0"/>
                        <a:t>FI-R14</a:t>
                      </a:r>
                      <a:r>
                        <a:rPr lang="ja-JP" altLang="en-US" sz="1100" b="0"/>
                        <a:t>（金融機関短期要件）</a:t>
                      </a:r>
                      <a:endParaRPr lang="en-US" altLang="ja-JP" sz="1100" b="0"/>
                    </a:p>
                    <a:p>
                      <a:pPr marL="675422" lvl="1" indent="-171450">
                        <a:buSzPct val="91000"/>
                        <a:buFont typeface="Arial" panose="020B0604020202020204" pitchFamily="34" charset="0"/>
                        <a:buChar char="•"/>
                      </a:pPr>
                      <a:r>
                        <a:rPr lang="ja-JP" altLang="en-US" sz="1100" b="0"/>
                        <a:t>現行目標の野心度の向上</a:t>
                      </a:r>
                    </a:p>
                    <a:p>
                      <a:pPr marL="171450" indent="-171450">
                        <a:buSzPct val="91000"/>
                        <a:buFont typeface="Wingdings" panose="05000000000000000000" pitchFamily="2" charset="2"/>
                        <a:buChar char="ü"/>
                      </a:pPr>
                      <a:r>
                        <a:rPr lang="ja-JP" altLang="en-US" sz="1100" b="0"/>
                        <a:t>影響を受けた目標のみが再評価される（再計算によって他の目標の見直しが求められる場合は除く）</a:t>
                      </a:r>
                    </a:p>
                    <a:p>
                      <a:pPr marL="171450" indent="-171450">
                        <a:buSzPct val="91000"/>
                        <a:buFont typeface="Wingdings" panose="05000000000000000000" pitchFamily="2" charset="2"/>
                        <a:buChar char="ü"/>
                      </a:pPr>
                      <a:r>
                        <a:rPr lang="ja-JP" altLang="en-US" sz="1100" b="0"/>
                        <a:t>再計算が行われた企業でも、その目標が直近の検証時点での</a:t>
                      </a:r>
                      <a:r>
                        <a:rPr lang="en-US" altLang="ja-JP" sz="1100" b="0"/>
                        <a:t>SBTi</a:t>
                      </a:r>
                      <a:r>
                        <a:rPr lang="ja-JP" altLang="en-US" sz="1100" b="0"/>
                        <a:t>基準に適合している場合は、再提出による検証は不要となる</a:t>
                      </a:r>
                    </a:p>
                    <a:p>
                      <a:pPr marL="171450" indent="-171450">
                        <a:buSzPct val="91000"/>
                        <a:buFont typeface="Wingdings" panose="05000000000000000000" pitchFamily="2" charset="2"/>
                        <a:buChar char="ü"/>
                      </a:pPr>
                      <a:r>
                        <a:rPr lang="ja-JP" altLang="en-US" sz="1100" b="0"/>
                        <a:t>影響を受けていない目標は、新しいまたは更新された</a:t>
                      </a:r>
                      <a:r>
                        <a:rPr lang="en-US" altLang="ja-JP" sz="1100" b="0"/>
                        <a:t>SBTi</a:t>
                      </a:r>
                      <a:r>
                        <a:rPr lang="ja-JP" altLang="en-US" sz="1100" b="0"/>
                        <a:t>の基準やガイダンスに基づき必要とされる場合を除き、再提出の義務はない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2996"/>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212094"/>
                  </a:ext>
                </a:extLst>
              </a:tr>
              <a:tr h="5832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：契約開始日から</a:t>
                      </a:r>
                      <a:r>
                        <a:rPr kumimoji="1" lang="en-US" altLang="ja-JP" sz="1050">
                          <a:latin typeface="+mn-ea"/>
                          <a:ea typeface="+mn-ea"/>
                        </a:rPr>
                        <a:t>3</a:t>
                      </a:r>
                      <a:r>
                        <a:rPr kumimoji="1" lang="ja-JP" altLang="en-US" sz="1050">
                          <a:latin typeface="+mn-ea"/>
                          <a:ea typeface="+mn-ea"/>
                        </a:rPr>
                        <a:t>営業日後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4368"/>
                  </a:ext>
                </a:extLst>
              </a:tr>
              <a:tr h="826228">
                <a:tc>
                  <a:txBody>
                    <a:bodyPr/>
                    <a:lstStyle/>
                    <a:p>
                      <a:pPr algn="ctr"/>
                      <a:r>
                        <a:rPr kumimoji="1" lang="ja-JP" altLang="en-US" sz="1000" b="1"/>
                        <a:t>不適合申し立て調査</a:t>
                      </a:r>
                      <a:endParaRPr kumimoji="1" lang="en-US" altLang="ja-JP" sz="1000" b="1"/>
                    </a:p>
                    <a:p>
                      <a:pPr algn="ctr"/>
                      <a:r>
                        <a:rPr kumimoji="1" lang="en-US" altLang="ja-JP" sz="1000" b="0"/>
                        <a:t>(Non-compliance allegations Investigation)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SzPct val="91000"/>
                        <a:buFont typeface="Wingdings" panose="05000000000000000000" pitchFamily="2" charset="2"/>
                        <a:buChar char="ü"/>
                      </a:pPr>
                      <a:r>
                        <a:rPr lang="en-US" altLang="ja-JP" sz="1100" b="0"/>
                        <a:t>SBTi Services </a:t>
                      </a:r>
                      <a:r>
                        <a:rPr lang="ja-JP" altLang="en-US" sz="1100" b="0"/>
                        <a:t>は、第三者からの申し立てやランダム監査の一環として、コンプライアンスレビューを実施する場合あり</a:t>
                      </a:r>
                      <a:br>
                        <a:rPr lang="ja-JP" altLang="en-US" sz="1100" b="0"/>
                      </a:br>
                      <a:r>
                        <a:rPr lang="ja-JP" altLang="en-US" sz="1100" b="0"/>
                        <a:t>検証済みの目標が引き続き</a:t>
                      </a:r>
                      <a:r>
                        <a:rPr lang="en-US" altLang="ja-JP" sz="1100" b="0"/>
                        <a:t>SBTi</a:t>
                      </a:r>
                      <a:r>
                        <a:rPr lang="ja-JP" altLang="en-US" sz="1100" b="0"/>
                        <a:t>の基準に適合しているかどうかを確認するため、特定の側面について検証が行われる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ー</a:t>
                      </a:r>
                      <a:endParaRPr kumimoji="1" lang="en-US" altLang="ja-JP" sz="1050" b="0" u="none"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84258"/>
                  </a:ext>
                </a:extLst>
              </a:tr>
            </a:tbl>
          </a:graphicData>
        </a:graphic>
      </p:graphicFrame>
      <p:sp>
        <p:nvSpPr>
          <p:cNvPr id="13" name="テキスト ボックス 12">
            <a:extLst>
              <a:ext uri="{FF2B5EF4-FFF2-40B4-BE49-F238E27FC236}">
                <a16:creationId xmlns:a16="http://schemas.microsoft.com/office/drawing/2014/main" id="{837A246E-D5BB-90DD-2638-BB151322203C}"/>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941575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7005A-85E0-9F7D-B3D2-BAEFDC7079AE}"/>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目標検証チームの構成</a:t>
            </a:r>
            <a:endParaRPr kumimoji="1" lang="ja-JP" altLang="en-US"/>
          </a:p>
        </p:txBody>
      </p:sp>
      <p:sp>
        <p:nvSpPr>
          <p:cNvPr id="3" name="コンテンツ プレースホルダー 2">
            <a:extLst>
              <a:ext uri="{FF2B5EF4-FFF2-40B4-BE49-F238E27FC236}">
                <a16:creationId xmlns:a16="http://schemas.microsoft.com/office/drawing/2014/main" id="{E914B128-BACE-C4A7-C7F7-3C533F7C2F90}"/>
              </a:ext>
            </a:extLst>
          </p:cNvPr>
          <p:cNvSpPr>
            <a:spLocks noGrp="1"/>
          </p:cNvSpPr>
          <p:nvPr>
            <p:ph sz="quarter" idx="12"/>
          </p:nvPr>
        </p:nvSpPr>
        <p:spPr/>
        <p:txBody>
          <a:bodyPr/>
          <a:lstStyle/>
          <a:p>
            <a:r>
              <a:rPr kumimoji="1" lang="ja-JP" altLang="en-US" dirty="0"/>
              <a:t>目標検証チームの体制と役割は以下の通りである。</a:t>
            </a:r>
          </a:p>
        </p:txBody>
      </p:sp>
      <p:graphicFrame>
        <p:nvGraphicFramePr>
          <p:cNvPr id="4" name="コンテンツ プレースホルダー 3">
            <a:extLst>
              <a:ext uri="{FF2B5EF4-FFF2-40B4-BE49-F238E27FC236}">
                <a16:creationId xmlns:a16="http://schemas.microsoft.com/office/drawing/2014/main" id="{C77E5AC4-199D-7B8F-6448-FAD7F9C71B84}"/>
              </a:ext>
            </a:extLst>
          </p:cNvPr>
          <p:cNvGraphicFramePr>
            <a:graphicFrameLocks/>
          </p:cNvGraphicFramePr>
          <p:nvPr>
            <p:extLst>
              <p:ext uri="{D42A27DB-BD31-4B8C-83A1-F6EECF244321}">
                <p14:modId xmlns:p14="http://schemas.microsoft.com/office/powerpoint/2010/main" val="3047099097"/>
              </p:ext>
            </p:extLst>
          </p:nvPr>
        </p:nvGraphicFramePr>
        <p:xfrm>
          <a:off x="735012" y="2627307"/>
          <a:ext cx="9221787" cy="4158645"/>
        </p:xfrm>
        <a:graphic>
          <a:graphicData uri="http://schemas.openxmlformats.org/drawingml/2006/table">
            <a:tbl>
              <a:tblPr firstRow="1" bandRow="1"/>
              <a:tblGrid>
                <a:gridCol w="2833688">
                  <a:extLst>
                    <a:ext uri="{9D8B030D-6E8A-4147-A177-3AD203B41FA5}">
                      <a16:colId xmlns:a16="http://schemas.microsoft.com/office/drawing/2014/main" val="2041532155"/>
                    </a:ext>
                  </a:extLst>
                </a:gridCol>
                <a:gridCol w="6388099">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主任レビュアー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Lead</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提出されたデータや文書を詳細に確認し、検証レポートを作成する</a:t>
                      </a:r>
                      <a:endParaRPr lang="en-US" altLang="ja-JP" sz="1600"/>
                    </a:p>
                    <a:p>
                      <a:pPr marL="285750" lvl="0" indent="-285750">
                        <a:buSzPct val="91000"/>
                        <a:buFont typeface="Wingdings" panose="05000000000000000000" pitchFamily="2" charset="2"/>
                        <a:buChar char="ü"/>
                      </a:pPr>
                      <a:r>
                        <a:rPr lang="en-US" altLang="ja-JP" sz="1600"/>
                        <a:t>SBTi</a:t>
                      </a:r>
                      <a:r>
                        <a:rPr lang="ja-JP" altLang="en-US" sz="1600"/>
                        <a:t>の基準とガイダンスへの適合を確保する責任がある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ピアレビュアー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Peer</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独立した立場でセカンドレビューを行い、データと文書が基準に適合しているか確認する</a:t>
                      </a:r>
                      <a:endParaRPr lang="en-US" altLang="ja-JP" sz="1600"/>
                    </a:p>
                    <a:p>
                      <a:pPr marL="285750" lvl="0" indent="-285750">
                        <a:buSzPct val="91000"/>
                        <a:buFont typeface="Wingdings" panose="05000000000000000000" pitchFamily="2" charset="2"/>
                        <a:buChar char="ü"/>
                      </a:pPr>
                      <a:r>
                        <a:rPr lang="ja-JP" altLang="en-US" sz="1600"/>
                        <a:t>レビュアーの評価をサポートする役割もある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427972"/>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検証者</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Validator</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検証プロセス全体を管理する</a:t>
                      </a:r>
                      <a:endParaRPr lang="en-US" altLang="ja-JP" sz="1600"/>
                    </a:p>
                    <a:p>
                      <a:pPr marL="285750" lvl="0" indent="-285750">
                        <a:buSzPct val="91000"/>
                        <a:buFont typeface="Wingdings" panose="05000000000000000000" pitchFamily="2" charset="2"/>
                        <a:buChar char="ü"/>
                      </a:pPr>
                      <a:r>
                        <a:rPr lang="en-US" altLang="ja-JP" sz="1600"/>
                        <a:t>SOP</a:t>
                      </a:r>
                      <a:r>
                        <a:rPr lang="ja-JP" altLang="en-US" sz="1600"/>
                        <a:t>や</a:t>
                      </a:r>
                      <a:r>
                        <a:rPr lang="en-US" altLang="ja-JP" sz="1600"/>
                        <a:t>SBTi</a:t>
                      </a:r>
                      <a:r>
                        <a:rPr lang="ja-JP" altLang="en-US" sz="1600"/>
                        <a:t>の要件に従っているかを確認し、企業の検証結果に最終的な承認を与える</a:t>
                      </a:r>
                      <a:endParaRPr lang="en-US" altLang="ja-JP" sz="1600"/>
                    </a:p>
                    <a:p>
                      <a:pPr marL="285750" lvl="0" indent="-285750">
                        <a:buSzPct val="91000"/>
                        <a:buFont typeface="Wingdings" panose="05000000000000000000" pitchFamily="2" charset="2"/>
                        <a:buChar char="ü"/>
                      </a:pPr>
                      <a:r>
                        <a:rPr lang="ja-JP" altLang="en-US" sz="1600"/>
                        <a:t>運営の一貫性と効率性を保つため、他の</a:t>
                      </a:r>
                      <a:r>
                        <a:rPr lang="en-US" altLang="ja-JP" sz="1600"/>
                        <a:t>SBTi</a:t>
                      </a:r>
                      <a:r>
                        <a:rPr lang="ja-JP" altLang="en-US" sz="1600"/>
                        <a:t>サービスチームとも連携する</a:t>
                      </a:r>
                      <a:endParaRPr lang="en-US" altLang="ja-JP" sz="1600"/>
                    </a:p>
                    <a:p>
                      <a:pPr marL="285750" lvl="0" indent="-285750">
                        <a:buSzPct val="91000"/>
                        <a:buFont typeface="Wingdings" panose="05000000000000000000" pitchFamily="2" charset="2"/>
                        <a:buChar char="ü"/>
                      </a:pPr>
                      <a:r>
                        <a:rPr lang="ja-JP" altLang="en-US" sz="1600"/>
                        <a:t>マネージャーや上級メンバーが務める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729160"/>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金融機関目標検証チーム</a:t>
                      </a: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Financial Institutions Target Validation Team</a:t>
                      </a:r>
                      <a:r>
                        <a:rPr lang="ja-JP" altLang="en-US" sz="1400" b="0">
                          <a:latin typeface="Meiryo UI" panose="020B0604030504040204" pitchFamily="50" charset="-128"/>
                          <a:ea typeface="Meiryo UI" panose="020B0604030504040204" pitchFamily="50" charset="-128"/>
                        </a:rPr>
                        <a:t>）</a:t>
                      </a:r>
                      <a:endParaRPr lang="en-US" altLang="ja-JP" sz="16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金融機関に関する検証の決定を承認する役割を持つ</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230007"/>
                  </a:ext>
                </a:extLst>
              </a:tr>
            </a:tbl>
          </a:graphicData>
        </a:graphic>
      </p:graphicFrame>
      <p:sp>
        <p:nvSpPr>
          <p:cNvPr id="6" name="テキスト ボックス 5">
            <a:extLst>
              <a:ext uri="{FF2B5EF4-FFF2-40B4-BE49-F238E27FC236}">
                <a16:creationId xmlns:a16="http://schemas.microsoft.com/office/drawing/2014/main" id="{1D0F9850-67DC-425C-6FA3-37DAFBFE1331}"/>
              </a:ext>
            </a:extLst>
          </p:cNvPr>
          <p:cNvSpPr txBox="1"/>
          <p:nvPr/>
        </p:nvSpPr>
        <p:spPr>
          <a:xfrm>
            <a:off x="735012" y="2257975"/>
            <a:ext cx="3900488" cy="369332"/>
          </a:xfrm>
          <a:prstGeom prst="rect">
            <a:avLst/>
          </a:prstGeom>
          <a:noFill/>
        </p:spPr>
        <p:txBody>
          <a:bodyPr wrap="square" rtlCol="0">
            <a:spAutoFit/>
          </a:bodyPr>
          <a:lstStyle/>
          <a:p>
            <a:r>
              <a:rPr kumimoji="1" lang="ja-JP" altLang="en-US"/>
              <a:t>▼目標検証チームの構成と役割</a:t>
            </a:r>
          </a:p>
        </p:txBody>
      </p:sp>
      <p:sp>
        <p:nvSpPr>
          <p:cNvPr id="7" name="テキスト ボックス 6">
            <a:extLst>
              <a:ext uri="{FF2B5EF4-FFF2-40B4-BE49-F238E27FC236}">
                <a16:creationId xmlns:a16="http://schemas.microsoft.com/office/drawing/2014/main" id="{AD2697E0-ADDD-3DB6-C363-4C8048705309}"/>
              </a:ext>
            </a:extLst>
          </p:cNvPr>
          <p:cNvSpPr txBox="1">
            <a:spLocks noChangeArrowheads="1"/>
          </p:cNvSpPr>
          <p:nvPr/>
        </p:nvSpPr>
        <p:spPr bwMode="auto">
          <a:xfrm>
            <a:off x="577529" y="7328844"/>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857945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96CB-181A-7FE1-E3B1-02D3225552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CCAE2D-3481-04CC-9EC3-9CBD6CCA598F}"/>
              </a:ext>
            </a:extLst>
          </p:cNvPr>
          <p:cNvSpPr>
            <a:spLocks noGrp="1"/>
          </p:cNvSpPr>
          <p:nvPr>
            <p:ph type="title"/>
          </p:nvPr>
        </p:nvSpPr>
        <p:spPr/>
        <p:txBody>
          <a:bodyPr/>
          <a:lstStyle/>
          <a:p>
            <a:r>
              <a:rPr lang="ja-JP" altLang="en-US"/>
              <a:t>④ </a:t>
            </a:r>
            <a:r>
              <a:rPr lang="en-US" altLang="ja-JP"/>
              <a:t>Submit</a:t>
            </a:r>
            <a:r>
              <a:rPr lang="ja-JP" altLang="en-US"/>
              <a:t>：</a:t>
            </a:r>
            <a:r>
              <a:rPr kumimoji="1" lang="en-US" altLang="ja-JP"/>
              <a:t>【</a:t>
            </a:r>
            <a:r>
              <a:rPr kumimoji="1" lang="ja-JP" altLang="en-US"/>
              <a:t>参考</a:t>
            </a:r>
            <a:r>
              <a:rPr kumimoji="1" lang="en-US" altLang="ja-JP"/>
              <a:t>】</a:t>
            </a:r>
            <a:r>
              <a:rPr lang="ja-JP" altLang="en-US"/>
              <a:t>目標検証の段階</a:t>
            </a:r>
            <a:endParaRPr kumimoji="1" lang="ja-JP" altLang="en-US"/>
          </a:p>
        </p:txBody>
      </p:sp>
      <p:graphicFrame>
        <p:nvGraphicFramePr>
          <p:cNvPr id="4" name="コンテンツ プレースホルダー 3">
            <a:extLst>
              <a:ext uri="{FF2B5EF4-FFF2-40B4-BE49-F238E27FC236}">
                <a16:creationId xmlns:a16="http://schemas.microsoft.com/office/drawing/2014/main" id="{7B5EE08E-D98D-5F9A-4B1A-A685732238EA}"/>
              </a:ext>
            </a:extLst>
          </p:cNvPr>
          <p:cNvGraphicFramePr>
            <a:graphicFrameLocks noGrp="1"/>
          </p:cNvGraphicFramePr>
          <p:nvPr>
            <p:ph sz="quarter" idx="12"/>
            <p:extLst>
              <p:ext uri="{D42A27DB-BD31-4B8C-83A1-F6EECF244321}">
                <p14:modId xmlns:p14="http://schemas.microsoft.com/office/powerpoint/2010/main" val="1352135079"/>
              </p:ext>
            </p:extLst>
          </p:nvPr>
        </p:nvGraphicFramePr>
        <p:xfrm>
          <a:off x="161925" y="1875887"/>
          <a:ext cx="10367964" cy="5292153"/>
        </p:xfrm>
        <a:graphic>
          <a:graphicData uri="http://schemas.openxmlformats.org/drawingml/2006/table">
            <a:tbl>
              <a:tblPr firstRow="1" bandRow="1"/>
              <a:tblGrid>
                <a:gridCol w="1955950">
                  <a:extLst>
                    <a:ext uri="{9D8B030D-6E8A-4147-A177-3AD203B41FA5}">
                      <a16:colId xmlns:a16="http://schemas.microsoft.com/office/drawing/2014/main" val="1637739984"/>
                    </a:ext>
                  </a:extLst>
                </a:gridCol>
                <a:gridCol w="8412014">
                  <a:extLst>
                    <a:ext uri="{9D8B030D-6E8A-4147-A177-3AD203B41FA5}">
                      <a16:colId xmlns:a16="http://schemas.microsoft.com/office/drawing/2014/main" val="970732621"/>
                    </a:ext>
                  </a:extLst>
                </a:gridCol>
              </a:tblGrid>
              <a:tr h="233426">
                <a:tc gridSpan="2">
                  <a:txBody>
                    <a:bodyPr/>
                    <a:lstStyle/>
                    <a:p>
                      <a:pPr marL="0" marR="0" indent="0" algn="ctr" rtl="0" eaLnBrk="1" fontAlgn="ctr" latinLnBrk="0" hangingPunct="1">
                        <a:buFontTx/>
                        <a:buNone/>
                      </a:pPr>
                      <a:r>
                        <a:rPr lang="ja-JP" altLang="en-US" sz="1200" b="1" i="0" u="none" strike="noStrike" dirty="0">
                          <a:effectLst/>
                          <a:latin typeface="+mn-lt"/>
                          <a:ea typeface="+mn-ea"/>
                        </a:rPr>
                        <a:t>評価段階</a:t>
                      </a: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0" lvl="0" indent="0" algn="l" rtl="0" eaLnBrk="1" fontAlgn="ctr" latinLnBrk="0" hangingPunct="1">
                        <a:lnSpc>
                          <a:spcPct val="100000"/>
                        </a:lnSpc>
                        <a:buClrTx/>
                        <a:buSzPct val="80000"/>
                        <a:buFont typeface="Arial" panose="020B0604020202020204" pitchFamily="34" charset="0"/>
                        <a:buNone/>
                      </a:pPr>
                      <a:endParaRPr kumimoji="1" lang="en-US" altLang="ja-JP" sz="1200" b="1"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380089"/>
                  </a:ext>
                </a:extLst>
              </a:tr>
              <a:tr h="352342">
                <a:tc>
                  <a:txBody>
                    <a:bodyPr/>
                    <a:lstStyle/>
                    <a:p>
                      <a:pPr marL="0" marR="0" indent="0" algn="ctr" rtl="0" eaLnBrk="1" fontAlgn="ctr" latinLnBrk="0" hangingPunct="1">
                        <a:buFontTx/>
                        <a:buNone/>
                      </a:pPr>
                      <a:r>
                        <a:rPr kumimoji="1" lang="ja-JP" altLang="en-US" sz="1200" b="1" i="0" u="none" strike="noStrike" kern="1200">
                          <a:solidFill>
                            <a:srgbClr val="000000"/>
                          </a:solidFill>
                          <a:effectLst/>
                          <a:latin typeface="+mn-lt"/>
                          <a:ea typeface="+mn-ea"/>
                        </a:rPr>
                        <a:t>契約締結</a:t>
                      </a:r>
                      <a:endParaRPr lang="ja-JP" altLang="en-US" sz="1200" b="1" i="0" u="none" strike="noStrike">
                        <a:effectLst/>
                        <a:latin typeface="+mn-lt"/>
                        <a:ea typeface="+mn-ea"/>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kumimoji="1" lang="ja-JP" altLang="en-US" sz="1050" b="0" i="0" u="none" strike="noStrike" kern="1200">
                          <a:solidFill>
                            <a:srgbClr val="000000"/>
                          </a:solidFill>
                          <a:effectLst/>
                          <a:latin typeface="+mn-ea"/>
                          <a:ea typeface="+mn-ea"/>
                          <a:cs typeface="ADLaM Display" panose="020F0502020204030204" pitchFamily="2" charset="0"/>
                        </a:rPr>
                        <a:t>目標申請プロセスの一環として、企業は</a:t>
                      </a:r>
                      <a:r>
                        <a:rPr kumimoji="1" lang="en-US" altLang="ja-JP" sz="1050" b="0" i="0" u="none" strike="noStrike" kern="1200">
                          <a:solidFill>
                            <a:srgbClr val="000000"/>
                          </a:solidFill>
                          <a:effectLst/>
                          <a:latin typeface="+mn-ea"/>
                          <a:ea typeface="+mn-ea"/>
                          <a:cs typeface="ADLaM Display" panose="020F0502020204030204" pitchFamily="2" charset="0"/>
                        </a:rPr>
                        <a:t>SBTi</a:t>
                      </a:r>
                      <a:r>
                        <a:rPr kumimoji="1" lang="ja-JP" altLang="en-US" sz="1050" b="0" i="0" u="none" strike="noStrike" kern="1200">
                          <a:solidFill>
                            <a:srgbClr val="000000"/>
                          </a:solidFill>
                          <a:effectLst/>
                          <a:latin typeface="+mn-ea"/>
                          <a:ea typeface="+mn-ea"/>
                          <a:cs typeface="ADLaM Display" panose="020F0502020204030204" pitchFamily="2" charset="0"/>
                        </a:rPr>
                        <a:t> </a:t>
                      </a:r>
                      <a:r>
                        <a:rPr kumimoji="1" lang="en-US" altLang="ja-JP" sz="1050" b="0" i="0" u="none" strike="noStrike" kern="1200">
                          <a:solidFill>
                            <a:srgbClr val="000000"/>
                          </a:solidFill>
                          <a:effectLst/>
                          <a:latin typeface="+mn-ea"/>
                          <a:ea typeface="+mn-ea"/>
                          <a:cs typeface="ADLaM Display" panose="020F0502020204030204" pitchFamily="2" charset="0"/>
                        </a:rPr>
                        <a:t>Services</a:t>
                      </a:r>
                      <a:r>
                        <a:rPr kumimoji="1" lang="ja-JP" altLang="en-US" sz="1050" b="0" i="0" u="none" strike="noStrike" kern="1200">
                          <a:solidFill>
                            <a:srgbClr val="000000"/>
                          </a:solidFill>
                          <a:effectLst/>
                          <a:latin typeface="+mn-ea"/>
                          <a:ea typeface="+mn-ea"/>
                          <a:cs typeface="ADLaM Display" panose="020F0502020204030204" pitchFamily="2" charset="0"/>
                        </a:rPr>
                        <a:t>と契約を締結する必要がある</a:t>
                      </a:r>
                      <a:endParaRPr kumimoji="1" lang="en-US" altLang="ja-JP" sz="1050" b="0" i="0" u="none" strike="noStrike" kern="1200">
                        <a:solidFill>
                          <a:srgbClr val="00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kumimoji="1" lang="ja-JP" altLang="en-US" sz="1050" b="0" i="0" u="none" strike="noStrike" kern="1200">
                          <a:solidFill>
                            <a:srgbClr val="000000"/>
                          </a:solidFill>
                          <a:effectLst/>
                          <a:latin typeface="+mn-ea"/>
                          <a:ea typeface="+mn-ea"/>
                          <a:cs typeface="ADLaM Display" panose="020F0502020204030204" pitchFamily="2" charset="0"/>
                        </a:rPr>
                        <a:t>検証サービスの条件、範囲、提供内容への同意を行う</a:t>
                      </a:r>
                      <a:endParaRPr kumimoji="1" lang="en-US" altLang="ja-JP" sz="1050" b="0"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499434"/>
                  </a:ext>
                </a:extLst>
              </a:tr>
              <a:tr h="352423">
                <a:tc>
                  <a:txBody>
                    <a:bodyPr/>
                    <a:lstStyle/>
                    <a:p>
                      <a:pPr marL="0" algn="ctr" rtl="0" eaLnBrk="1" fontAlgn="ctr" latinLnBrk="0" hangingPunct="1">
                        <a:buFontTx/>
                        <a:buNone/>
                      </a:pPr>
                      <a:r>
                        <a:rPr kumimoji="1" lang="ja-JP" altLang="en-US" sz="1200" b="1" i="0" u="none" strike="noStrike" kern="1200">
                          <a:solidFill>
                            <a:srgbClr val="000000"/>
                          </a:solidFill>
                          <a:effectLst/>
                          <a:latin typeface="+mn-lt"/>
                          <a:ea typeface="+mn-ea"/>
                        </a:rPr>
                        <a:t>初期レビュー</a:t>
                      </a:r>
                      <a:endParaRPr lang="ja-JP" altLang="en-US" sz="1200" b="1" i="0" u="none" strike="noStrike">
                        <a:effectLst/>
                        <a:latin typeface="+mn-lt"/>
                        <a:ea typeface="+mn-ea"/>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dirty="0"/>
                        <a:t>主任レビュアーは、</a:t>
                      </a:r>
                      <a:r>
                        <a:rPr lang="ja-JP" altLang="en-US" sz="1050" b="0" dirty="0">
                          <a:solidFill>
                            <a:srgbClr val="FF0000"/>
                          </a:solidFill>
                        </a:rPr>
                        <a:t>提出された文書および公開されている文書</a:t>
                      </a:r>
                      <a:r>
                        <a:rPr lang="ja-JP" altLang="en-US" sz="1050" b="0" dirty="0"/>
                        <a:t>（例：サステナビリティ報告書、財務報告書、排出量の第三者検証レポート 等）について初期レビューを行う</a:t>
                      </a:r>
                      <a:endParaRPr lang="en-US" altLang="ja-JP" sz="1050" b="0" dirty="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dirty="0"/>
                        <a:t>提供された情報の正確性、</a:t>
                      </a:r>
                      <a:r>
                        <a:rPr lang="en-US" altLang="ja-JP" sz="1050" b="0" dirty="0"/>
                        <a:t>GHG</a:t>
                      </a:r>
                      <a:r>
                        <a:rPr lang="ja-JP" altLang="en-US" sz="1050" b="0" dirty="0"/>
                        <a:t>インベントリの完全性、同業他社との整合性に焦点を当てる</a:t>
                      </a:r>
                      <a:endParaRPr lang="en-US" altLang="ja-JP" sz="1050" b="0" i="0" u="none" strike="noStrike" dirty="0">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dirty="0">
                          <a:effectLst/>
                          <a:latin typeface="+mn-ea"/>
                          <a:ea typeface="+mn-ea"/>
                          <a:cs typeface="ADLaM Display" panose="020F0502020204030204" pitchFamily="2" charset="0"/>
                        </a:rPr>
                        <a:t>必要に応じて、主任レビュアーは照会（例：</a:t>
                      </a:r>
                      <a:r>
                        <a:rPr lang="en-US" altLang="ja-JP" sz="1050" b="0" i="0" u="none" strike="noStrike" dirty="0">
                          <a:effectLst/>
                          <a:latin typeface="+mn-ea"/>
                          <a:ea typeface="+mn-ea"/>
                          <a:cs typeface="ADLaM Display" panose="020F0502020204030204" pitchFamily="2" charset="0"/>
                        </a:rPr>
                        <a:t>GHG</a:t>
                      </a:r>
                      <a:r>
                        <a:rPr lang="ja-JP" altLang="en-US" sz="1050" b="0" i="0" u="none" strike="noStrike" dirty="0">
                          <a:effectLst/>
                          <a:latin typeface="+mn-ea"/>
                          <a:ea typeface="+mn-ea"/>
                          <a:cs typeface="ADLaM Display" panose="020F0502020204030204" pitchFamily="2" charset="0"/>
                        </a:rPr>
                        <a:t>会計手法、データ解釈、目標の文言 等）を行う</a:t>
                      </a:r>
                      <a:endParaRPr lang="en-US" altLang="ja-JP" sz="1050" b="0" i="0" u="none" strike="noStrike" dirty="0">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i="0" u="none" strike="noStrike" dirty="0">
                          <a:effectLst/>
                          <a:latin typeface="+mn-ea"/>
                          <a:ea typeface="+mn-ea"/>
                          <a:cs typeface="ADLaM Display" panose="020F0502020204030204" pitchFamily="2" charset="0"/>
                        </a:rPr>
                        <a:t>SBTi</a:t>
                      </a:r>
                      <a:r>
                        <a:rPr lang="ja-JP" altLang="en-US" sz="1050" b="0" i="0" u="none" strike="noStrike" dirty="0">
                          <a:effectLst/>
                          <a:latin typeface="+mn-ea"/>
                          <a:ea typeface="+mn-ea"/>
                          <a:cs typeface="ADLaM Display" panose="020F0502020204030204" pitchFamily="2" charset="0"/>
                        </a:rPr>
                        <a:t>基準及び</a:t>
                      </a:r>
                      <a:r>
                        <a:rPr lang="en-US" altLang="ja-JP" sz="1050" b="0" i="0" u="none" strike="noStrike" dirty="0">
                          <a:effectLst/>
                          <a:latin typeface="+mn-ea"/>
                          <a:ea typeface="+mn-ea"/>
                          <a:cs typeface="ADLaM Display" panose="020F0502020204030204" pitchFamily="2" charset="0"/>
                        </a:rPr>
                        <a:t>CAI</a:t>
                      </a:r>
                      <a:r>
                        <a:rPr lang="ja-JP" altLang="en-US" sz="1050" b="0" i="0" u="none" strike="noStrike" dirty="0">
                          <a:effectLst/>
                          <a:latin typeface="+mn-ea"/>
                          <a:ea typeface="+mn-ea"/>
                          <a:cs typeface="ADLaM Display" panose="020F0502020204030204" pitchFamily="2" charset="0"/>
                        </a:rPr>
                        <a:t>との適合性も確認される</a:t>
                      </a:r>
                      <a:endParaRPr lang="en-US" altLang="ja-JP" sz="1050" b="0" i="0" u="none" strike="noStrike" dirty="0">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246038"/>
                  </a:ext>
                </a:extLst>
              </a:tr>
              <a:tr h="352423">
                <a:tc>
                  <a:txBody>
                    <a:bodyPr/>
                    <a:lstStyle/>
                    <a:p>
                      <a:pPr marL="0" algn="ctr" rtl="0" eaLnBrk="1" fontAlgn="ctr" latinLnBrk="0" hangingPunct="1">
                        <a:buFontTx/>
                        <a:buNone/>
                      </a:pPr>
                      <a:r>
                        <a:rPr lang="ja-JP" altLang="en-US" sz="1200" b="1" i="0" u="none" strike="noStrike">
                          <a:effectLst/>
                          <a:latin typeface="+mn-lt"/>
                          <a:ea typeface="+mn-ea"/>
                        </a:rPr>
                        <a:t>検証コール</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評価ステージの最初に、主任レビュアーは通話を設定し、照会事項、不適合、補足説明の確認を行う</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
                          <a:schemeClr val="tx1"/>
                        </a:buClr>
                        <a:buSzPct val="91000"/>
                        <a:buFont typeface="Arial" panose="020B0604020202020204" pitchFamily="34" charset="0"/>
                        <a:buChar char="•"/>
                      </a:pPr>
                      <a:r>
                        <a:rPr lang="ja-JP" altLang="en-US" sz="1050" b="0" i="0" u="none" strike="noStrike">
                          <a:solidFill>
                            <a:srgbClr val="FF0000"/>
                          </a:solidFill>
                          <a:effectLst/>
                          <a:latin typeface="+mn-ea"/>
                          <a:ea typeface="+mn-ea"/>
                          <a:cs typeface="ADLaM Display" panose="020F0502020204030204" pitchFamily="2" charset="0"/>
                        </a:rPr>
                        <a:t>企業が質問を行う機会にもなる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993722"/>
                  </a:ext>
                </a:extLst>
              </a:tr>
              <a:tr h="233508">
                <a:tc>
                  <a:txBody>
                    <a:bodyPr/>
                    <a:lstStyle/>
                    <a:p>
                      <a:pPr marL="0" algn="ctr" rtl="0" eaLnBrk="1" fontAlgn="ctr" latinLnBrk="0" hangingPunct="1">
                        <a:buFontTx/>
                        <a:buNone/>
                      </a:pPr>
                      <a:r>
                        <a:rPr lang="ja-JP" altLang="en-US" sz="1200" b="1" i="0" u="none" strike="noStrike">
                          <a:effectLst/>
                          <a:latin typeface="+mn-lt"/>
                          <a:ea typeface="+mn-ea"/>
                        </a:rPr>
                        <a:t>ピアレビュー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ピアレビュアーが、提出物及び主任レビュアーによる評価内容、企業が提出した追加情報を対象に独立したセカンドレビューを実施する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187242"/>
                  </a:ext>
                </a:extLst>
              </a:tr>
              <a:tr h="233508">
                <a:tc gridSpan="2">
                  <a:txBody>
                    <a:bodyPr/>
                    <a:lstStyle/>
                    <a:p>
                      <a:pPr marL="0" algn="ctr" rtl="0" eaLnBrk="1" fontAlgn="ctr" latinLnBrk="0" hangingPunct="1">
                        <a:buSzPct val="91000"/>
                        <a:buFontTx/>
                        <a:buNone/>
                      </a:pPr>
                      <a:r>
                        <a:rPr lang="ja-JP" altLang="en-US" sz="1200" b="1" i="0" u="none" strike="noStrike">
                          <a:effectLst/>
                          <a:latin typeface="+mn-lt"/>
                          <a:ea typeface="+mn-ea"/>
                        </a:rPr>
                        <a:t>判定段階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675422" lvl="1"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249818"/>
                  </a:ext>
                </a:extLst>
              </a:tr>
              <a:tr h="352423">
                <a:tc>
                  <a:txBody>
                    <a:bodyPr/>
                    <a:lstStyle/>
                    <a:p>
                      <a:pPr marL="0" algn="ctr" rtl="0" eaLnBrk="1" fontAlgn="ctr" latinLnBrk="0" hangingPunct="1">
                        <a:buFontTx/>
                        <a:buNone/>
                      </a:pPr>
                      <a:r>
                        <a:rPr lang="ja-JP" altLang="en-US" sz="1200" b="1" i="0" u="none" strike="noStrike" dirty="0">
                          <a:effectLst/>
                          <a:latin typeface="+mn-lt"/>
                          <a:ea typeface="+mn-ea"/>
                        </a:rPr>
                        <a:t>中間報告書</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dirty="0">
                          <a:solidFill>
                            <a:srgbClr val="FF0000"/>
                          </a:solidFill>
                          <a:effectLst/>
                          <a:latin typeface="+mn-ea"/>
                          <a:ea typeface="+mn-ea"/>
                          <a:cs typeface="ADLaM Display" panose="020F0502020204030204" pitchFamily="2" charset="0"/>
                        </a:rPr>
                        <a:t>評価段階の終了時点で、照会事項や不適合が未解決のまま残っている場合、レビュアーがその内容をまとめた中間報告書を作成し、企業に共有する</a:t>
                      </a:r>
                      <a:endParaRPr lang="en-US" altLang="ja-JP" sz="1050" b="0" i="0" u="none" strike="noStrike" dirty="0">
                        <a:solidFill>
                          <a:srgbClr val="FF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dirty="0">
                          <a:effectLst/>
                          <a:latin typeface="+mn-ea"/>
                          <a:ea typeface="+mn-ea"/>
                          <a:cs typeface="ADLaM Display" panose="020F0502020204030204" pitchFamily="2" charset="0"/>
                        </a:rPr>
                        <a:t>この報告書が送付された時点で、企業は判定段階に移行したとみなされる</a:t>
                      </a:r>
                      <a:endParaRPr lang="en-US" altLang="ja-JP" sz="1050" b="0" i="0" u="none" strike="noStrike" dirty="0">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858953"/>
                  </a:ext>
                </a:extLst>
              </a:tr>
              <a:tr h="233508">
                <a:tc gridSpan="2">
                  <a:txBody>
                    <a:bodyPr/>
                    <a:lstStyle/>
                    <a:p>
                      <a:pPr marL="0" algn="ctr" rtl="0" eaLnBrk="1" fontAlgn="ctr" latinLnBrk="0" hangingPunct="1">
                        <a:buSzPct val="91000"/>
                        <a:buFontTx/>
                        <a:buNone/>
                      </a:pPr>
                      <a:r>
                        <a:rPr lang="ja-JP" altLang="en-US" sz="1200" b="1" i="0" u="none" strike="noStrike">
                          <a:effectLst/>
                          <a:latin typeface="+mn-lt"/>
                          <a:ea typeface="+mn-ea"/>
                        </a:rPr>
                        <a:t>決定段階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171450" lvl="0"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620284"/>
                  </a:ext>
                </a:extLst>
              </a:tr>
              <a:tr h="550615">
                <a:tc>
                  <a:txBody>
                    <a:bodyPr/>
                    <a:lstStyle/>
                    <a:p>
                      <a:pPr marL="0" algn="ctr" rtl="0" eaLnBrk="1" fontAlgn="ctr" latinLnBrk="0" hangingPunct="1">
                        <a:buFontTx/>
                        <a:buNone/>
                      </a:pPr>
                      <a:r>
                        <a:rPr lang="ja-JP" altLang="en-US" sz="1200" b="1" i="0" u="none" strike="noStrike" dirty="0">
                          <a:effectLst/>
                          <a:latin typeface="+mn-lt"/>
                          <a:ea typeface="+mn-ea"/>
                        </a:rPr>
                        <a:t>照会</a:t>
                      </a:r>
                      <a:endParaRPr lang="en-US" altLang="ja-JP" sz="1200" b="1" i="0" u="none" strike="noStrike" dirty="0">
                        <a:effectLst/>
                        <a:latin typeface="+mn-lt"/>
                        <a:ea typeface="+mn-ea"/>
                      </a:endParaRPr>
                    </a:p>
                    <a:p>
                      <a:pPr marL="0" algn="ctr" rtl="0" eaLnBrk="1" fontAlgn="ctr" latinLnBrk="0" hangingPunct="1">
                        <a:buFontTx/>
                        <a:buNone/>
                      </a:pPr>
                      <a:r>
                        <a:rPr lang="ja-JP" altLang="en-US" sz="1200" b="1" i="0" u="none" strike="noStrike" dirty="0">
                          <a:effectLst/>
                          <a:latin typeface="+mn-lt"/>
                          <a:ea typeface="+mn-ea"/>
                        </a:rPr>
                        <a:t>及び</a:t>
                      </a:r>
                      <a:r>
                        <a:rPr lang="en-US" altLang="ja-JP" sz="1200" b="1" i="0" u="none" strike="noStrike" dirty="0">
                          <a:effectLst/>
                          <a:latin typeface="+mn-lt"/>
                          <a:ea typeface="+mn-ea"/>
                        </a:rPr>
                        <a:t>/</a:t>
                      </a:r>
                      <a:r>
                        <a:rPr lang="ja-JP" altLang="en-US" sz="1200" b="1" i="0" u="none" strike="noStrike" dirty="0">
                          <a:effectLst/>
                          <a:latin typeface="+mn-lt"/>
                          <a:ea typeface="+mn-ea"/>
                        </a:rPr>
                        <a:t>または</a:t>
                      </a:r>
                      <a:endParaRPr lang="en-US" altLang="ja-JP" sz="1200" b="1" i="0" u="none" strike="noStrike" dirty="0">
                        <a:effectLst/>
                        <a:latin typeface="+mn-lt"/>
                        <a:ea typeface="+mn-ea"/>
                      </a:endParaRPr>
                    </a:p>
                    <a:p>
                      <a:pPr marL="0" algn="ctr" rtl="0" eaLnBrk="1" fontAlgn="ctr" latinLnBrk="0" hangingPunct="1">
                        <a:buFontTx/>
                        <a:buNone/>
                      </a:pPr>
                      <a:r>
                        <a:rPr lang="ja-JP" altLang="en-US" sz="1200" b="1" i="0" u="none" strike="noStrike" dirty="0">
                          <a:effectLst/>
                          <a:latin typeface="+mn-lt"/>
                          <a:ea typeface="+mn-ea"/>
                        </a:rPr>
                        <a:t>修正のレビュー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独立したレビュアーが、以前の照会事項に対する明確化や、申請フォームまたは該当する目標設定ツールの修正として提出された追加情報を評価する</a:t>
                      </a:r>
                      <a:endParaRPr lang="en-US" altLang="ja-JP" sz="1050" b="0"/>
                    </a:p>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ピアレビュアーは主任レビュアーに対して問題提起をすることがあり、提起された問題が修正された後、</a:t>
                      </a:r>
                      <a:r>
                        <a:rPr lang="ja-JP" altLang="en-US" sz="1050" b="0" i="0" u="none" strike="noStrike">
                          <a:solidFill>
                            <a:srgbClr val="FF0000"/>
                          </a:solidFill>
                          <a:effectLst/>
                          <a:latin typeface="+mn-ea"/>
                          <a:ea typeface="+mn-ea"/>
                          <a:cs typeface="ADLaM Display" panose="020F0502020204030204" pitchFamily="2" charset="0"/>
                        </a:rPr>
                        <a:t>両者は勧告に関して合意する必要がある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198265"/>
                  </a:ext>
                </a:extLst>
              </a:tr>
              <a:tr h="907361">
                <a:tc>
                  <a:txBody>
                    <a:bodyPr/>
                    <a:lstStyle/>
                    <a:p>
                      <a:pPr marL="0" algn="ctr" rtl="0" eaLnBrk="1" fontAlgn="ctr" latinLnBrk="0" hangingPunct="1">
                        <a:buFontTx/>
                        <a:buNone/>
                      </a:pPr>
                      <a:r>
                        <a:rPr lang="ja-JP" altLang="en-US" sz="1200" b="1" i="0" u="none" strike="noStrike">
                          <a:effectLst/>
                          <a:latin typeface="+mn-lt"/>
                          <a:ea typeface="+mn-ea"/>
                        </a:rPr>
                        <a:t>勧告</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主任レビュアーは勧告文書を作成し、</a:t>
                      </a:r>
                      <a:r>
                        <a:rPr lang="ja-JP" altLang="en-US" sz="1050" b="0">
                          <a:solidFill>
                            <a:srgbClr val="FF0000"/>
                          </a:solidFill>
                        </a:rPr>
                        <a:t>企業に関する検証の場合は検証者が、金融機関に関する検証では金融機関目標検証チームが確認を行う</a:t>
                      </a:r>
                      <a:endParaRPr lang="en-US" altLang="ja-JP" sz="1050" b="0">
                        <a:solidFill>
                          <a:srgbClr val="FF0000"/>
                        </a:solidFill>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a:t>SBTi</a:t>
                      </a:r>
                      <a:r>
                        <a:rPr lang="ja-JP" altLang="en-US" sz="1050" b="0"/>
                        <a:t>の基準およびガイダンス要件への適合確認、不適合事項の文書化および解決、ならびに検証者または金融機関目標検証チームがレビューを完了するために必要なその他の関連情報を含む</a:t>
                      </a:r>
                      <a:endParaRPr lang="en-US" altLang="ja-JP" sz="1050" b="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a:t>検証者または金融機関目標検証チームがさらなる明確化を必要とする場合、主任レビュアーは会社に追加情報の提供を求め、解決後に第二の勧告文書を検証者または金融機関目標検証チームに発行する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607377"/>
                  </a:ext>
                </a:extLst>
              </a:tr>
              <a:tr h="491158">
                <a:tc>
                  <a:txBody>
                    <a:bodyPr/>
                    <a:lstStyle/>
                    <a:p>
                      <a:pPr marL="0" algn="ctr" rtl="0" eaLnBrk="1" fontAlgn="ctr" latinLnBrk="0" hangingPunct="1">
                        <a:buFontTx/>
                        <a:buNone/>
                      </a:pPr>
                      <a:r>
                        <a:rPr lang="ja-JP" altLang="en-US" sz="1200" b="1" i="0" u="none" strike="noStrike">
                          <a:effectLst/>
                          <a:latin typeface="+mn-lt"/>
                          <a:ea typeface="+mn-ea"/>
                        </a:rPr>
                        <a:t>検証決定</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rtl="0" eaLnBrk="1" fontAlgn="ctr" latinLnBrk="0" hangingPunct="1">
                        <a:lnSpc>
                          <a:spcPct val="100000"/>
                        </a:lnSpc>
                        <a:buClrTx/>
                        <a:buSzPct val="91000"/>
                        <a:buFont typeface="Wingdings" panose="05000000000000000000" pitchFamily="2" charset="2"/>
                        <a:buNone/>
                      </a:pPr>
                      <a:r>
                        <a:rPr lang="ja-JP" altLang="en-US" sz="1050" b="0"/>
                        <a:t>検証者または金融機関目標検証チームは、主任レビュアーおよびピアレビュアーの勧告に基づいて最終決定を行う</a:t>
                      </a:r>
                      <a:endParaRPr lang="en-US" altLang="ja-JP" sz="1050" b="0" i="0" u="none" strike="noStrike">
                        <a:effectLst/>
                        <a:latin typeface="+mn-ea"/>
                        <a:ea typeface="+mn-ea"/>
                        <a:cs typeface="ADLaM Display" panose="020F0502020204030204" pitchFamily="2" charset="0"/>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認定：</a:t>
                      </a:r>
                      <a:r>
                        <a:rPr lang="ja-JP" altLang="en-US" sz="1050" b="0">
                          <a:solidFill>
                            <a:srgbClr val="FF0000"/>
                          </a:solidFill>
                        </a:rPr>
                        <a:t>提出された目標が、適用されるすべての</a:t>
                      </a:r>
                      <a:r>
                        <a:rPr lang="en-US" altLang="ja-JP" sz="1050" b="0">
                          <a:solidFill>
                            <a:srgbClr val="FF0000"/>
                          </a:solidFill>
                        </a:rPr>
                        <a:t>SBTi</a:t>
                      </a:r>
                      <a:r>
                        <a:rPr lang="ja-JP" altLang="en-US" sz="1050" b="0">
                          <a:solidFill>
                            <a:srgbClr val="FF0000"/>
                          </a:solidFill>
                        </a:rPr>
                        <a:t>基準およびガイダンス要件を満たしている場合</a:t>
                      </a:r>
                      <a:endParaRPr lang="en-US" altLang="ja-JP" sz="1050" b="0">
                        <a:solidFill>
                          <a:srgbClr val="FF0000"/>
                        </a:solidFill>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却下：</a:t>
                      </a:r>
                      <a:r>
                        <a:rPr lang="ja-JP" altLang="en-US" sz="1050" b="0">
                          <a:solidFill>
                            <a:srgbClr val="FF0000"/>
                          </a:solidFill>
                        </a:rPr>
                        <a:t>提出された目標が</a:t>
                      </a:r>
                      <a:r>
                        <a:rPr lang="en-US" altLang="ja-JP" sz="1050" b="0">
                          <a:solidFill>
                            <a:srgbClr val="FF0000"/>
                          </a:solidFill>
                        </a:rPr>
                        <a:t>SBTi</a:t>
                      </a:r>
                      <a:r>
                        <a:rPr lang="ja-JP" altLang="en-US" sz="1050" b="0">
                          <a:solidFill>
                            <a:srgbClr val="FF0000"/>
                          </a:solidFill>
                        </a:rPr>
                        <a:t>要件を満たしていない、あるいは未解決の問題があった、または会社がレビュアーの提出期限を守らなかった場合</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876891"/>
                  </a:ext>
                </a:extLst>
              </a:tr>
            </a:tbl>
          </a:graphicData>
        </a:graphic>
      </p:graphicFrame>
      <p:sp>
        <p:nvSpPr>
          <p:cNvPr id="5" name="コンテンツ プレースホルダー 2">
            <a:extLst>
              <a:ext uri="{FF2B5EF4-FFF2-40B4-BE49-F238E27FC236}">
                <a16:creationId xmlns:a16="http://schemas.microsoft.com/office/drawing/2014/main" id="{5CA79E3A-4134-9673-9C57-F2575E25080B}"/>
              </a:ext>
            </a:extLst>
          </p:cNvPr>
          <p:cNvSpPr txBox="1">
            <a:spLocks/>
          </p:cNvSpPr>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dirty="0"/>
              <a:t>SBTi</a:t>
            </a:r>
            <a:r>
              <a:rPr lang="ja-JP" altLang="en-US" dirty="0"/>
              <a:t> </a:t>
            </a:r>
            <a:r>
              <a:rPr lang="en-US" altLang="ja-JP" dirty="0"/>
              <a:t>Services</a:t>
            </a:r>
            <a:r>
              <a:rPr lang="ja-JP" altLang="en-US" dirty="0"/>
              <a:t>による目標検証は、大きく</a:t>
            </a:r>
            <a:r>
              <a:rPr lang="en-US" altLang="ja-JP" dirty="0"/>
              <a:t>3</a:t>
            </a:r>
            <a:r>
              <a:rPr lang="ja-JP" altLang="en-US" dirty="0"/>
              <a:t>つの段階に分かれている。</a:t>
            </a:r>
          </a:p>
        </p:txBody>
      </p:sp>
      <p:sp>
        <p:nvSpPr>
          <p:cNvPr id="6" name="テキスト ボックス 5">
            <a:extLst>
              <a:ext uri="{FF2B5EF4-FFF2-40B4-BE49-F238E27FC236}">
                <a16:creationId xmlns:a16="http://schemas.microsoft.com/office/drawing/2014/main" id="{2E4238C5-B615-D571-34C7-CC5B216A9CBB}"/>
              </a:ext>
            </a:extLst>
          </p:cNvPr>
          <p:cNvSpPr txBox="1">
            <a:spLocks noChangeArrowheads="1"/>
          </p:cNvSpPr>
          <p:nvPr/>
        </p:nvSpPr>
        <p:spPr bwMode="auto">
          <a:xfrm>
            <a:off x="577529"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476718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8589-C2F2-BEAB-973D-D6C0F5EF26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5ADCAA-54A1-11B1-8252-220ACCCA632B}"/>
              </a:ext>
            </a:extLst>
          </p:cNvPr>
          <p:cNvSpPr>
            <a:spLocks noGrp="1"/>
          </p:cNvSpPr>
          <p:nvPr>
            <p:ph type="title"/>
          </p:nvPr>
        </p:nvSpPr>
        <p:spPr>
          <a:xfrm>
            <a:off x="161925" y="284266"/>
            <a:ext cx="9736818" cy="648000"/>
          </a:xfrm>
        </p:spPr>
        <p:txBody>
          <a:bodyPr/>
          <a:lstStyle/>
          <a:p>
            <a:r>
              <a:rPr lang="ja-JP" altLang="en-US" dirty="0"/>
              <a:t>⑤ </a:t>
            </a:r>
            <a:r>
              <a:rPr lang="en-US" altLang="ja-JP" dirty="0"/>
              <a:t>Communicate</a:t>
            </a:r>
            <a:r>
              <a:rPr lang="ja-JP" altLang="en-US" dirty="0"/>
              <a:t>：結果の通知・公開</a:t>
            </a:r>
            <a:endParaRPr kumimoji="1" lang="ja-JP" altLang="en-US" dirty="0"/>
          </a:p>
        </p:txBody>
      </p:sp>
      <p:sp>
        <p:nvSpPr>
          <p:cNvPr id="3" name="コンテンツ プレースホルダー 2">
            <a:extLst>
              <a:ext uri="{FF2B5EF4-FFF2-40B4-BE49-F238E27FC236}">
                <a16:creationId xmlns:a16="http://schemas.microsoft.com/office/drawing/2014/main" id="{BD65F38F-1B8B-D1D5-2D3F-984C403FC73C}"/>
              </a:ext>
            </a:extLst>
          </p:cNvPr>
          <p:cNvSpPr>
            <a:spLocks noGrp="1"/>
          </p:cNvSpPr>
          <p:nvPr>
            <p:ph sz="quarter" idx="12"/>
          </p:nvPr>
        </p:nvSpPr>
        <p:spPr>
          <a:xfrm>
            <a:off x="161925" y="1098220"/>
            <a:ext cx="10367963" cy="958106"/>
          </a:xfrm>
        </p:spPr>
        <p:txBody>
          <a:bodyPr/>
          <a:lstStyle/>
          <a:p>
            <a:r>
              <a:rPr kumimoji="1" lang="en-US" altLang="ja-JP" dirty="0"/>
              <a:t>SBTi</a:t>
            </a:r>
            <a:r>
              <a:rPr kumimoji="1" lang="ja-JP" altLang="en-US" dirty="0"/>
              <a:t> </a:t>
            </a:r>
            <a:r>
              <a:rPr kumimoji="1" lang="en-US" altLang="ja-JP" dirty="0"/>
              <a:t>Services</a:t>
            </a:r>
            <a:r>
              <a:rPr kumimoji="1" lang="ja-JP" altLang="en-US" dirty="0"/>
              <a:t>は検証ステートメントを通じ、結果を企業に通知する。</a:t>
            </a:r>
            <a:endParaRPr kumimoji="1" lang="en-US" altLang="ja-JP" dirty="0"/>
          </a:p>
          <a:p>
            <a:r>
              <a:rPr lang="ja-JP" altLang="en-US" dirty="0"/>
              <a:t>認定を受けた企業の目標は、</a:t>
            </a:r>
            <a:r>
              <a:rPr lang="en-US" altLang="ja-JP" dirty="0"/>
              <a:t>SBTi</a:t>
            </a:r>
            <a:r>
              <a:rPr lang="ja-JP" altLang="en-US" dirty="0"/>
              <a:t>ウェブサイト内のダッシュボードで公開される</a:t>
            </a:r>
            <a:r>
              <a:rPr kumimoji="1" lang="ja-JP" altLang="en-US" dirty="0"/>
              <a:t>。</a:t>
            </a:r>
            <a:endParaRPr kumimoji="1" lang="en-US" altLang="ja-JP" dirty="0"/>
          </a:p>
        </p:txBody>
      </p:sp>
      <p:graphicFrame>
        <p:nvGraphicFramePr>
          <p:cNvPr id="4" name="表 3">
            <a:extLst>
              <a:ext uri="{FF2B5EF4-FFF2-40B4-BE49-F238E27FC236}">
                <a16:creationId xmlns:a16="http://schemas.microsoft.com/office/drawing/2014/main" id="{0BDA1257-578C-CB9B-7B78-216194010915}"/>
              </a:ext>
            </a:extLst>
          </p:cNvPr>
          <p:cNvGraphicFramePr>
            <a:graphicFrameLocks noGrp="1"/>
          </p:cNvGraphicFramePr>
          <p:nvPr>
            <p:extLst>
              <p:ext uri="{D42A27DB-BD31-4B8C-83A1-F6EECF244321}">
                <p14:modId xmlns:p14="http://schemas.microsoft.com/office/powerpoint/2010/main" val="1381320562"/>
              </p:ext>
            </p:extLst>
          </p:nvPr>
        </p:nvGraphicFramePr>
        <p:xfrm>
          <a:off x="741507" y="2215415"/>
          <a:ext cx="9219600" cy="481584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53026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結果の通知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marL="285750" indent="-285750" algn="l">
                        <a:buSzPct val="91000"/>
                        <a:buFont typeface="Wingdings" panose="05000000000000000000" pitchFamily="2" charset="2"/>
                        <a:buChar char="ü"/>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検証ステートメント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最終的な検証決定に基づき、主任レビュアーが検証ステートメントを作成し、企業に通知する</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Clr>
                          <a:schemeClr val="tx1"/>
                        </a:buClr>
                        <a:buSzPct val="91000"/>
                        <a:buFont typeface="Arial" panose="020B0604020202020204" pitchFamily="34" charset="0"/>
                        <a:buChar char="•"/>
                      </a:pPr>
                      <a:r>
                        <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検証ステートメントが企業に通知された時点で、検証プロセスが完了する</a:t>
                      </a:r>
                      <a:endParaRPr kumimoji="1" lang="en-US" altLang="ja-JP"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l">
                        <a:buSzPct val="91000"/>
                        <a:buFont typeface="Wingdings" panose="05000000000000000000" pitchFamily="2" charset="2"/>
                        <a:buChar char="ü"/>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検証レポートが企業に提供される（以下はその内容の例）</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インベントリの概要</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認定された目標の内容</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適用される</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CAI</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及び基準に対する適合状況</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将来的な対応に関連する詳細情報</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127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目標の公開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SzPct val="91000"/>
                        <a:buFont typeface="Wingdings" panose="05000000000000000000" pitchFamily="2" charset="2"/>
                        <a:buChar char="ü"/>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全ての認定済み目標は、</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ウェブサイトのダッシュボードに掲載される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通常、指定がない場合は認定後</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か月で公開される（企業は任意の公開日を指定することが出来るが、</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か月以内に公開する必要があり、それを超えると当該目標は無効となり、その目標は再検証が必要</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SzPct val="91000"/>
                        <a:buFont typeface="Wingdings" panose="05000000000000000000" pitchFamily="2" charset="2"/>
                        <a:buChar char="ü"/>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新たに認定された目標について、適切な情報発信を行うためのガイドラインを含むウェルカムパックを受け取る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認定された目標について社内外で発信する際、企業は</a:t>
                      </a:r>
                      <a:r>
                        <a:rPr kumimoji="1" lang="en-US" altLang="ja-JP" sz="1600" u="none" dirty="0">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SBTi</a:t>
                      </a:r>
                      <a:r>
                        <a:rPr kumimoji="1" lang="ja-JP" altLang="en-US" sz="1600" u="none" dirty="0">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コミュニケーションガイドライン</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に従う必要がある</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比較可能性と透明性の観点から、</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企業はテンプレートを用いて逸脱しない表現を用いる必要がある</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49596F9F-007B-3BAC-CB75-DDA3A54E586D}"/>
              </a:ext>
            </a:extLst>
          </p:cNvPr>
          <p:cNvSpPr txBox="1">
            <a:spLocks noChangeArrowheads="1"/>
          </p:cNvSpPr>
          <p:nvPr/>
        </p:nvSpPr>
        <p:spPr bwMode="auto">
          <a:xfrm>
            <a:off x="577528"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5780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2369-E0EC-6B01-7EC8-B55C1A20B8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11B613-8C14-7387-9BA4-5356D41EF85A}"/>
              </a:ext>
            </a:extLst>
          </p:cNvPr>
          <p:cNvSpPr>
            <a:spLocks noGrp="1"/>
          </p:cNvSpPr>
          <p:nvPr>
            <p:ph type="title"/>
          </p:nvPr>
        </p:nvSpPr>
        <p:spPr>
          <a:xfrm>
            <a:off x="161925" y="284266"/>
            <a:ext cx="9736818" cy="648000"/>
          </a:xfrm>
        </p:spPr>
        <p:txBody>
          <a:bodyPr/>
          <a:lstStyle/>
          <a:p>
            <a:r>
              <a:rPr kumimoji="1" lang="ja-JP" altLang="en-US" dirty="0"/>
              <a:t>⑥ </a:t>
            </a:r>
            <a:r>
              <a:rPr kumimoji="1" lang="en-US" altLang="ja-JP" dirty="0"/>
              <a:t>Disclose</a:t>
            </a:r>
            <a:r>
              <a:rPr kumimoji="1" lang="ja-JP" altLang="en-US" dirty="0"/>
              <a:t>：開示</a:t>
            </a:r>
          </a:p>
        </p:txBody>
      </p:sp>
      <p:sp>
        <p:nvSpPr>
          <p:cNvPr id="3" name="コンテンツ プレースホルダー 2">
            <a:extLst>
              <a:ext uri="{FF2B5EF4-FFF2-40B4-BE49-F238E27FC236}">
                <a16:creationId xmlns:a16="http://schemas.microsoft.com/office/drawing/2014/main" id="{74347D51-019A-E1E8-CD7B-457E57DCD89C}"/>
              </a:ext>
            </a:extLst>
          </p:cNvPr>
          <p:cNvSpPr>
            <a:spLocks noGrp="1"/>
          </p:cNvSpPr>
          <p:nvPr>
            <p:ph sz="quarter" idx="12"/>
          </p:nvPr>
        </p:nvSpPr>
        <p:spPr>
          <a:xfrm>
            <a:off x="161925" y="1098220"/>
            <a:ext cx="10367963" cy="604163"/>
          </a:xfrm>
        </p:spPr>
        <p:txBody>
          <a:bodyPr/>
          <a:lstStyle/>
          <a:p>
            <a:r>
              <a:rPr lang="ja-JP" altLang="en-US" dirty="0"/>
              <a:t>目標の認定を受けた企業は、</a:t>
            </a:r>
            <a:r>
              <a:rPr lang="en-US" altLang="ja-JP" dirty="0"/>
              <a:t>GHG</a:t>
            </a:r>
            <a:r>
              <a:rPr lang="ja-JP" altLang="en-US" dirty="0"/>
              <a:t>排出量と目標に対する進捗状況について年次で開示する必要がある。</a:t>
            </a:r>
            <a:endParaRPr kumimoji="1" lang="en-US" altLang="ja-JP" dirty="0"/>
          </a:p>
        </p:txBody>
      </p:sp>
      <p:graphicFrame>
        <p:nvGraphicFramePr>
          <p:cNvPr id="4" name="表 3">
            <a:extLst>
              <a:ext uri="{FF2B5EF4-FFF2-40B4-BE49-F238E27FC236}">
                <a16:creationId xmlns:a16="http://schemas.microsoft.com/office/drawing/2014/main" id="{A00D0253-00D4-8BB3-0D91-713E12E2C086}"/>
              </a:ext>
            </a:extLst>
          </p:cNvPr>
          <p:cNvGraphicFramePr>
            <a:graphicFrameLocks noGrp="1"/>
          </p:cNvGraphicFramePr>
          <p:nvPr>
            <p:extLst>
              <p:ext uri="{D42A27DB-BD31-4B8C-83A1-F6EECF244321}">
                <p14:modId xmlns:p14="http://schemas.microsoft.com/office/powerpoint/2010/main" val="2255209818"/>
              </p:ext>
            </p:extLst>
          </p:nvPr>
        </p:nvGraphicFramePr>
        <p:xfrm>
          <a:off x="736106" y="3372613"/>
          <a:ext cx="9219600" cy="228600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147872">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進捗状況の</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71463" marR="0" lvl="1" indent="-271463"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排出量及び目標に対する進捗状況を開示する必要がある（以下は開示場所の推奨例）</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年次報告書</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サステナビリティレポート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自社ウェブサイト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（カーボン・ディスクロージャー・プロジェクト）</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CSRD</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（企業持続可能性報告指令）</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その他一般に公開される文書</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開示に関する詳細なガイダンスは「企業ネットゼロ基準」の付属書</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を参照</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656253"/>
                  </a:ext>
                </a:extLst>
              </a:tr>
            </a:tbl>
          </a:graphicData>
        </a:graphic>
      </p:graphicFrame>
      <p:sp>
        <p:nvSpPr>
          <p:cNvPr id="7" name="テキスト ボックス 6">
            <a:extLst>
              <a:ext uri="{FF2B5EF4-FFF2-40B4-BE49-F238E27FC236}">
                <a16:creationId xmlns:a16="http://schemas.microsoft.com/office/drawing/2014/main" id="{504E9A36-3106-387A-D4FF-BA34D498AD69}"/>
              </a:ext>
            </a:extLst>
          </p:cNvPr>
          <p:cNvSpPr txBox="1">
            <a:spLocks noChangeArrowheads="1"/>
          </p:cNvSpPr>
          <p:nvPr/>
        </p:nvSpPr>
        <p:spPr bwMode="auto">
          <a:xfrm>
            <a:off x="577527"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a:t>
            </a:r>
            <a:r>
              <a:rPr lang="ja-JP" altLang="en-US" sz="900">
                <a:solidFill>
                  <a:srgbClr val="000000"/>
                </a:solidFill>
                <a:latin typeface="Meiryo UI" pitchFamily="50" charset="-128"/>
                <a:ea typeface="Meiryo UI" pitchFamily="50" charset="-128"/>
                <a:cs typeface="Meiryo UI" pitchFamily="50" charset="-128"/>
              </a:rPr>
              <a:t>出所</a:t>
            </a:r>
            <a:r>
              <a:rPr lang="en-US" altLang="ja-JP" sz="900">
                <a:solidFill>
                  <a:srgbClr val="000000"/>
                </a:solidFill>
                <a:latin typeface="Meiryo UI" pitchFamily="50" charset="-128"/>
                <a:ea typeface="Meiryo UI" pitchFamily="50" charset="-128"/>
                <a:cs typeface="Meiryo UI" pitchFamily="50" charset="-128"/>
              </a:rPr>
              <a:t>] SBTi</a:t>
            </a:r>
            <a:r>
              <a:rPr lang="ja-JP" altLang="en-US" sz="900">
                <a:solidFill>
                  <a:srgbClr val="000000"/>
                </a:solidFill>
                <a:latin typeface="Meiryo UI" pitchFamily="50" charset="-128"/>
                <a:ea typeface="Meiryo UI" pitchFamily="50" charset="-128"/>
                <a:cs typeface="Meiryo UI" pitchFamily="50" charset="-128"/>
              </a:rPr>
              <a:t> </a:t>
            </a:r>
            <a:r>
              <a:rPr lang="en-US" altLang="ja-JP" sz="900">
                <a:solidFill>
                  <a:srgbClr val="000000"/>
                </a:solidFill>
                <a:latin typeface="Meiryo UI" pitchFamily="50" charset="-128"/>
                <a:ea typeface="Meiryo UI" pitchFamily="50" charset="-128"/>
                <a:cs typeface="Meiryo UI" pitchFamily="50" charset="-128"/>
              </a:rPr>
              <a:t>Services</a:t>
            </a:r>
            <a:r>
              <a:rPr lang="ja-JP" altLang="en-US" sz="900">
                <a:solidFill>
                  <a:srgbClr val="000000"/>
                </a:solidFill>
                <a:latin typeface="Meiryo UI" pitchFamily="50" charset="-128"/>
                <a:ea typeface="Meiryo UI" pitchFamily="50" charset="-128"/>
                <a:cs typeface="Meiryo UI" pitchFamily="50" charset="-128"/>
              </a:rPr>
              <a:t>ウェブサイト（</a:t>
            </a:r>
            <a:r>
              <a:rPr lang="en-US" altLang="ja-JP" sz="900">
                <a:solidFill>
                  <a:srgbClr val="000000"/>
                </a:solidFill>
                <a:latin typeface="Meiryo UI" pitchFamily="50" charset="-128"/>
                <a:ea typeface="Meiryo UI" pitchFamily="50" charset="-128"/>
                <a:cs typeface="Meiryo UI" pitchFamily="50" charset="-128"/>
              </a:rPr>
              <a:t>https://sbtiservices.com/</a:t>
            </a:r>
            <a:r>
              <a:rPr lang="ja-JP" altLang="en-US" sz="90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0264885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82C7E-9397-FEE3-7A7A-5FA0FB13D0E6}"/>
              </a:ext>
            </a:extLst>
          </p:cNvPr>
          <p:cNvSpPr>
            <a:spLocks noGrp="1"/>
          </p:cNvSpPr>
          <p:nvPr>
            <p:ph type="title"/>
          </p:nvPr>
        </p:nvSpPr>
        <p:spPr>
          <a:xfrm>
            <a:off x="161925" y="284266"/>
            <a:ext cx="9288000" cy="648000"/>
          </a:xfrm>
        </p:spPr>
        <p:txBody>
          <a:bodyPr/>
          <a:lstStyle/>
          <a:p>
            <a:r>
              <a:rPr lang="ja-JP" altLang="en-US"/>
              <a:t>スタンダード</a:t>
            </a:r>
            <a:r>
              <a:rPr kumimoji="1" lang="ja-JP" altLang="en-US"/>
              <a:t>ティアサービス料金</a:t>
            </a:r>
          </a:p>
        </p:txBody>
      </p:sp>
      <p:graphicFrame>
        <p:nvGraphicFramePr>
          <p:cNvPr id="5" name="コンテンツ プレースホルダー 4">
            <a:extLst>
              <a:ext uri="{FF2B5EF4-FFF2-40B4-BE49-F238E27FC236}">
                <a16:creationId xmlns:a16="http://schemas.microsoft.com/office/drawing/2014/main" id="{86A6843C-B312-25E3-E967-87610B2E5D0D}"/>
              </a:ext>
            </a:extLst>
          </p:cNvPr>
          <p:cNvGraphicFramePr>
            <a:graphicFrameLocks noGrp="1"/>
          </p:cNvGraphicFramePr>
          <p:nvPr>
            <p:ph sz="quarter" idx="12"/>
            <p:extLst>
              <p:ext uri="{D42A27DB-BD31-4B8C-83A1-F6EECF244321}">
                <p14:modId xmlns:p14="http://schemas.microsoft.com/office/powerpoint/2010/main" val="2770704920"/>
              </p:ext>
            </p:extLst>
          </p:nvPr>
        </p:nvGraphicFramePr>
        <p:xfrm>
          <a:off x="991130" y="1885574"/>
          <a:ext cx="8709547" cy="4892040"/>
        </p:xfrm>
        <a:graphic>
          <a:graphicData uri="http://schemas.openxmlformats.org/drawingml/2006/table">
            <a:tbl>
              <a:tblPr firstRow="1" bandRow="1"/>
              <a:tblGrid>
                <a:gridCol w="2035492">
                  <a:extLst>
                    <a:ext uri="{9D8B030D-6E8A-4147-A177-3AD203B41FA5}">
                      <a16:colId xmlns:a16="http://schemas.microsoft.com/office/drawing/2014/main" val="3139976533"/>
                    </a:ext>
                  </a:extLst>
                </a:gridCol>
                <a:gridCol w="5472000">
                  <a:extLst>
                    <a:ext uri="{9D8B030D-6E8A-4147-A177-3AD203B41FA5}">
                      <a16:colId xmlns:a16="http://schemas.microsoft.com/office/drawing/2014/main" val="292197296"/>
                    </a:ext>
                  </a:extLst>
                </a:gridCol>
                <a:gridCol w="1202055">
                  <a:extLst>
                    <a:ext uri="{9D8B030D-6E8A-4147-A177-3AD203B41FA5}">
                      <a16:colId xmlns:a16="http://schemas.microsoft.com/office/drawing/2014/main" val="4225316000"/>
                    </a:ext>
                  </a:extLst>
                </a:gridCol>
              </a:tblGrid>
              <a:tr h="178352">
                <a:tc>
                  <a:txBody>
                    <a:bodyPr/>
                    <a:lstStyle/>
                    <a:p>
                      <a:pPr algn="ct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提供サービス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内容</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料金</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06115756"/>
                  </a:ext>
                </a:extLst>
              </a:tr>
              <a:tr h="214022">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66700" indent="-26670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lang="en-US" altLang="ja-JP" sz="1200">
                          <a:latin typeface="+mn-ea"/>
                          <a:ea typeface="+mn-ea"/>
                        </a:rPr>
                        <a:t>11,000 </a:t>
                      </a:r>
                      <a:r>
                        <a:rPr lang="ja-JP" altLang="en-US" sz="1200">
                          <a:latin typeface="+mn-ea"/>
                          <a:ea typeface="+mn-ea"/>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737098"/>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短期目標更新</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または</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短期目標またはネットゼロ目標のみの検証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既存の目標を</a:t>
                      </a:r>
                      <a:r>
                        <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1.5°C</a:t>
                      </a: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基準の最低野心水準に適合させたい企業向け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過去に認定された短期目標またはネットゼロ目標を更新または修正したい企業向け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lang="en-US" altLang="ja-JP" sz="1200">
                          <a:latin typeface="+mn-ea"/>
                          <a:ea typeface="+mn-ea"/>
                        </a:rPr>
                        <a:t>5,500 </a:t>
                      </a:r>
                      <a:r>
                        <a:rPr lang="ja-JP" altLang="en-US" sz="1200">
                          <a:latin typeface="+mn-ea"/>
                          <a:ea typeface="+mn-ea"/>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834969"/>
                  </a:ext>
                </a:extLst>
              </a:tr>
              <a:tr h="356703">
                <a:tc>
                  <a:txBody>
                    <a:bodyPr/>
                    <a:lstStyle/>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短期目標を設定した企業のみが対象</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11,000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4163323"/>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短期目標申請</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及び</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短期目標及びネットゼロ目標の検証</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16,750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4035131"/>
                  </a:ext>
                </a:extLst>
              </a:tr>
              <a:tr h="499385">
                <a:tc>
                  <a:txBody>
                    <a:bodyPr/>
                    <a:lstStyle/>
                    <a:p>
                      <a:pPr algn="ctr"/>
                      <a:r>
                        <a:rPr kumimoji="1" lang="ja-JP" altLang="en-US" sz="1200" b="0">
                          <a:solidFill>
                            <a:sysClr val="windowText" lastClr="000000"/>
                          </a:solidFill>
                          <a:latin typeface="+mn-ea"/>
                          <a:ea typeface="+mn-ea"/>
                          <a:cs typeface="Meiryo UI" panose="020B0604030504040204" pitchFamily="50" charset="-128"/>
                        </a:rPr>
                        <a:t>短期目標更新</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及び</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過去に短期目標を認定済みの企業向け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最新の企業ネットゼロスタンダードに適合するため、短期目標更新とネットゼロ目標申請が同時に可能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14,750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301120"/>
                  </a:ext>
                </a:extLst>
              </a:tr>
              <a:tr h="642066">
                <a:tc>
                  <a:txBody>
                    <a:bodyPr/>
                    <a:lstStyle/>
                    <a:p>
                      <a:pPr algn="ctr"/>
                      <a:r>
                        <a:rPr kumimoji="1" lang="en-US" altLang="ja-JP" sz="1200" b="0">
                          <a:solidFill>
                            <a:sysClr val="windowText" lastClr="000000"/>
                          </a:solidFill>
                          <a:latin typeface="+mn-ea"/>
                          <a:ea typeface="+mn-ea"/>
                          <a:cs typeface="Meiryo UI" panose="020B0604030504040204" pitchFamily="50" charset="-128"/>
                        </a:rPr>
                        <a:t>FLAG</a:t>
                      </a:r>
                    </a:p>
                    <a:p>
                      <a:pPr algn="ctr"/>
                      <a:r>
                        <a:rPr kumimoji="1" lang="ja-JP" altLang="en-US" sz="1200" b="0">
                          <a:solidFill>
                            <a:sysClr val="windowText" lastClr="000000"/>
                          </a:solidFill>
                          <a:latin typeface="+mn-ea"/>
                          <a:ea typeface="+mn-ea"/>
                          <a:cs typeface="Meiryo UI" panose="020B0604030504040204" pitchFamily="50" charset="-128"/>
                        </a:rPr>
                        <a:t>及び</a:t>
                      </a:r>
                      <a:r>
                        <a:rPr kumimoji="1" lang="en-US" altLang="ja-JP" sz="1200" b="0">
                          <a:solidFill>
                            <a:sysClr val="windowText" lastClr="000000"/>
                          </a:solidFill>
                          <a:latin typeface="+mn-ea"/>
                          <a:ea typeface="+mn-ea"/>
                          <a:cs typeface="Meiryo UI" panose="020B0604030504040204" pitchFamily="50" charset="-128"/>
                        </a:rPr>
                        <a:t>/</a:t>
                      </a:r>
                      <a:r>
                        <a:rPr kumimoji="1" lang="ja-JP" altLang="en-US" sz="1200" b="0">
                          <a:solidFill>
                            <a:sysClr val="windowText" lastClr="000000"/>
                          </a:solidFill>
                          <a:latin typeface="+mn-ea"/>
                          <a:ea typeface="+mn-ea"/>
                          <a:cs typeface="Meiryo UI" panose="020B0604030504040204" pitchFamily="50" charset="-128"/>
                        </a:rPr>
                        <a:t>または</a:t>
                      </a:r>
                      <a:endParaRPr kumimoji="1" lang="en-US" altLang="ja-JP" sz="1200" b="0">
                        <a:solidFill>
                          <a:sysClr val="windowText" lastClr="000000"/>
                        </a:solidFill>
                        <a:latin typeface="+mn-ea"/>
                        <a:ea typeface="+mn-ea"/>
                        <a:cs typeface="Meiryo UI" panose="020B0604030504040204" pitchFamily="50" charset="-128"/>
                      </a:endParaRPr>
                    </a:p>
                    <a:p>
                      <a:pPr algn="ctr"/>
                      <a:r>
                        <a:rPr kumimoji="1" lang="ja-JP" altLang="en-US" sz="1200" b="0">
                          <a:solidFill>
                            <a:sysClr val="windowText" lastClr="000000"/>
                          </a:solidFill>
                          <a:latin typeface="+mn-ea"/>
                          <a:ea typeface="+mn-ea"/>
                          <a:cs typeface="Meiryo UI" panose="020B0604030504040204" pitchFamily="50" charset="-128"/>
                        </a:rPr>
                        <a:t>建築物セクター目標申請</a:t>
                      </a:r>
                      <a:r>
                        <a:rPr kumimoji="1" lang="en-US" altLang="ja-JP" sz="1200" b="0" baseline="30000">
                          <a:solidFill>
                            <a:sysClr val="windowText" lastClr="000000"/>
                          </a:solidFill>
                          <a:latin typeface="+mn-ea"/>
                          <a:ea typeface="+mn-ea"/>
                          <a:cs typeface="Meiryo UI" panose="020B0604030504040204" pitchFamily="50" charset="-128"/>
                        </a:rPr>
                        <a:t>※2</a:t>
                      </a:r>
                      <a:endParaRPr kumimoji="1" lang="ja-JP" altLang="en-US" sz="1200" b="0" baseline="3000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短期目標及びネットゼロ目標に加え、</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または建築物セクター目標を設定する必要がある場合のため（自発的に設定することも可能）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8,500 </a:t>
                      </a:r>
                      <a:r>
                        <a:rPr kumimoji="1" lang="ja-JP" altLang="en-US" sz="1200" b="0">
                          <a:solidFill>
                            <a:sysClr val="windowText" lastClr="000000"/>
                          </a:solidFill>
                          <a:latin typeface="+mn-ea"/>
                          <a:ea typeface="+mn-ea"/>
                          <a:cs typeface="Meiryo UI" panose="020B0604030504040204" pitchFamily="50" charset="-128"/>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4251272"/>
                  </a:ext>
                </a:extLst>
              </a:tr>
              <a:tr h="499385">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ea"/>
                          <a:ea typeface="+mn-ea"/>
                          <a:cs typeface="+mn-cs"/>
                        </a:rPr>
                        <a:t>FLAG</a:t>
                      </a: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及び</a:t>
                      </a:r>
                      <a:r>
                        <a:rPr kumimoji="1" lang="en-US" altLang="ja-JP" sz="1200" b="0" i="0" kern="1200">
                          <a:solidFill>
                            <a:schemeClr val="tx1"/>
                          </a:solidFill>
                          <a:effectLst/>
                          <a:latin typeface="+mn-ea"/>
                          <a:ea typeface="+mn-ea"/>
                          <a:cs typeface="+mn-cs"/>
                        </a:rPr>
                        <a:t>/</a:t>
                      </a:r>
                      <a:r>
                        <a:rPr kumimoji="1" lang="ja-JP" altLang="en-US" sz="1200" b="0" i="0" kern="1200">
                          <a:solidFill>
                            <a:schemeClr val="tx1"/>
                          </a:solidFill>
                          <a:effectLst/>
                          <a:latin typeface="+mn-ea"/>
                          <a:ea typeface="+mn-ea"/>
                          <a:cs typeface="+mn-cs"/>
                        </a:rPr>
                        <a:t>または</a:t>
                      </a:r>
                      <a:endParaRPr kumimoji="1" lang="en-US" altLang="ja-JP" sz="1200" b="0" i="0" kern="1200">
                        <a:solidFill>
                          <a:schemeClr val="tx1"/>
                        </a:solidFill>
                        <a:effectLst/>
                        <a:latin typeface="+mn-ea"/>
                        <a:ea typeface="+mn-ea"/>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建築物セクター目標更新</a:t>
                      </a:r>
                      <a:r>
                        <a:rPr kumimoji="1" lang="en-US" altLang="ja-JP" sz="1200" b="0" baseline="30000">
                          <a:solidFill>
                            <a:sysClr val="windowText" lastClr="000000"/>
                          </a:solidFill>
                          <a:latin typeface="+mn-ea"/>
                          <a:ea typeface="+mn-ea"/>
                          <a:cs typeface="Meiryo UI" panose="020B0604030504040204" pitchFamily="50" charset="-128"/>
                        </a:rPr>
                        <a:t>※2</a:t>
                      </a:r>
                      <a:endParaRPr kumimoji="1" lang="ja-JP" altLang="en-US" sz="1200" b="0" i="0" kern="1200">
                        <a:solidFill>
                          <a:schemeClr val="tx1"/>
                        </a:solidFill>
                        <a:effectLst/>
                        <a:latin typeface="+mn-ea"/>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目標または建築物目標を更新・修正する企業向け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4,250 </a:t>
                      </a:r>
                      <a:r>
                        <a:rPr kumimoji="1" lang="ja-JP" altLang="en-US" sz="1200" b="0">
                          <a:solidFill>
                            <a:sysClr val="windowText" lastClr="000000"/>
                          </a:solidFill>
                          <a:latin typeface="+mn-ea"/>
                          <a:ea typeface="+mn-ea"/>
                          <a:cs typeface="Meiryo UI" panose="020B0604030504040204" pitchFamily="50" charset="-128"/>
                        </a:rPr>
                        <a:t>米ドル</a:t>
                      </a:r>
                      <a:endParaRPr kumimoji="1" lang="en-US" altLang="ja-JP" sz="1200" b="0">
                        <a:solidFill>
                          <a:sysClr val="windowText" lastClr="000000"/>
                        </a:solidFill>
                        <a:latin typeface="+mn-ea"/>
                        <a:ea typeface="+mn-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4100723"/>
                  </a:ext>
                </a:extLst>
              </a:tr>
              <a:tr h="214022">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金融機関向け目標申請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専門的な審査を要する金融機関向け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16,750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6960388"/>
                  </a:ext>
                </a:extLst>
              </a:tr>
              <a:tr h="214022">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ea"/>
                          <a:ea typeface="+mn-ea"/>
                          <a:cs typeface="+mn-cs"/>
                        </a:rPr>
                        <a:t>金融機関向け目標更新申請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既認定の金融機関目標を更新・修正する企業向け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buFont typeface="Wingdings" panose="05000000000000000000" pitchFamily="2" charset="2"/>
                        <a:buNone/>
                      </a:pPr>
                      <a:r>
                        <a:rPr kumimoji="1" lang="en-US" altLang="ja-JP" sz="1200" b="0">
                          <a:solidFill>
                            <a:sysClr val="windowText" lastClr="000000"/>
                          </a:solidFill>
                          <a:latin typeface="+mn-ea"/>
                          <a:ea typeface="+mn-ea"/>
                          <a:cs typeface="Meiryo UI" panose="020B0604030504040204" pitchFamily="50" charset="-128"/>
                        </a:rPr>
                        <a:t>8,500 </a:t>
                      </a:r>
                      <a:r>
                        <a:rPr kumimoji="1" lang="ja-JP" altLang="en-US" sz="1200" b="0">
                          <a:solidFill>
                            <a:sysClr val="windowText" lastClr="000000"/>
                          </a:solidFill>
                          <a:latin typeface="+mn-ea"/>
                          <a:ea typeface="+mn-ea"/>
                          <a:cs typeface="Meiryo UI" panose="020B0604030504040204" pitchFamily="50" charset="-128"/>
                        </a:rPr>
                        <a:t>米ドル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036161"/>
                  </a:ext>
                </a:extLst>
              </a:tr>
            </a:tbl>
          </a:graphicData>
        </a:graphic>
      </p:graphicFrame>
      <p:sp>
        <p:nvSpPr>
          <p:cNvPr id="6" name="コンテンツ プレースホルダー 2">
            <a:extLst>
              <a:ext uri="{FF2B5EF4-FFF2-40B4-BE49-F238E27FC236}">
                <a16:creationId xmlns:a16="http://schemas.microsoft.com/office/drawing/2014/main" id="{11574E8E-835E-3145-8ADD-B1AF711176A7}"/>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スタンダードティア</a:t>
            </a:r>
            <a:r>
              <a:rPr lang="en-US" altLang="ja-JP" baseline="30000"/>
              <a:t>※1</a:t>
            </a:r>
            <a:r>
              <a:rPr lang="ja-JP" altLang="en-US"/>
              <a:t>とは、直近の年間収益が</a:t>
            </a:r>
            <a:r>
              <a:rPr lang="en-US" altLang="ja-JP" b="1"/>
              <a:t>10</a:t>
            </a:r>
            <a:r>
              <a:rPr lang="ja-JP" altLang="en-US" b="1"/>
              <a:t>億ドル未満</a:t>
            </a:r>
            <a:r>
              <a:rPr lang="ja-JP" altLang="en-US"/>
              <a:t>の企業に対する料金体系のこと。</a:t>
            </a:r>
          </a:p>
        </p:txBody>
      </p:sp>
      <p:sp>
        <p:nvSpPr>
          <p:cNvPr id="10" name="テキスト ボックス 9">
            <a:extLst>
              <a:ext uri="{FF2B5EF4-FFF2-40B4-BE49-F238E27FC236}">
                <a16:creationId xmlns:a16="http://schemas.microsoft.com/office/drawing/2014/main" id="{31983480-F3ED-BA01-ACEC-6A06E452F6E4}"/>
              </a:ext>
            </a:extLst>
          </p:cNvPr>
          <p:cNvSpPr txBox="1">
            <a:spLocks noChangeArrowheads="1"/>
          </p:cNvSpPr>
          <p:nvPr/>
        </p:nvSpPr>
        <p:spPr bwMode="auto">
          <a:xfrm>
            <a:off x="577525"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dirty="0">
                <a:solidFill>
                  <a:srgbClr val="000000"/>
                </a:solidFill>
                <a:latin typeface="Meiryo UI" pitchFamily="50" charset="-128"/>
                <a:ea typeface="Meiryo UI" pitchFamily="50" charset="-128"/>
                <a:cs typeface="Meiryo UI" pitchFamily="50" charset="-128"/>
              </a:rPr>
              <a:t>※1</a:t>
            </a:r>
            <a:r>
              <a:rPr lang="ja-JP" altLang="en-US" sz="1200" b="1" dirty="0">
                <a:solidFill>
                  <a:srgbClr val="000000"/>
                </a:solidFill>
                <a:latin typeface="Meiryo UI" pitchFamily="50" charset="-128"/>
                <a:ea typeface="Meiryo UI" pitchFamily="50" charset="-128"/>
                <a:cs typeface="Meiryo UI" pitchFamily="50" charset="-128"/>
              </a:rPr>
              <a:t>：料金ティアは検証ポータルに登録する段階で通知される。中小企業の料金体系については、</a:t>
            </a:r>
            <a:r>
              <a:rPr lang="en-US" altLang="ja-JP" sz="1200" b="1" dirty="0">
                <a:solidFill>
                  <a:srgbClr val="000000"/>
                </a:solidFill>
                <a:latin typeface="Meiryo UI" pitchFamily="50" charset="-128"/>
                <a:ea typeface="Meiryo UI" pitchFamily="50" charset="-128"/>
                <a:cs typeface="Meiryo UI" pitchFamily="50" charset="-128"/>
              </a:rPr>
              <a:t>P180</a:t>
            </a:r>
            <a:r>
              <a:rPr lang="ja-JP" altLang="en-US" sz="1200" b="1" dirty="0">
                <a:solidFill>
                  <a:srgbClr val="000000"/>
                </a:solidFill>
                <a:latin typeface="Meiryo UI" pitchFamily="50" charset="-128"/>
                <a:ea typeface="Meiryo UI" pitchFamily="50" charset="-128"/>
                <a:cs typeface="Meiryo UI" pitchFamily="50" charset="-128"/>
              </a:rPr>
              <a:t>参照</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200" b="1" dirty="0">
                <a:solidFill>
                  <a:srgbClr val="000000"/>
                </a:solidFill>
                <a:latin typeface="Meiryo UI" pitchFamily="50" charset="-128"/>
                <a:ea typeface="Meiryo UI" pitchFamily="50" charset="-128"/>
                <a:cs typeface="Meiryo UI" pitchFamily="50" charset="-128"/>
              </a:rPr>
              <a:t>※2</a:t>
            </a:r>
            <a:r>
              <a:rPr lang="ja-JP" altLang="en-US" sz="1200" b="1" dirty="0">
                <a:solidFill>
                  <a:srgbClr val="000000"/>
                </a:solidFill>
                <a:latin typeface="Meiryo UI" pitchFamily="50" charset="-128"/>
                <a:ea typeface="Meiryo UI" pitchFamily="50" charset="-128"/>
                <a:cs typeface="Meiryo UI" pitchFamily="50" charset="-128"/>
              </a:rPr>
              <a:t>：</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費用はベースサービスの料金に加算</a:t>
            </a:r>
            <a:r>
              <a:rPr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目標と建築物目標の両方を</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の費用で申請可能</a:t>
            </a:r>
            <a:r>
              <a:rPr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]SBTi SERVICES TARGET VALIDATION SERVICE OFFERINGS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https://docs.sbtiservices.com/resources/TargetValidationServicesOfferings.pdf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25071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64CD0-82FA-075F-0735-47807294E6C6}"/>
              </a:ext>
            </a:extLst>
          </p:cNvPr>
          <p:cNvSpPr>
            <a:spLocks noGrp="1"/>
          </p:cNvSpPr>
          <p:nvPr>
            <p:ph type="title"/>
          </p:nvPr>
        </p:nvSpPr>
        <p:spPr/>
        <p:txBody>
          <a:bodyPr/>
          <a:lstStyle/>
          <a:p>
            <a:r>
              <a:rPr kumimoji="1" lang="ja-JP" altLang="en-US"/>
              <a:t>プレミアムティアサービス料金</a:t>
            </a:r>
          </a:p>
        </p:txBody>
      </p:sp>
      <p:graphicFrame>
        <p:nvGraphicFramePr>
          <p:cNvPr id="4" name="表 3">
            <a:extLst>
              <a:ext uri="{FF2B5EF4-FFF2-40B4-BE49-F238E27FC236}">
                <a16:creationId xmlns:a16="http://schemas.microsoft.com/office/drawing/2014/main" id="{164C9BD4-70E3-2883-A997-B1FC603F2C1E}"/>
              </a:ext>
            </a:extLst>
          </p:cNvPr>
          <p:cNvGraphicFramePr>
            <a:graphicFrameLocks noGrp="1"/>
          </p:cNvGraphicFramePr>
          <p:nvPr>
            <p:extLst>
              <p:ext uri="{D42A27DB-BD31-4B8C-83A1-F6EECF244321}">
                <p14:modId xmlns:p14="http://schemas.microsoft.com/office/powerpoint/2010/main" val="3587325827"/>
              </p:ext>
            </p:extLst>
          </p:nvPr>
        </p:nvGraphicFramePr>
        <p:xfrm>
          <a:off x="991877" y="1885574"/>
          <a:ext cx="8708055" cy="4892040"/>
        </p:xfrm>
        <a:graphic>
          <a:graphicData uri="http://schemas.openxmlformats.org/drawingml/2006/table">
            <a:tbl>
              <a:tblPr firstRow="1" bandRow="1"/>
              <a:tblGrid>
                <a:gridCol w="2034000">
                  <a:extLst>
                    <a:ext uri="{9D8B030D-6E8A-4147-A177-3AD203B41FA5}">
                      <a16:colId xmlns:a16="http://schemas.microsoft.com/office/drawing/2014/main" val="1403319637"/>
                    </a:ext>
                  </a:extLst>
                </a:gridCol>
                <a:gridCol w="5472000">
                  <a:extLst>
                    <a:ext uri="{9D8B030D-6E8A-4147-A177-3AD203B41FA5}">
                      <a16:colId xmlns:a16="http://schemas.microsoft.com/office/drawing/2014/main" val="1490895407"/>
                    </a:ext>
                  </a:extLst>
                </a:gridCol>
                <a:gridCol w="1202055">
                  <a:extLst>
                    <a:ext uri="{9D8B030D-6E8A-4147-A177-3AD203B41FA5}">
                      <a16:colId xmlns:a16="http://schemas.microsoft.com/office/drawing/2014/main" val="4082127565"/>
                    </a:ext>
                  </a:extLst>
                </a:gridCol>
              </a:tblGrid>
              <a:tr h="189897">
                <a:tc>
                  <a:txBody>
                    <a:bodyPr/>
                    <a:lstStyle/>
                    <a:p>
                      <a:pPr algn="ctr"/>
                      <a:r>
                        <a:rPr kumimoji="1" lang="ja-JP" altLang="en-US" sz="900" b="1">
                          <a:solidFill>
                            <a:sysClr val="windowText" lastClr="000000"/>
                          </a:solidFill>
                          <a:latin typeface="+mn-lt"/>
                          <a:ea typeface="Meiryo UI" panose="020B0604030504040204" pitchFamily="50" charset="-128"/>
                          <a:cs typeface="Meiryo UI" panose="020B0604030504040204" pitchFamily="50" charset="-128"/>
                        </a:rPr>
                        <a:t>提供サービス</a:t>
                      </a:r>
                      <a:endParaRPr kumimoji="1" lang="en-US" altLang="ja-JP" sz="900" b="1">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lgn="ctr">
                        <a:buFont typeface="Wingdings" panose="05000000000000000000" pitchFamily="2" charset="2"/>
                        <a:buNone/>
                      </a:pPr>
                      <a:r>
                        <a:rPr kumimoji="1" lang="ja-JP" altLang="en-US"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en-US" altLang="ja-JP"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900" b="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060511080"/>
                  </a:ext>
                </a:extLst>
              </a:tr>
              <a:tr h="226096">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66700" indent="-26670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14,250</a:t>
                      </a:r>
                      <a:r>
                        <a:rPr lang="ja-JP" altLang="en-US" sz="1200"/>
                        <a:t> 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382962"/>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短期目標更新</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または</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ネットゼロ目標更新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短期目標またはネットゼロ目標のみの検証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既存の目標を</a:t>
                      </a:r>
                      <a:r>
                        <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1.5°C</a:t>
                      </a: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基準の最低野心水準に適合させたい企業向け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過去に認定された短期目標またはネットゼロ目標を更新または修正したい企業向け</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7,000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6221048"/>
                  </a:ext>
                </a:extLst>
              </a:tr>
              <a:tr h="376826">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ネットゼロ目標のみの検証</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短期目標を設定した企業のみが対象</a:t>
                      </a:r>
                      <a:endParaRPr kumimoji="1" lang="en-US" altLang="ja-JP"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14,250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9905057"/>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短期目標申請</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短期目標及びネットゼロ目標の検証</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21,750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1171634"/>
                  </a:ext>
                </a:extLst>
              </a:tr>
              <a:tr h="527557">
                <a:tc>
                  <a:txBody>
                    <a:bodyPr/>
                    <a:lstStyle/>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短期目標更新</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ネットゼロ目標申請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過去に短期目標を認定済みの企業向け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最新の企業ネットゼロスタンダードに適合するため、短期目標更新とネットゼロ目標申請が同時に可能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19,000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450938"/>
                  </a:ext>
                </a:extLst>
              </a:tr>
              <a:tr h="678288">
                <a:tc>
                  <a:txBody>
                    <a:bodyPr/>
                    <a:lstStyle/>
                    <a:p>
                      <a:pPr algn="ctr"/>
                      <a:r>
                        <a:rPr kumimoji="1" lang="en-US" altLang="ja-JP" sz="1200" b="0">
                          <a:solidFill>
                            <a:sysClr val="windowText" lastClr="000000"/>
                          </a:solidFill>
                          <a:latin typeface="+mn-lt"/>
                          <a:ea typeface="Meiryo UI" panose="020B0604030504040204" pitchFamily="50" charset="-128"/>
                          <a:cs typeface="Meiryo UI" panose="020B0604030504040204" pitchFamily="50" charset="-128"/>
                        </a:rPr>
                        <a:t>FLAG</a:t>
                      </a: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及び</a:t>
                      </a:r>
                      <a:r>
                        <a:rPr kumimoji="1" lang="en-US" altLang="ja-JP" sz="1200" b="0">
                          <a:solidFill>
                            <a:sysClr val="windowText" lastClr="000000"/>
                          </a:solidFill>
                          <a:latin typeface="+mn-lt"/>
                          <a:ea typeface="Meiryo UI" panose="020B0604030504040204" pitchFamily="50" charset="-128"/>
                          <a:cs typeface="Meiryo UI" panose="020B0604030504040204" pitchFamily="50" charset="-128"/>
                        </a:rPr>
                        <a:t>/</a:t>
                      </a: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または</a:t>
                      </a:r>
                      <a:endParaRPr kumimoji="1" lang="en-US" altLang="ja-JP" sz="1200" b="0">
                        <a:solidFill>
                          <a:sysClr val="windowText" lastClr="000000"/>
                        </a:solidFill>
                        <a:latin typeface="+mn-lt"/>
                        <a:ea typeface="Meiryo UI" panose="020B0604030504040204" pitchFamily="50" charset="-128"/>
                        <a:cs typeface="Meiryo UI" panose="020B0604030504040204" pitchFamily="50" charset="-128"/>
                      </a:endParaRPr>
                    </a:p>
                    <a:p>
                      <a:pPr algn="ctr"/>
                      <a:r>
                        <a:rPr kumimoji="1" lang="ja-JP" altLang="en-US" sz="1200" b="0">
                          <a:solidFill>
                            <a:sysClr val="windowText" lastClr="000000"/>
                          </a:solidFill>
                          <a:latin typeface="+mn-lt"/>
                          <a:ea typeface="Meiryo UI" panose="020B0604030504040204" pitchFamily="50" charset="-128"/>
                          <a:cs typeface="Meiryo UI" panose="020B0604030504040204" pitchFamily="50" charset="-128"/>
                        </a:rPr>
                        <a:t>建築物セクター目標申請</a:t>
                      </a:r>
                      <a:r>
                        <a:rPr kumimoji="1" lang="en-US" altLang="ja-JP" sz="1200" b="0" baseline="30000">
                          <a:solidFill>
                            <a:sysClr val="windowText" lastClr="000000"/>
                          </a:solidFill>
                          <a:latin typeface="+mn-lt"/>
                          <a:ea typeface="Meiryo UI" panose="020B0604030504040204" pitchFamily="50" charset="-128"/>
                          <a:cs typeface="Meiryo UI" panose="020B0604030504040204" pitchFamily="50" charset="-128"/>
                        </a:rPr>
                        <a:t>※2</a:t>
                      </a:r>
                      <a:endParaRPr kumimoji="1" lang="ja-JP" altLang="en-US" sz="1200" b="0" baseline="30000">
                        <a:solidFill>
                          <a:sysClr val="windowText" lastClr="000000"/>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短期目標及びネットゼロ目標に加え、</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または建築物セクター目標を設定する必要がある場合のため（自発的に設定することも可能）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SzPct val="91000"/>
                        <a:buFont typeface="Wingdings" panose="05000000000000000000" pitchFamily="2" charset="2"/>
                        <a:buChar char="ü"/>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altLang="ja-JP" sz="1200"/>
                        <a:t>11,250 </a:t>
                      </a:r>
                      <a:r>
                        <a:rPr lang="ja-JP" altLang="en-US" sz="1200"/>
                        <a:t>米ドル</a:t>
                      </a:r>
                      <a:endParaRPr kumimoji="1" lang="ja-JP" altLang="en-US" sz="1200" b="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251157"/>
                  </a:ext>
                </a:extLst>
              </a:tr>
              <a:tr h="527557">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FLAG</a:t>
                      </a: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及び</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または</a:t>
                      </a:r>
                      <a:endParaRPr kumimoji="1" lang="en-US" altLang="ja-JP" sz="1200" b="0" i="0" kern="1200">
                        <a:solidFill>
                          <a:schemeClr val="tx1"/>
                        </a:solidFill>
                        <a:effectLst/>
                        <a:latin typeface="+mn-lt"/>
                        <a:ea typeface="+mn-ea"/>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建築物セクター目標更新</a:t>
                      </a:r>
                      <a:r>
                        <a:rPr kumimoji="1" lang="en-US" altLang="ja-JP" sz="1200" b="0" baseline="30000">
                          <a:solidFill>
                            <a:sysClr val="windowText" lastClr="000000"/>
                          </a:solidFill>
                          <a:latin typeface="+mn-lt"/>
                          <a:ea typeface="Meiryo UI" panose="020B0604030504040204" pitchFamily="50" charset="-128"/>
                          <a:cs typeface="Meiryo UI" panose="020B0604030504040204" pitchFamily="50" charset="-128"/>
                        </a:rPr>
                        <a:t>※2</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a:t>
                      </a: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目標または建築物目標を更新・修正する企業向け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目標及び建築物目標は、他のサービス（目標更新や短期目標申請など）への追加オプションとしてのみ申請可能</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a:t>5,500 </a:t>
                      </a:r>
                      <a:r>
                        <a:rPr lang="ja-JP" altLang="en-US" sz="1200"/>
                        <a:t>米ドル</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593806"/>
                  </a:ext>
                </a:extLst>
              </a:tr>
              <a:tr h="22609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金融機関向け目標申請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専門的な審査を要する金融機関向け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a:t>29,000 </a:t>
                      </a:r>
                      <a:r>
                        <a:rPr lang="ja-JP" altLang="en-US" sz="1200"/>
                        <a:t>米ドル</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242506"/>
                  </a:ext>
                </a:extLst>
              </a:tr>
              <a:tr h="22609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金融機関向け目標更新申請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indent="-285750" algn="l">
                        <a:buSzPct val="91000"/>
                        <a:buFont typeface="Wingdings" panose="05000000000000000000" pitchFamily="2" charset="2"/>
                        <a:buChar char="ü"/>
                      </a:pPr>
                      <a:r>
                        <a:rPr kumimoji="1" lang="ja-JP" altLang="en-US"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既認定の金融機関目標を更新・修正する企業向け</a:t>
                      </a:r>
                      <a:endParaRPr kumimoji="1" lang="en-US" altLang="ja-JP" sz="1200" b="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US" altLang="ja-JP" sz="1200"/>
                        <a:t>14,500 </a:t>
                      </a:r>
                      <a:r>
                        <a:rPr lang="ja-JP" altLang="en-US" sz="1200"/>
                        <a:t>米ドル</a:t>
                      </a:r>
                      <a:endParaRPr kumimoji="1" lang="ja-JP" altLang="en-US" sz="12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87908"/>
                  </a:ext>
                </a:extLst>
              </a:tr>
            </a:tbl>
          </a:graphicData>
        </a:graphic>
      </p:graphicFrame>
      <p:sp>
        <p:nvSpPr>
          <p:cNvPr id="3" name="コンテンツ プレースホルダー 2">
            <a:extLst>
              <a:ext uri="{FF2B5EF4-FFF2-40B4-BE49-F238E27FC236}">
                <a16:creationId xmlns:a16="http://schemas.microsoft.com/office/drawing/2014/main" id="{ED50C186-042F-50FA-8676-0B4EC329922B}"/>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プレミアムティア</a:t>
            </a:r>
            <a:r>
              <a:rPr lang="en-US" altLang="ja-JP" baseline="30000"/>
              <a:t>※1</a:t>
            </a:r>
            <a:r>
              <a:rPr lang="ja-JP" altLang="en-US"/>
              <a:t>とは、直近の年間収益が</a:t>
            </a:r>
            <a:r>
              <a:rPr lang="en-US" altLang="ja-JP" b="1"/>
              <a:t>10</a:t>
            </a:r>
            <a:r>
              <a:rPr lang="ja-JP" altLang="en-US" b="1"/>
              <a:t>億ドル以上</a:t>
            </a:r>
            <a:r>
              <a:rPr lang="ja-JP" altLang="en-US"/>
              <a:t>の企業に対する料金体系のこと。</a:t>
            </a:r>
          </a:p>
        </p:txBody>
      </p:sp>
      <p:sp>
        <p:nvSpPr>
          <p:cNvPr id="5" name="テキスト ボックス 4">
            <a:extLst>
              <a:ext uri="{FF2B5EF4-FFF2-40B4-BE49-F238E27FC236}">
                <a16:creationId xmlns:a16="http://schemas.microsoft.com/office/drawing/2014/main" id="{61E8C4A0-3BC7-A6EA-FD64-8CEEA7BC5D2B}"/>
              </a:ext>
            </a:extLst>
          </p:cNvPr>
          <p:cNvSpPr txBox="1">
            <a:spLocks noChangeArrowheads="1"/>
          </p:cNvSpPr>
          <p:nvPr/>
        </p:nvSpPr>
        <p:spPr bwMode="auto">
          <a:xfrm>
            <a:off x="577525" y="6959511"/>
            <a:ext cx="95367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b="1" dirty="0">
                <a:solidFill>
                  <a:srgbClr val="000000"/>
                </a:solidFill>
                <a:latin typeface="Meiryo UI" pitchFamily="50" charset="-128"/>
                <a:ea typeface="Meiryo UI" pitchFamily="50" charset="-128"/>
                <a:cs typeface="Meiryo UI" pitchFamily="50" charset="-128"/>
              </a:rPr>
              <a:t>※1</a:t>
            </a:r>
            <a:r>
              <a:rPr lang="ja-JP" altLang="en-US" sz="1200" b="1" dirty="0">
                <a:solidFill>
                  <a:srgbClr val="000000"/>
                </a:solidFill>
                <a:latin typeface="Meiryo UI" pitchFamily="50" charset="-128"/>
                <a:ea typeface="Meiryo UI" pitchFamily="50" charset="-128"/>
                <a:cs typeface="Meiryo UI" pitchFamily="50" charset="-128"/>
              </a:rPr>
              <a:t>：料金ティアは検証ポータルに登録する段階で通知される。中小企業の料金体系については、</a:t>
            </a:r>
            <a:r>
              <a:rPr lang="en-US" altLang="ja-JP" sz="1200" b="1" dirty="0">
                <a:solidFill>
                  <a:srgbClr val="000000"/>
                </a:solidFill>
                <a:latin typeface="Meiryo UI" pitchFamily="50" charset="-128"/>
                <a:ea typeface="Meiryo UI" pitchFamily="50" charset="-128"/>
                <a:cs typeface="Meiryo UI" pitchFamily="50" charset="-128"/>
              </a:rPr>
              <a:t>P180</a:t>
            </a:r>
            <a:r>
              <a:rPr lang="ja-JP" altLang="en-US" sz="1200" b="1" dirty="0">
                <a:solidFill>
                  <a:srgbClr val="000000"/>
                </a:solidFill>
                <a:latin typeface="Meiryo UI" pitchFamily="50" charset="-128"/>
                <a:ea typeface="Meiryo UI" pitchFamily="50" charset="-128"/>
                <a:cs typeface="Meiryo UI" pitchFamily="50" charset="-128"/>
              </a:rPr>
              <a:t>参照</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200" b="1" dirty="0">
                <a:solidFill>
                  <a:srgbClr val="000000"/>
                </a:solidFill>
                <a:latin typeface="Meiryo UI" pitchFamily="50" charset="-128"/>
                <a:ea typeface="Meiryo UI" pitchFamily="50" charset="-128"/>
                <a:cs typeface="Meiryo UI" pitchFamily="50" charset="-128"/>
              </a:rPr>
              <a:t>※2</a:t>
            </a:r>
            <a:r>
              <a:rPr lang="ja-JP" altLang="en-US" sz="1200" b="1" dirty="0">
                <a:solidFill>
                  <a:srgbClr val="000000"/>
                </a:solidFill>
                <a:latin typeface="Meiryo UI" pitchFamily="50" charset="-128"/>
                <a:ea typeface="Meiryo UI" pitchFamily="50" charset="-128"/>
                <a:cs typeface="Meiryo UI" pitchFamily="50" charset="-128"/>
              </a:rPr>
              <a:t>：</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費用はベースサービスの料金に加算</a:t>
            </a:r>
            <a:r>
              <a:rPr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FLAG</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目標と建築物目標の両方を</a:t>
            </a:r>
            <a:r>
              <a:rPr kumimoji="1"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件分の費用で申請可能</a:t>
            </a:r>
            <a:r>
              <a:rPr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]SBTi SERVICES TARGET VALIDATION SERVICE OFFERINGS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https://docs.sbtiservices.com/resources/TargetValidationServicesOfferings.pdf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6627772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7"/>
            </a:pPr>
            <a:r>
              <a:rPr lang="ja-JP" altLang="en-US"/>
              <a:t>短期</a:t>
            </a:r>
            <a:r>
              <a:rPr lang="en-US" altLang="ja-JP"/>
              <a:t>SBT</a:t>
            </a:r>
            <a:r>
              <a:rPr lang="ja-JP" altLang="en-US"/>
              <a:t>の認定基準</a:t>
            </a:r>
          </a:p>
        </p:txBody>
      </p:sp>
    </p:spTree>
    <p:extLst>
      <p:ext uri="{BB962C8B-B14F-4D97-AF65-F5344CB8AC3E}">
        <p14:creationId xmlns:p14="http://schemas.microsoft.com/office/powerpoint/2010/main" val="4243601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扉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プレゼンテーション2" id="{8E0A2384-AE5A-4713-BACE-AC67E7765ADC}" vid="{0BFE1A67-4E46-4950-91CE-81CDB0C7203C}"/>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353e2e-d630-4ecf-9065-d7402d66a90a" xsi:nil="true"/>
    <lcf76f155ced4ddcb4097134ff3c332f xmlns="5ddbc35f-dbec-4df7-a957-1ed06f4b5d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75A317D1B04847BFBF05F56C73D2D4" ma:contentTypeVersion="11" ma:contentTypeDescription="新しいドキュメントを作成します。" ma:contentTypeScope="" ma:versionID="5ddbe99c813708cc0450a7c55df50c1f">
  <xsd:schema xmlns:xsd="http://www.w3.org/2001/XMLSchema" xmlns:xs="http://www.w3.org/2001/XMLSchema" xmlns:p="http://schemas.microsoft.com/office/2006/metadata/properties" xmlns:ns2="5ddbc35f-dbec-4df7-a957-1ed06f4b5d4c" xmlns:ns3="59353e2e-d630-4ecf-9065-d7402d66a90a" targetNamespace="http://schemas.microsoft.com/office/2006/metadata/properties" ma:root="true" ma:fieldsID="28dd5c30431a58231066defcb8545e82" ns2:_="" ns3:_="">
    <xsd:import namespace="5ddbc35f-dbec-4df7-a957-1ed06f4b5d4c"/>
    <xsd:import namespace="59353e2e-d630-4ecf-9065-d7402d66a9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bc35f-dbec-4df7-a957-1ed06f4b5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353e2e-d630-4ecf-9065-d7402d66a90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1b6851-caad-4ea6-a865-43677cca1862}" ma:internalName="TaxCatchAll" ma:showField="CatchAllData" ma:web="59353e2e-d630-4ecf-9065-d7402d66a9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96014D-E42B-4AFE-9895-3AD3B888770F}">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purl.org/dc/elements/1.1/"/>
    <ds:schemaRef ds:uri="9864822d-c0d8-49b0-a759-3fe5b65b8ce8"/>
    <ds:schemaRef ds:uri="http://schemas.microsoft.com/office/infopath/2007/PartnerControls"/>
    <ds:schemaRef ds:uri="http://schemas.openxmlformats.org/package/2006/metadata/core-properties"/>
    <ds:schemaRef ds:uri="88a4ac4b-c5d2-42a0-b49c-6fa6d15801cb"/>
  </ds:schemaRefs>
</ds:datastoreItem>
</file>

<file path=customXml/itemProps2.xml><?xml version="1.0" encoding="utf-8"?>
<ds:datastoreItem xmlns:ds="http://schemas.openxmlformats.org/officeDocument/2006/customXml" ds:itemID="{19E2E68A-8348-4546-B74D-4CFFF41D18CE}">
  <ds:schemaRefs>
    <ds:schemaRef ds:uri="http://schemas.microsoft.com/sharepoint/v3/contenttype/forms"/>
  </ds:schemaRefs>
</ds:datastoreItem>
</file>

<file path=customXml/itemProps3.xml><?xml version="1.0" encoding="utf-8"?>
<ds:datastoreItem xmlns:ds="http://schemas.openxmlformats.org/officeDocument/2006/customXml" ds:itemID="{F2967E17-94F4-4E72-A333-63F360BAC818}"/>
</file>

<file path=docMetadata/LabelInfo.xml><?xml version="1.0" encoding="utf-8"?>
<clbl:labelList xmlns:clbl="http://schemas.microsoft.com/office/2020/mipLabelMetadata">
  <clbl:label id="{1fcf450d-bb71-4efd-ae5d-90c7be757e12}" enabled="0" method="" siteId="{1fcf450d-bb71-4efd-ae5d-90c7be757e12}" removed="1"/>
</clbl:labelList>
</file>

<file path=docProps/app.xml><?xml version="1.0" encoding="utf-8"?>
<Properties xmlns="http://schemas.openxmlformats.org/officeDocument/2006/extended-properties" xmlns:vt="http://schemas.openxmlformats.org/officeDocument/2006/docPropsVTypes">
  <TotalTime>0</TotalTime>
  <Words>47996</Words>
  <Application>Microsoft Office PowerPoint</Application>
  <PresentationFormat>ユーザー設定</PresentationFormat>
  <Paragraphs>6052</Paragraphs>
  <Slides>183</Slides>
  <Notes>35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183</vt:i4>
      </vt:variant>
    </vt:vector>
  </HeadingPairs>
  <TitlesOfParts>
    <vt:vector size="197" baseType="lpstr">
      <vt:lpstr>HGPｺﾞｼｯｸM</vt:lpstr>
      <vt:lpstr>HGP創英角ｺﾞｼｯｸUB</vt:lpstr>
      <vt:lpstr>Meiryo UI</vt:lpstr>
      <vt:lpstr>ＭＳ Ｐゴシック</vt:lpstr>
      <vt:lpstr>roboto-regular</vt:lpstr>
      <vt:lpstr>Segoe Sans</vt:lpstr>
      <vt:lpstr>游ゴシック</vt:lpstr>
      <vt:lpstr>Arial</vt:lpstr>
      <vt:lpstr>Calibri</vt:lpstr>
      <vt:lpstr>Segoe UI</vt:lpstr>
      <vt:lpstr>Wingdings</vt:lpstr>
      <vt:lpstr>Office テーマ</vt:lpstr>
      <vt:lpstr>中扉_Light</vt:lpstr>
      <vt:lpstr>think-cellスライド</vt:lpstr>
      <vt:lpstr>SBT（Science Based Targets）について</vt:lpstr>
      <vt:lpstr>PowerPoint プレゼンテーション</vt:lpstr>
      <vt:lpstr>第１部 SBTの概要</vt:lpstr>
      <vt:lpstr>SBTとは？</vt:lpstr>
      <vt:lpstr>SBT（Science Based Targets）とは？</vt:lpstr>
      <vt:lpstr>SBT（Near-term SBT）のイメージ</vt:lpstr>
      <vt:lpstr>SBTが削減対象とする排出量</vt:lpstr>
      <vt:lpstr>SBTの運営機関</vt:lpstr>
      <vt:lpstr>SBTの運営機関</vt:lpstr>
      <vt:lpstr>SBTの運営機関の詳細</vt:lpstr>
      <vt:lpstr>We Mean BusinessとSBT</vt:lpstr>
      <vt:lpstr>SBTに取組むメリット</vt:lpstr>
      <vt:lpstr>SBTに取り組むメリット</vt:lpstr>
      <vt:lpstr>①対投資家へのメリット</vt:lpstr>
      <vt:lpstr>CDPには数多くの投資家が参加</vt:lpstr>
      <vt:lpstr>SBT認定を受けているとCDPで得点が上がる 1/3</vt:lpstr>
      <vt:lpstr>SBT認定を受けているとCDPで得点が上がる 2/3</vt:lpstr>
      <vt:lpstr>SBT認定を受けているとCDPで得点が上がる 3/3</vt:lpstr>
      <vt:lpstr>投資家からのエンゲージメントでパリ協定に整合する目標が求められている</vt:lpstr>
      <vt:lpstr>投資家対応のためにSBT設定を行った事例</vt:lpstr>
      <vt:lpstr>企業事例　－Land Securities－</vt:lpstr>
      <vt:lpstr>目標設定のメリットを企業が実感</vt:lpstr>
      <vt:lpstr>②対顧客へのメリット</vt:lpstr>
      <vt:lpstr>サプライヤーへの目標設定を求めるSBT認定企業もいる 1/4</vt:lpstr>
      <vt:lpstr>サプライヤーへの目標設定を求めるSBT認定企業もいる 2/4</vt:lpstr>
      <vt:lpstr>サプライヤーへの目標設定を求めるSBT認定企業もいる 3/4</vt:lpstr>
      <vt:lpstr>サプライヤーへの目標設定を求めるSBT認定企業もいる 4/4</vt:lpstr>
      <vt:lpstr>顧客対応のためにSBT設定を行った事例</vt:lpstr>
      <vt:lpstr>企業事例　－DELL－</vt:lpstr>
      <vt:lpstr>目標設定のメリットを企業が実感 1/2</vt:lpstr>
      <vt:lpstr>目標設定のメリットを企業が実感 2/2</vt:lpstr>
      <vt:lpstr>③対サプライヤーへのメリット</vt:lpstr>
      <vt:lpstr>サプライチェーンには様々なリスクが潜んでいる</vt:lpstr>
      <vt:lpstr>サプライヤー対応のためにSBT設定を行った事例</vt:lpstr>
      <vt:lpstr>企業事例　－Kellog－</vt:lpstr>
      <vt:lpstr>④対社内・従業員へのメリット</vt:lpstr>
      <vt:lpstr>SBTは社内の削減取組みを促進させる</vt:lpstr>
      <vt:lpstr>SBT設定により社内モチベーションを高めた事例</vt:lpstr>
      <vt:lpstr>企業事例　－Pfizer－</vt:lpstr>
      <vt:lpstr>企業事例　－Ørsted－</vt:lpstr>
      <vt:lpstr>目標設定のメリットを企業が実感</vt:lpstr>
      <vt:lpstr>SBT参加企業</vt:lpstr>
      <vt:lpstr>全世界のSBT参加企業</vt:lpstr>
      <vt:lpstr>日本のSBT参加企業</vt:lpstr>
      <vt:lpstr>SBT認定取得済み日本企業の取組 1/22</vt:lpstr>
      <vt:lpstr>SBT認定取得済み日本企業の取組 2/22</vt:lpstr>
      <vt:lpstr>SBT認定取得済み日本企業の取組 3/22</vt:lpstr>
      <vt:lpstr>SBT認定取得済み日本企業の取組 4/22</vt:lpstr>
      <vt:lpstr>SBT認定取得済み日本企業の取組 5/22</vt:lpstr>
      <vt:lpstr>SBT認定取得済み日本企業の取組 6/22</vt:lpstr>
      <vt:lpstr>SBT認定取得済み日本企業の取組 7/22</vt:lpstr>
      <vt:lpstr>SBT認定取得済み日本企業の取組 8/22</vt:lpstr>
      <vt:lpstr>SBT認定取得済み日本企業の取組 9/22</vt:lpstr>
      <vt:lpstr>SBT認定取得済み日本企業の取組 10/22</vt:lpstr>
      <vt:lpstr>SBT認定取得済み日本企業の取組 11/22</vt:lpstr>
      <vt:lpstr>SBT認定取得済み日本企業の取組 12/22</vt:lpstr>
      <vt:lpstr>SBT認定取得済み日本企業の取組 13/22</vt:lpstr>
      <vt:lpstr>SBT認定取得済み日本企業の取組 14/22</vt:lpstr>
      <vt:lpstr>SBT認定取得済み日本企業の取組 15/22</vt:lpstr>
      <vt:lpstr>SBT認定取得済み日本企業の取組 16/22</vt:lpstr>
      <vt:lpstr>SBT認定取得済み日本企業の取組 17/22</vt:lpstr>
      <vt:lpstr>SBT認定取得済み日本企業の取組 18/22</vt:lpstr>
      <vt:lpstr>SBT認定取得済み日本企業の取組 19/22</vt:lpstr>
      <vt:lpstr>SBT認定取得済み日本企業の取組 20/22</vt:lpstr>
      <vt:lpstr>SBT認定取得済み日本企業の取組 21/22</vt:lpstr>
      <vt:lpstr>SBT認定取得済み日本企業の取組 22/22</vt:lpstr>
      <vt:lpstr>環境省 SBT設定支援事業</vt:lpstr>
      <vt:lpstr>2020年度 環境省 SBT設定支援</vt:lpstr>
      <vt:lpstr>2019年度 環境省 SBT設定支援</vt:lpstr>
      <vt:lpstr>2018年度 環境省 SBT設定支援</vt:lpstr>
      <vt:lpstr>2017年度 環境省 SBT設定支援</vt:lpstr>
      <vt:lpstr>2020年度 環境省中小企業版SBT・RE100の設定支援</vt:lpstr>
      <vt:lpstr>2019年度 環境省中小企業版SBT・RE100の設定支援</vt:lpstr>
      <vt:lpstr>2018年度 環境省中小企業版SBT・RE100の設定支援</vt:lpstr>
      <vt:lpstr>参加企業のこれまでの感想コメント 1/5</vt:lpstr>
      <vt:lpstr>参加企業のこれまでの感想コメント 2/5</vt:lpstr>
      <vt:lpstr>参加企業のこれまでの感想コメント 3/5</vt:lpstr>
      <vt:lpstr>参加企業のこれまでの感想コメント 4/5</vt:lpstr>
      <vt:lpstr>参加企業のこれまでの感想コメント 5/5</vt:lpstr>
      <vt:lpstr>第２部 SBTの設定</vt:lpstr>
      <vt:lpstr>SBTの手続き</vt:lpstr>
      <vt:lpstr>SBTの窓口</vt:lpstr>
      <vt:lpstr>SBT設定の対象組織</vt:lpstr>
      <vt:lpstr>【参考】SBT設定の対象組織</vt:lpstr>
      <vt:lpstr>SBT申請の流れ</vt:lpstr>
      <vt:lpstr>① Resister：検証ポータルへの登録</vt:lpstr>
      <vt:lpstr>② Commitment：コミットメント（任意）</vt:lpstr>
      <vt:lpstr>③ Develop：目標策定</vt:lpstr>
      <vt:lpstr>④ Submit：【参考】基準評価指標（CAI）</vt:lpstr>
      <vt:lpstr>④ Submit：目標申請</vt:lpstr>
      <vt:lpstr>④ Submit：【参考】検証ポータル上での目標申請手順</vt:lpstr>
      <vt:lpstr>④ Submit：【参考】目標検証の種類</vt:lpstr>
      <vt:lpstr>④ Submit：【参考】目標検証チームの構成</vt:lpstr>
      <vt:lpstr>④ Submit：【参考】目標検証の段階</vt:lpstr>
      <vt:lpstr>⑤ Communicate：結果の通知・公開</vt:lpstr>
      <vt:lpstr>⑥ Disclose：開示</vt:lpstr>
      <vt:lpstr>スタンダードティアサービス料金</vt:lpstr>
      <vt:lpstr>プレミアムティアサービス料金</vt:lpstr>
      <vt:lpstr>短期SBTの認定基準</vt:lpstr>
      <vt:lpstr>SBTの考え方</vt:lpstr>
      <vt:lpstr>短期SBT設定の基準概要 1/2</vt:lpstr>
      <vt:lpstr>短期SBT設定の基準概要 2/2</vt:lpstr>
      <vt:lpstr>短期SBTの基本要件　1.GHG排出インベントリと目標のバウンダリ 1/3</vt:lpstr>
      <vt:lpstr>【補足】GHGプロトコルにおける企業範囲とは？</vt:lpstr>
      <vt:lpstr>【補足】企業範囲のイメージ</vt:lpstr>
      <vt:lpstr>短期SBTの基本要件　1.GHG排出インベントリと目標のバウンダリ 2/3</vt:lpstr>
      <vt:lpstr>短期SBTの基本要件　1.GHG排出インベントリと目標のバウンダリ 3/3</vt:lpstr>
      <vt:lpstr>短期SBTの基本要件　2.手法の有効性</vt:lpstr>
      <vt:lpstr>短期SBTの基本要件　3.排出量算定の必要要件 1/3</vt:lpstr>
      <vt:lpstr>【補足】Scope2排出量の報告方法</vt:lpstr>
      <vt:lpstr>【補足】クレジットを取得した削減について</vt:lpstr>
      <vt:lpstr>短期SBTの基本要件　3.排出量算定の必要要件 2/3</vt:lpstr>
      <vt:lpstr>短期SBTの基本要件　3.排出量算定の必要要件 3/3</vt:lpstr>
      <vt:lpstr>短期SBTの基本要件　4.目標の策定 1/2</vt:lpstr>
      <vt:lpstr>短期SBTの基本要件　4.目標の策定 2/2</vt:lpstr>
      <vt:lpstr>短期SBTの基本要件　5.目標水準 1/5</vt:lpstr>
      <vt:lpstr>【補足】2021年以降を基準年とする場合の目標値の考え方</vt:lpstr>
      <vt:lpstr>短期SBTの基本要件　5.目標水準 2/5</vt:lpstr>
      <vt:lpstr>短期SBTの基本要件　5.目標水準 3/5</vt:lpstr>
      <vt:lpstr>短期SBTの基本要件　5.目標水準 4/5</vt:lpstr>
      <vt:lpstr>短期SBTの基本要件　5.目標水準 5/5</vt:lpstr>
      <vt:lpstr>短期SBTの基本要件　6.セクター別ガイダンス</vt:lpstr>
      <vt:lpstr>短期SBTの基本要件　7.開示と再計算 1/3</vt:lpstr>
      <vt:lpstr>短期SBTの基本要件　7.開示と再計算 2/3</vt:lpstr>
      <vt:lpstr>短期SBTの基本要件　7.開示と再計算 3/3</vt:lpstr>
      <vt:lpstr>短期SBTの設定手法</vt:lpstr>
      <vt:lpstr>SBTの設定手法</vt:lpstr>
      <vt:lpstr>手法その1 総量削減（Absolute Emission Contraction）</vt:lpstr>
      <vt:lpstr>手法その2 SDA（部門別脱炭素化アプローチ） 1/2</vt:lpstr>
      <vt:lpstr>手法その2 SDA（部門別脱炭素化アプローチ） 2/2</vt:lpstr>
      <vt:lpstr>セクター別ガイダンスの準備状況</vt:lpstr>
      <vt:lpstr>SBT Net-Zeroの設定手法</vt:lpstr>
      <vt:lpstr>SBT Net-Zeroとは？ </vt:lpstr>
      <vt:lpstr>SBT Net-Zeroの目標設定手法 </vt:lpstr>
      <vt:lpstr>中和（Neutralization）の扱い</vt:lpstr>
      <vt:lpstr>バリューチェーンを越えた緩和（BVCM）の扱い</vt:lpstr>
      <vt:lpstr>SBT Net-Zero認定取得済の企業 1/10</vt:lpstr>
      <vt:lpstr>SBT Net-Zero認定取得済の企業 2/10</vt:lpstr>
      <vt:lpstr>SBT Net-Zero認定取得済の企業 3/10</vt:lpstr>
      <vt:lpstr>SBT Net-Zero認定取得済の企業 4/10</vt:lpstr>
      <vt:lpstr>SBT Net-Zero認定取得済の企業 5/10</vt:lpstr>
      <vt:lpstr>SBT Net-Zero認定取得済の企業 6/10</vt:lpstr>
      <vt:lpstr>SBT Net-Zero認定取得済の企業 7/10</vt:lpstr>
      <vt:lpstr>SBT Net-Zero認定取得済の企業 8/10</vt:lpstr>
      <vt:lpstr>SBT Net-Zero認定取得済の企業 9/10</vt:lpstr>
      <vt:lpstr>SBT Net-Zero認定取得済の企業 10/10</vt:lpstr>
      <vt:lpstr>SBT Net-Zeroコミットメント中の日本企業</vt:lpstr>
      <vt:lpstr>SBT Net-Zeroコミットメント中の海外企業 1/26</vt:lpstr>
      <vt:lpstr>SBT Net-Zeroコミットメント中の海外企業 2/26</vt:lpstr>
      <vt:lpstr>SBT Net-Zeroコミットメント中の海外企業 3/26</vt:lpstr>
      <vt:lpstr>SBT Net-Zeroコミットメント中の海外企業 4/26</vt:lpstr>
      <vt:lpstr>SBT Net-Zeroコミットメント中の海外企業 5/26</vt:lpstr>
      <vt:lpstr>SBT Net-Zeroコミットメント中の海外企業 6/26</vt:lpstr>
      <vt:lpstr>SBT Net-Zeroコミットメント中の海外企業 7/26</vt:lpstr>
      <vt:lpstr>SBT Net-Zeroコミットメント中の海外企業 8/26</vt:lpstr>
      <vt:lpstr>SBT Net-Zeroコミットメント中の海外企業 9/26</vt:lpstr>
      <vt:lpstr>SBT Net-Zeroコミットメント中の海外企業 10/26</vt:lpstr>
      <vt:lpstr>SBT Net-Zeroコミットメント中の海外企業 11/26</vt:lpstr>
      <vt:lpstr>SBT Net-Zeroコミットメント中の海外企業 12/26</vt:lpstr>
      <vt:lpstr>SBT Net-Zeroコミットメント中の海外企業 13/26</vt:lpstr>
      <vt:lpstr>SBT Net-Zeroコミットメント中の海外企業 14/26</vt:lpstr>
      <vt:lpstr>SBT Net-Zeroコミットメント中の海外企業 15/26</vt:lpstr>
      <vt:lpstr>SBT Net-Zeroコミットメント中の海外企業 16/26</vt:lpstr>
      <vt:lpstr>SBT Net-Zeroコミットメント中の海外企業 17/26</vt:lpstr>
      <vt:lpstr>SBT Net-Zeroコミットメント中の海外企業 18/26</vt:lpstr>
      <vt:lpstr>SBT Net-Zeroコミットメント中の海外企業 19/26</vt:lpstr>
      <vt:lpstr>SBT Net-Zeroコミットメント中の海外企業 20/26</vt:lpstr>
      <vt:lpstr>SBT Net-Zeroコミットメント中の海外企業 21/26</vt:lpstr>
      <vt:lpstr>SBT Net-Zeroコミットメント中の海外企業 22/26</vt:lpstr>
      <vt:lpstr>SBT Net-Zeroコミットメント中の海外企業 23/26</vt:lpstr>
      <vt:lpstr>SBT Net-Zeroコミットメント中の海外企業 24/26</vt:lpstr>
      <vt:lpstr>SBT Net-Zeroコミットメント中の海外企業 25/26</vt:lpstr>
      <vt:lpstr>SBT Net-Zeroコミットメント中の海外企業 26/26</vt:lpstr>
      <vt:lpstr>【参考①】関連資料</vt:lpstr>
      <vt:lpstr>関連資料</vt:lpstr>
      <vt:lpstr>【参考②】中小企業向けSBT</vt:lpstr>
      <vt:lpstr>中小企業向けSBTの概要 1/4</vt:lpstr>
      <vt:lpstr>中小企業向けSBTの概要 2/4</vt:lpstr>
      <vt:lpstr>中小企業向けSBTの概要 3/4</vt:lpstr>
      <vt:lpstr>【参考】目標検証の段階（中小企業向けSBT）</vt:lpstr>
      <vt:lpstr>中小企業向けSBTの概要 4/4</vt:lpstr>
      <vt:lpstr>参考資料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2021-02-26T10:48:20Z</dcterms:created>
  <dcterms:modified xsi:type="dcterms:W3CDTF">2025-06-26T01:37:26Z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0x0101008675A317D1B04847BFBF05F56C73D2D4</vt:lpwstr>
  </property>
  <property fmtid="{D5CDD505-2E9C-101B-9397-08002B2CF9AE}" pid="3" name="MSIP_Label_defa4170-0d19-0005-0004-bc88714345d2_Enabled">
    <vt:lpwstr>true</vt:lpwstr>
  </property>
  <property fmtid="{D5CDD505-2E9C-101B-9397-08002B2CF9AE}" pid="4" name="MSIP_Label_defa4170-0d19-0005-0004-bc88714345d2_SetDate">
    <vt:lpwstr>2023-07-13T06:35:54Z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387f9688-70b0-460d-943a-fd0c1f51a3e1</vt:lpwstr>
  </property>
  <property fmtid="{D5CDD505-2E9C-101B-9397-08002B2CF9AE}" pid="9" name="MSIP_Label_defa4170-0d19-0005-0004-bc88714345d2_ContentBits">
    <vt:lpwstr>0</vt:lpwstr>
  </property>
  <property fmtid="{D5CDD505-2E9C-101B-9397-08002B2CF9AE}" pid="10" name="MediaServiceImageTags">
    <vt:lpwstr/>
  </property>
  <property fmtid="{D5CDD505-2E9C-101B-9397-08002B2CF9AE}" pid="11" name="Order">
    <vt:r8>103600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