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4"/>
  </p:sldMasterIdLst>
  <p:notesMasterIdLst>
    <p:notesMasterId r:id="rId172"/>
  </p:notesMasterIdLst>
  <p:sldIdLst>
    <p:sldId id="256" r:id="rId5"/>
    <p:sldId id="258" r:id="rId6"/>
    <p:sldId id="489" r:id="rId7"/>
    <p:sldId id="265" r:id="rId8"/>
    <p:sldId id="662" r:id="rId9"/>
    <p:sldId id="663" r:id="rId10"/>
    <p:sldId id="436" r:id="rId11"/>
    <p:sldId id="437" r:id="rId12"/>
    <p:sldId id="664" r:id="rId13"/>
    <p:sldId id="665" r:id="rId14"/>
    <p:sldId id="492" r:id="rId15"/>
    <p:sldId id="493" r:id="rId16"/>
    <p:sldId id="440" r:id="rId17"/>
    <p:sldId id="494" r:id="rId18"/>
    <p:sldId id="666" r:id="rId19"/>
    <p:sldId id="667" r:id="rId20"/>
    <p:sldId id="946" r:id="rId21"/>
    <p:sldId id="497" r:id="rId22"/>
    <p:sldId id="668" r:id="rId23"/>
    <p:sldId id="669" r:id="rId24"/>
    <p:sldId id="670" r:id="rId25"/>
    <p:sldId id="501" r:id="rId26"/>
    <p:sldId id="502" r:id="rId27"/>
    <p:sldId id="616" r:id="rId28"/>
    <p:sldId id="503" r:id="rId29"/>
    <p:sldId id="850" r:id="rId30"/>
    <p:sldId id="907" r:id="rId31"/>
    <p:sldId id="671" r:id="rId32"/>
    <p:sldId id="504" r:id="rId33"/>
    <p:sldId id="506" r:id="rId34"/>
    <p:sldId id="507" r:id="rId35"/>
    <p:sldId id="672" r:id="rId36"/>
    <p:sldId id="509" r:id="rId37"/>
    <p:sldId id="673" r:id="rId38"/>
    <p:sldId id="511" r:id="rId39"/>
    <p:sldId id="674" r:id="rId40"/>
    <p:sldId id="513" r:id="rId41"/>
    <p:sldId id="675" r:id="rId42"/>
    <p:sldId id="515" r:id="rId43"/>
    <p:sldId id="516" r:id="rId44"/>
    <p:sldId id="517" r:id="rId45"/>
    <p:sldId id="518" r:id="rId46"/>
    <p:sldId id="911" r:id="rId47"/>
    <p:sldId id="894" r:id="rId48"/>
    <p:sldId id="784" r:id="rId49"/>
    <p:sldId id="785" r:id="rId50"/>
    <p:sldId id="786" r:id="rId51"/>
    <p:sldId id="787" r:id="rId52"/>
    <p:sldId id="903" r:id="rId53"/>
    <p:sldId id="788" r:id="rId54"/>
    <p:sldId id="789" r:id="rId55"/>
    <p:sldId id="904" r:id="rId56"/>
    <p:sldId id="790" r:id="rId57"/>
    <p:sldId id="857" r:id="rId58"/>
    <p:sldId id="791" r:id="rId59"/>
    <p:sldId id="905" r:id="rId60"/>
    <p:sldId id="792" r:id="rId61"/>
    <p:sldId id="793" r:id="rId62"/>
    <p:sldId id="794" r:id="rId63"/>
    <p:sldId id="878" r:id="rId64"/>
    <p:sldId id="795" r:id="rId65"/>
    <p:sldId id="796" r:id="rId66"/>
    <p:sldId id="797" r:id="rId67"/>
    <p:sldId id="799" r:id="rId68"/>
    <p:sldId id="898" r:id="rId69"/>
    <p:sldId id="906" r:id="rId70"/>
    <p:sldId id="550" r:id="rId71"/>
    <p:sldId id="551" r:id="rId72"/>
    <p:sldId id="552" r:id="rId73"/>
    <p:sldId id="553" r:id="rId74"/>
    <p:sldId id="554" r:id="rId75"/>
    <p:sldId id="555" r:id="rId76"/>
    <p:sldId id="560" r:id="rId77"/>
    <p:sldId id="556" r:id="rId78"/>
    <p:sldId id="557" r:id="rId79"/>
    <p:sldId id="558" r:id="rId80"/>
    <p:sldId id="559" r:id="rId81"/>
    <p:sldId id="561" r:id="rId82"/>
    <p:sldId id="562" r:id="rId83"/>
    <p:sldId id="563" r:id="rId84"/>
    <p:sldId id="676" r:id="rId85"/>
    <p:sldId id="677" r:id="rId86"/>
    <p:sldId id="678" r:id="rId87"/>
    <p:sldId id="679" r:id="rId88"/>
    <p:sldId id="680" r:id="rId89"/>
    <p:sldId id="681" r:id="rId90"/>
    <p:sldId id="682" r:id="rId91"/>
    <p:sldId id="683" r:id="rId92"/>
    <p:sldId id="684" r:id="rId93"/>
    <p:sldId id="685" r:id="rId94"/>
    <p:sldId id="686" r:id="rId95"/>
    <p:sldId id="687" r:id="rId96"/>
    <p:sldId id="688" r:id="rId97"/>
    <p:sldId id="689" r:id="rId98"/>
    <p:sldId id="690" r:id="rId99"/>
    <p:sldId id="691" r:id="rId100"/>
    <p:sldId id="692" r:id="rId101"/>
    <p:sldId id="693" r:id="rId102"/>
    <p:sldId id="694" r:id="rId103"/>
    <p:sldId id="695" r:id="rId104"/>
    <p:sldId id="696" r:id="rId105"/>
    <p:sldId id="697" r:id="rId106"/>
    <p:sldId id="698" r:id="rId107"/>
    <p:sldId id="699" r:id="rId108"/>
    <p:sldId id="700" r:id="rId109"/>
    <p:sldId id="868" r:id="rId110"/>
    <p:sldId id="701" r:id="rId111"/>
    <p:sldId id="702" r:id="rId112"/>
    <p:sldId id="703" r:id="rId113"/>
    <p:sldId id="704" r:id="rId114"/>
    <p:sldId id="705" r:id="rId115"/>
    <p:sldId id="706" r:id="rId116"/>
    <p:sldId id="707" r:id="rId117"/>
    <p:sldId id="708" r:id="rId118"/>
    <p:sldId id="709" r:id="rId119"/>
    <p:sldId id="710" r:id="rId120"/>
    <p:sldId id="711" r:id="rId121"/>
    <p:sldId id="712" r:id="rId122"/>
    <p:sldId id="713" r:id="rId123"/>
    <p:sldId id="714" r:id="rId124"/>
    <p:sldId id="715" r:id="rId125"/>
    <p:sldId id="908" r:id="rId126"/>
    <p:sldId id="909" r:id="rId127"/>
    <p:sldId id="910" r:id="rId128"/>
    <p:sldId id="717" r:id="rId129"/>
    <p:sldId id="718" r:id="rId130"/>
    <p:sldId id="719" r:id="rId131"/>
    <p:sldId id="720" r:id="rId132"/>
    <p:sldId id="721" r:id="rId133"/>
    <p:sldId id="933" r:id="rId134"/>
    <p:sldId id="932" r:id="rId135"/>
    <p:sldId id="931" r:id="rId136"/>
    <p:sldId id="935" r:id="rId137"/>
    <p:sldId id="934" r:id="rId138"/>
    <p:sldId id="936" r:id="rId139"/>
    <p:sldId id="776" r:id="rId140"/>
    <p:sldId id="937" r:id="rId141"/>
    <p:sldId id="938" r:id="rId142"/>
    <p:sldId id="722" r:id="rId143"/>
    <p:sldId id="723" r:id="rId144"/>
    <p:sldId id="939" r:id="rId145"/>
    <p:sldId id="728" r:id="rId146"/>
    <p:sldId id="730" r:id="rId147"/>
    <p:sldId id="940" r:id="rId148"/>
    <p:sldId id="755" r:id="rId149"/>
    <p:sldId id="731" r:id="rId150"/>
    <p:sldId id="733" r:id="rId151"/>
    <p:sldId id="941" r:id="rId152"/>
    <p:sldId id="734" r:id="rId153"/>
    <p:sldId id="735" r:id="rId154"/>
    <p:sldId id="859" r:id="rId155"/>
    <p:sldId id="942" r:id="rId156"/>
    <p:sldId id="737" r:id="rId157"/>
    <p:sldId id="739" r:id="rId158"/>
    <p:sldId id="943" r:id="rId159"/>
    <p:sldId id="741" r:id="rId160"/>
    <p:sldId id="757" r:id="rId161"/>
    <p:sldId id="944" r:id="rId162"/>
    <p:sldId id="777" r:id="rId163"/>
    <p:sldId id="743" r:id="rId164"/>
    <p:sldId id="945" r:id="rId165"/>
    <p:sldId id="745" r:id="rId166"/>
    <p:sldId id="758" r:id="rId167"/>
    <p:sldId id="746" r:id="rId168"/>
    <p:sldId id="783" r:id="rId169"/>
    <p:sldId id="610" r:id="rId170"/>
    <p:sldId id="611" r:id="rId171"/>
  </p:sldIdLst>
  <p:sldSz cx="10691813" cy="7559675"/>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3DEFF"/>
    <a:srgbClr val="EF8B47"/>
    <a:srgbClr val="EAB200"/>
    <a:srgbClr val="D3D3D3"/>
    <a:srgbClr val="ED7D31"/>
    <a:srgbClr val="DCE6F2"/>
    <a:srgbClr val="FFFFFF"/>
    <a:srgbClr val="CBD1D0"/>
    <a:srgbClr val="E7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3" autoAdjust="0"/>
    <p:restoredTop sz="94626" autoAdjust="0"/>
  </p:normalViewPr>
  <p:slideViewPr>
    <p:cSldViewPr snapToGrid="0" showGuides="1">
      <p:cViewPr varScale="1">
        <p:scale>
          <a:sx n="140" d="100"/>
          <a:sy n="140" d="100"/>
        </p:scale>
        <p:origin x="102" y="82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microsoft.com/office/2018/10/relationships/authors" Target="authors.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ableStyles" Target="tableStyle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bcms365.sharepoint.com/sites/MOE_datsutanso/Shared%20Documents/006_SBT&#12289;TCFD&#12289;RE100&#31561;&#12398;&#22522;&#30990;&#30340;&#12394;&#35500;&#26126;&#36039;&#26009;&#12398;&#26356;&#26032;&#31561;&#12304;3-2-1(1)&#12305;/01.&#27010;&#35201;&#36039;&#26009;&#12539;&#35443;&#32048;&#36039;&#26009;&#12398;&#20316;&#25104;&#12539;&#26356;&#26032;/&#20225;&#26989;&#25968;&#26356;&#26032;&#12487;&#12540;&#12479;&#12477;&#12540;&#12473;/23&#24180;6&#26376;/SBT_memberlist_2023063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518953999189217E-2"/>
          <c:y val="4.5200809055936528E-2"/>
          <c:w val="0.90413983872810211"/>
          <c:h val="0.83149698116660253"/>
        </c:manualLayout>
      </c:layout>
      <c:barChart>
        <c:barDir val="col"/>
        <c:grouping val="stacked"/>
        <c:varyColors val="0"/>
        <c:ser>
          <c:idx val="1"/>
          <c:order val="0"/>
          <c:tx>
            <c:strRef>
              <c:f>認定企業数!$D$3</c:f>
              <c:strCache>
                <c:ptCount val="1"/>
                <c:pt idx="0">
                  <c:v>Tsrget set</c:v>
                </c:pt>
              </c:strCache>
            </c:strRef>
          </c:tx>
          <c:spPr>
            <a:solidFill>
              <a:srgbClr val="EAB200"/>
            </a:solidFill>
            <a:ln>
              <a:noFill/>
            </a:ln>
            <a:effectLst/>
          </c:spPr>
          <c:invertIfNegative val="0"/>
          <c:dLbls>
            <c:dLbl>
              <c:idx val="0"/>
              <c:layout>
                <c:manualLayout>
                  <c:x val="1.3558540332386834E-3"/>
                  <c:y val="-1.97908844833455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9C-449D-BC98-C78E0E39C891}"/>
                </c:ext>
              </c:extLst>
            </c:dLbl>
            <c:dLbl>
              <c:idx val="1"/>
              <c:layout>
                <c:manualLayout>
                  <c:x val="0"/>
                  <c:y val="-7.35089995095689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9C-449D-BC98-C78E0E39C891}"/>
                </c:ext>
              </c:extLst>
            </c:dLbl>
            <c:dLbl>
              <c:idx val="2"/>
              <c:layout>
                <c:manualLayout>
                  <c:x val="2.7117080664774166E-3"/>
                  <c:y val="-3.10999613309715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9C-449D-BC98-C78E0E39C891}"/>
                </c:ext>
              </c:extLst>
            </c:dLbl>
            <c:dLbl>
              <c:idx val="3"/>
              <c:layout>
                <c:manualLayout>
                  <c:x val="-1.355854033238758E-3"/>
                  <c:y val="-1.6963615271439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9C-449D-BC98-C78E0E39C891}"/>
                </c:ext>
              </c:extLst>
            </c:dLbl>
            <c:dLbl>
              <c:idx val="4"/>
              <c:layout>
                <c:manualLayout>
                  <c:x val="0"/>
                  <c:y val="-8.48180763571949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9C-449D-BC98-C78E0E39C891}"/>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認定企業数!$B$4:$B$13</c:f>
              <c:strCache>
                <c:ptCount val="10"/>
                <c:pt idx="0">
                  <c:v>~2015.3</c:v>
                </c:pt>
                <c:pt idx="1">
                  <c:v>~2016.3</c:v>
                </c:pt>
                <c:pt idx="2">
                  <c:v>~2017.3</c:v>
                </c:pt>
                <c:pt idx="3">
                  <c:v>~2018.3</c:v>
                </c:pt>
                <c:pt idx="4">
                  <c:v>~2019.3</c:v>
                </c:pt>
                <c:pt idx="5">
                  <c:v>~2020.3</c:v>
                </c:pt>
                <c:pt idx="6">
                  <c:v>~2021.3</c:v>
                </c:pt>
                <c:pt idx="7">
                  <c:v>~2022.3</c:v>
                </c:pt>
                <c:pt idx="8">
                  <c:v>~2023.3</c:v>
                </c:pt>
                <c:pt idx="9">
                  <c:v>~2024.3</c:v>
                </c:pt>
              </c:strCache>
            </c:strRef>
          </c:cat>
          <c:val>
            <c:numRef>
              <c:f>認定企業数!$D$4:$D$13</c:f>
              <c:numCache>
                <c:formatCode>General</c:formatCode>
                <c:ptCount val="10"/>
                <c:pt idx="0">
                  <c:v>17</c:v>
                </c:pt>
                <c:pt idx="1">
                  <c:v>12</c:v>
                </c:pt>
                <c:pt idx="2">
                  <c:v>40</c:v>
                </c:pt>
                <c:pt idx="3">
                  <c:v>97</c:v>
                </c:pt>
                <c:pt idx="4">
                  <c:v>191</c:v>
                </c:pt>
                <c:pt idx="5">
                  <c:v>348</c:v>
                </c:pt>
                <c:pt idx="6">
                  <c:v>642</c:v>
                </c:pt>
                <c:pt idx="7">
                  <c:v>1237</c:v>
                </c:pt>
                <c:pt idx="8">
                  <c:v>2256</c:v>
                </c:pt>
                <c:pt idx="9">
                  <c:v>4779</c:v>
                </c:pt>
              </c:numCache>
            </c:numRef>
          </c:val>
          <c:extLst>
            <c:ext xmlns:c16="http://schemas.microsoft.com/office/drawing/2014/chart" uri="{C3380CC4-5D6E-409C-BE32-E72D297353CC}">
              <c16:uniqueId val="{00000005-219C-449D-BC98-C78E0E39C891}"/>
            </c:ext>
          </c:extLst>
        </c:ser>
        <c:ser>
          <c:idx val="0"/>
          <c:order val="1"/>
          <c:tx>
            <c:strRef>
              <c:f>認定企業数!$C$3</c:f>
              <c:strCache>
                <c:ptCount val="1"/>
                <c:pt idx="0">
                  <c:v>comitted</c:v>
                </c:pt>
              </c:strCache>
            </c:strRef>
          </c:tx>
          <c:spPr>
            <a:solidFill>
              <a:srgbClr val="D3D3D3"/>
            </a:solidFill>
            <a:ln>
              <a:noFill/>
            </a:ln>
            <a:effectLst/>
          </c:spPr>
          <c:invertIfNegative val="0"/>
          <c:dLbls>
            <c:dLbl>
              <c:idx val="0"/>
              <c:delete val="1"/>
              <c:extLst>
                <c:ext xmlns:c15="http://schemas.microsoft.com/office/drawing/2012/chart" uri="{CE6537A1-D6FC-4f65-9D91-7224C49458BB}">
                  <c15:layout>
                    <c:manualLayout>
                      <c:w val="2.1876651446226508E-2"/>
                      <c:h val="7.7509696754228155E-2"/>
                    </c:manualLayout>
                  </c15:layout>
                </c:ext>
                <c:ext xmlns:c16="http://schemas.microsoft.com/office/drawing/2014/chart" uri="{C3380CC4-5D6E-409C-BE32-E72D297353CC}">
                  <c16:uniqueId val="{00000006-219C-449D-BC98-C78E0E39C891}"/>
                </c:ext>
              </c:extLst>
            </c:dLbl>
            <c:dLbl>
              <c:idx val="1"/>
              <c:layout>
                <c:manualLayout>
                  <c:x val="-2.7116546863973925E-3"/>
                  <c:y val="-1.1309076847626099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lang="ja-JP"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379512084716308E-2"/>
                      <c:h val="0.11709146572091915"/>
                    </c:manualLayout>
                  </c15:layout>
                </c:ext>
                <c:ext xmlns:c16="http://schemas.microsoft.com/office/drawing/2014/chart" uri="{C3380CC4-5D6E-409C-BE32-E72D297353CC}">
                  <c16:uniqueId val="{00000007-219C-449D-BC98-C78E0E39C891}"/>
                </c:ext>
              </c:extLst>
            </c:dLbl>
            <c:dLbl>
              <c:idx val="2"/>
              <c:layout>
                <c:manualLayout>
                  <c:x val="1.3558540332387083E-3"/>
                  <c:y val="-6.2199922661942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9C-449D-BC98-C78E0E39C891}"/>
                </c:ext>
              </c:extLst>
            </c:dLbl>
            <c:dLbl>
              <c:idx val="3"/>
              <c:layout>
                <c:manualLayout>
                  <c:x val="-4.9714073584198988E-17"/>
                  <c:y val="-5.9372653450036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9C-449D-BC98-C78E0E39C891}"/>
                </c:ext>
              </c:extLst>
            </c:dLbl>
            <c:dLbl>
              <c:idx val="4"/>
              <c:layout>
                <c:manualLayout>
                  <c:x val="1.3558540332386088E-3"/>
                  <c:y val="-3.9581768966690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9C-449D-BC98-C78E0E39C891}"/>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認定企業数!$B$4:$B$13</c:f>
              <c:strCache>
                <c:ptCount val="10"/>
                <c:pt idx="0">
                  <c:v>~2015.3</c:v>
                </c:pt>
                <c:pt idx="1">
                  <c:v>~2016.3</c:v>
                </c:pt>
                <c:pt idx="2">
                  <c:v>~2017.3</c:v>
                </c:pt>
                <c:pt idx="3">
                  <c:v>~2018.3</c:v>
                </c:pt>
                <c:pt idx="4">
                  <c:v>~2019.3</c:v>
                </c:pt>
                <c:pt idx="5">
                  <c:v>~2020.3</c:v>
                </c:pt>
                <c:pt idx="6">
                  <c:v>~2021.3</c:v>
                </c:pt>
                <c:pt idx="7">
                  <c:v>~2022.3</c:v>
                </c:pt>
                <c:pt idx="8">
                  <c:v>~2023.3</c:v>
                </c:pt>
                <c:pt idx="9">
                  <c:v>~2024.3</c:v>
                </c:pt>
              </c:strCache>
            </c:strRef>
          </c:cat>
          <c:val>
            <c:numRef>
              <c:f>認定企業数!$C$4:$C$13</c:f>
              <c:numCache>
                <c:formatCode>General</c:formatCode>
                <c:ptCount val="10"/>
                <c:pt idx="0">
                  <c:v>0</c:v>
                </c:pt>
                <c:pt idx="1">
                  <c:v>89</c:v>
                </c:pt>
                <c:pt idx="2">
                  <c:v>166</c:v>
                </c:pt>
                <c:pt idx="3">
                  <c:v>272</c:v>
                </c:pt>
                <c:pt idx="4">
                  <c:v>350</c:v>
                </c:pt>
                <c:pt idx="5">
                  <c:v>493</c:v>
                </c:pt>
                <c:pt idx="6">
                  <c:v>668</c:v>
                </c:pt>
                <c:pt idx="7">
                  <c:v>1434</c:v>
                </c:pt>
                <c:pt idx="8">
                  <c:v>2554</c:v>
                </c:pt>
                <c:pt idx="9">
                  <c:v>2926</c:v>
                </c:pt>
              </c:numCache>
            </c:numRef>
          </c:val>
          <c:extLst>
            <c:ext xmlns:c16="http://schemas.microsoft.com/office/drawing/2014/chart" uri="{C3380CC4-5D6E-409C-BE32-E72D297353CC}">
              <c16:uniqueId val="{0000000B-219C-449D-BC98-C78E0E39C891}"/>
            </c:ext>
          </c:extLst>
        </c:ser>
        <c:dLbls>
          <c:showLegendKey val="0"/>
          <c:showVal val="0"/>
          <c:showCatName val="0"/>
          <c:showSerName val="0"/>
          <c:showPercent val="0"/>
          <c:showBubbleSize val="0"/>
        </c:dLbls>
        <c:gapWidth val="100"/>
        <c:overlap val="100"/>
        <c:axId val="2059768624"/>
        <c:axId val="1698645568"/>
      </c:barChart>
      <c:catAx>
        <c:axId val="205976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1698645568"/>
        <c:crosses val="autoZero"/>
        <c:auto val="1"/>
        <c:lblAlgn val="ctr"/>
        <c:lblOffset val="100"/>
        <c:noMultiLvlLbl val="0"/>
      </c:catAx>
      <c:valAx>
        <c:axId val="169864556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ja-JP"/>
          </a:p>
        </c:txPr>
        <c:crossAx val="2059768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97937508760128E-2"/>
          <c:y val="5.0544334305659334E-2"/>
          <c:w val="0.91550298713985967"/>
          <c:h val="0.88028695768315135"/>
        </c:manualLayout>
      </c:layout>
      <c:barChart>
        <c:barDir val="col"/>
        <c:grouping val="stacked"/>
        <c:varyColors val="0"/>
        <c:ser>
          <c:idx val="1"/>
          <c:order val="0"/>
          <c:tx>
            <c:strRef>
              <c:f>認定企業数!$D$20</c:f>
              <c:strCache>
                <c:ptCount val="1"/>
                <c:pt idx="0">
                  <c:v>Tsrget set</c:v>
                </c:pt>
              </c:strCache>
            </c:strRef>
          </c:tx>
          <c:spPr>
            <a:solidFill>
              <a:srgbClr val="EF8B4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ADF-4A82-AED8-CD46DB4CD73B}"/>
                </c:ext>
              </c:extLst>
            </c:dLbl>
            <c:dLbl>
              <c:idx val="1"/>
              <c:layout>
                <c:manualLayout>
                  <c:x val="0"/>
                  <c:y val="-3.3391282922011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DF-4A82-AED8-CD46DB4CD73B}"/>
                </c:ext>
              </c:extLst>
            </c:dLbl>
            <c:dLbl>
              <c:idx val="2"/>
              <c:layout>
                <c:manualLayout>
                  <c:x val="4.0151712349338863E-3"/>
                  <c:y val="-5.72421876898669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F-4A82-AED8-CD46DB4CD73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認定企業数!$B$21:$B$30</c:f>
              <c:strCache>
                <c:ptCount val="10"/>
                <c:pt idx="0">
                  <c:v>~2015.3</c:v>
                </c:pt>
                <c:pt idx="1">
                  <c:v>~2016.3</c:v>
                </c:pt>
                <c:pt idx="2">
                  <c:v>~2017.3</c:v>
                </c:pt>
                <c:pt idx="3">
                  <c:v>~2018.3</c:v>
                </c:pt>
                <c:pt idx="4">
                  <c:v>~2019.3</c:v>
                </c:pt>
                <c:pt idx="5">
                  <c:v>~2020.3</c:v>
                </c:pt>
                <c:pt idx="6">
                  <c:v>~2021.3</c:v>
                </c:pt>
                <c:pt idx="7">
                  <c:v>~2022.3</c:v>
                </c:pt>
                <c:pt idx="8">
                  <c:v>~2023.3</c:v>
                </c:pt>
                <c:pt idx="9">
                  <c:v>~2024.3</c:v>
                </c:pt>
              </c:strCache>
            </c:strRef>
          </c:cat>
          <c:val>
            <c:numRef>
              <c:f>認定企業数!$D$21:$D$30</c:f>
              <c:numCache>
                <c:formatCode>General</c:formatCode>
                <c:ptCount val="10"/>
                <c:pt idx="0">
                  <c:v>0</c:v>
                </c:pt>
                <c:pt idx="1">
                  <c:v>1</c:v>
                </c:pt>
                <c:pt idx="2">
                  <c:v>5</c:v>
                </c:pt>
                <c:pt idx="3">
                  <c:v>15</c:v>
                </c:pt>
                <c:pt idx="4">
                  <c:v>39</c:v>
                </c:pt>
                <c:pt idx="5">
                  <c:v>62</c:v>
                </c:pt>
                <c:pt idx="6">
                  <c:v>95</c:v>
                </c:pt>
                <c:pt idx="7">
                  <c:v>164</c:v>
                </c:pt>
                <c:pt idx="8">
                  <c:v>425</c:v>
                </c:pt>
                <c:pt idx="9">
                  <c:v>904</c:v>
                </c:pt>
              </c:numCache>
            </c:numRef>
          </c:val>
          <c:extLst>
            <c:ext xmlns:c16="http://schemas.microsoft.com/office/drawing/2014/chart" uri="{C3380CC4-5D6E-409C-BE32-E72D297353CC}">
              <c16:uniqueId val="{00000000-1E0F-4A99-987D-5593E4B078E3}"/>
            </c:ext>
          </c:extLst>
        </c:ser>
        <c:ser>
          <c:idx val="0"/>
          <c:order val="1"/>
          <c:tx>
            <c:strRef>
              <c:f>認定企業数!$C$20</c:f>
              <c:strCache>
                <c:ptCount val="1"/>
                <c:pt idx="0">
                  <c:v>comitted</c:v>
                </c:pt>
              </c:strCache>
            </c:strRef>
          </c:tx>
          <c:spPr>
            <a:solidFill>
              <a:srgbClr val="B3DEFF"/>
            </a:solidFill>
            <a:ln>
              <a:noFill/>
            </a:ln>
            <a:effectLst/>
          </c:spPr>
          <c:invertIfNegative val="0"/>
          <c:dLbls>
            <c:dLbl>
              <c:idx val="0"/>
              <c:layout>
                <c:manualLayout>
                  <c:x val="2.6767808232892576E-3"/>
                  <c:y val="-3.81614661965845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DF-4A82-AED8-CD46DB4CD73B}"/>
                </c:ext>
              </c:extLst>
            </c:dLbl>
            <c:dLbl>
              <c:idx val="1"/>
              <c:layout>
                <c:manualLayout>
                  <c:x val="0"/>
                  <c:y val="-7.39378407558824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F-4A82-AED8-CD46DB4CD73B}"/>
                </c:ext>
              </c:extLst>
            </c:dLbl>
            <c:dLbl>
              <c:idx val="2"/>
              <c:layout>
                <c:manualLayout>
                  <c:x val="1.3383904116446288E-3"/>
                  <c:y val="-9.30185738541748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DF-4A82-AED8-CD46DB4CD73B}"/>
                </c:ext>
              </c:extLst>
            </c:dLbl>
            <c:dLbl>
              <c:idx val="3"/>
              <c:layout>
                <c:manualLayout>
                  <c:x val="0"/>
                  <c:y val="-2.62360080101520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DF-4A82-AED8-CD46DB4CD73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認定企業数!$B$21:$B$30</c:f>
              <c:strCache>
                <c:ptCount val="10"/>
                <c:pt idx="0">
                  <c:v>~2015.3</c:v>
                </c:pt>
                <c:pt idx="1">
                  <c:v>~2016.3</c:v>
                </c:pt>
                <c:pt idx="2">
                  <c:v>~2017.3</c:v>
                </c:pt>
                <c:pt idx="3">
                  <c:v>~2018.3</c:v>
                </c:pt>
                <c:pt idx="4">
                  <c:v>~2019.3</c:v>
                </c:pt>
                <c:pt idx="5">
                  <c:v>~2020.3</c:v>
                </c:pt>
                <c:pt idx="6">
                  <c:v>~2021.3</c:v>
                </c:pt>
                <c:pt idx="7">
                  <c:v>~2022.3</c:v>
                </c:pt>
                <c:pt idx="8">
                  <c:v>~2023.3</c:v>
                </c:pt>
                <c:pt idx="9">
                  <c:v>~2024.3</c:v>
                </c:pt>
              </c:strCache>
            </c:strRef>
          </c:cat>
          <c:val>
            <c:numRef>
              <c:f>認定企業数!$C$21:$C$30</c:f>
              <c:numCache>
                <c:formatCode>General</c:formatCode>
                <c:ptCount val="10"/>
                <c:pt idx="0">
                  <c:v>3</c:v>
                </c:pt>
                <c:pt idx="1">
                  <c:v>6</c:v>
                </c:pt>
                <c:pt idx="2">
                  <c:v>14</c:v>
                </c:pt>
                <c:pt idx="3">
                  <c:v>40</c:v>
                </c:pt>
                <c:pt idx="4">
                  <c:v>34</c:v>
                </c:pt>
                <c:pt idx="5">
                  <c:v>26</c:v>
                </c:pt>
                <c:pt idx="6">
                  <c:v>29</c:v>
                </c:pt>
                <c:pt idx="7">
                  <c:v>38</c:v>
                </c:pt>
                <c:pt idx="8">
                  <c:v>67</c:v>
                </c:pt>
                <c:pt idx="9">
                  <c:v>84</c:v>
                </c:pt>
              </c:numCache>
            </c:numRef>
          </c:val>
          <c:extLst>
            <c:ext xmlns:c16="http://schemas.microsoft.com/office/drawing/2014/chart" uri="{C3380CC4-5D6E-409C-BE32-E72D297353CC}">
              <c16:uniqueId val="{00000001-1E0F-4A99-987D-5593E4B078E3}"/>
            </c:ext>
          </c:extLst>
        </c:ser>
        <c:dLbls>
          <c:dLblPos val="ctr"/>
          <c:showLegendKey val="0"/>
          <c:showVal val="1"/>
          <c:showCatName val="0"/>
          <c:showSerName val="0"/>
          <c:showPercent val="0"/>
          <c:showBubbleSize val="0"/>
        </c:dLbls>
        <c:gapWidth val="100"/>
        <c:overlap val="100"/>
        <c:axId val="341073936"/>
        <c:axId val="341070608"/>
      </c:barChart>
      <c:catAx>
        <c:axId val="34107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41070608"/>
        <c:crosses val="autoZero"/>
        <c:auto val="1"/>
        <c:lblAlgn val="ctr"/>
        <c:lblOffset val="100"/>
        <c:noMultiLvlLbl val="0"/>
      </c:catAx>
      <c:valAx>
        <c:axId val="34107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4107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2025/1/31</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36146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52</a:t>
            </a:fld>
            <a:endParaRPr kumimoji="1" lang="ja-JP" altLang="en-US"/>
          </a:p>
        </p:txBody>
      </p:sp>
    </p:spTree>
    <p:extLst>
      <p:ext uri="{BB962C8B-B14F-4D97-AF65-F5344CB8AC3E}">
        <p14:creationId xmlns:p14="http://schemas.microsoft.com/office/powerpoint/2010/main" val="3949503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9.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aigcc.net/" TargetMode="External"/><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20.png"/><Relationship Id="rId4" Type="http://schemas.openxmlformats.org/officeDocument/2006/relationships/image" Target="../media/image19.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fontScale="90000"/>
          </a:bodyPr>
          <a:lstStyle/>
          <a:p>
            <a:r>
              <a:rPr lang="en-US" altLang="ja-JP" dirty="0"/>
              <a:t>SBT</a:t>
            </a:r>
            <a:r>
              <a:rPr lang="ja-JP" altLang="en-US" dirty="0"/>
              <a:t>（</a:t>
            </a:r>
            <a:r>
              <a:rPr lang="en-US" altLang="ja-JP" dirty="0"/>
              <a:t>Science Based Targets</a:t>
            </a:r>
            <a:r>
              <a:rPr lang="ja-JP" altLang="en-US" dirty="0"/>
              <a:t>）について</a:t>
            </a:r>
            <a:endParaRPr kumimoji="1" lang="ja-JP" altLang="en-US" sz="2000" dirty="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dirty="0"/>
              <a:t>環境省</a:t>
            </a:r>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の運営機関の詳細</a:t>
            </a:r>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498951691"/>
              </p:ext>
            </p:extLst>
          </p:nvPr>
        </p:nvGraphicFramePr>
        <p:xfrm>
          <a:off x="498239" y="1217580"/>
          <a:ext cx="9751385" cy="5845920"/>
        </p:xfrm>
        <a:graphic>
          <a:graphicData uri="http://schemas.openxmlformats.org/drawingml/2006/table">
            <a:tbl>
              <a:tblPr firstRow="1" bandRow="1"/>
              <a:tblGrid>
                <a:gridCol w="1836000">
                  <a:extLst>
                    <a:ext uri="{9D8B030D-6E8A-4147-A177-3AD203B41FA5}">
                      <a16:colId xmlns:a16="http://schemas.microsoft.com/office/drawing/2014/main" val="20000"/>
                    </a:ext>
                  </a:extLst>
                </a:gridCol>
                <a:gridCol w="7915385">
                  <a:extLst>
                    <a:ext uri="{9D8B030D-6E8A-4147-A177-3AD203B41FA5}">
                      <a16:colId xmlns:a16="http://schemas.microsoft.com/office/drawing/2014/main" val="20001"/>
                    </a:ext>
                  </a:extLst>
                </a:gridCol>
              </a:tblGrid>
              <a:tr h="45279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CDP</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企業の気候変動、水、森林に関する世界最大の情報開示プログラムを運営する英国で設立された国際</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NGO</a:t>
                      </a:r>
                      <a:r>
                        <a:rPr kumimoji="1"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世界約</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23,000</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社の環境データを有する</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データは</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740</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超の機関投資家の</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ESG</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投資における基礎データとしての地位を確立（</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月時点）。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国連グローバル</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コンパクト（</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参加企業・団体に「人権」「労働」「環境」「腐敗防止」の</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分野で、本質的な価値観を容認し、支持し、実行に移すことを求めているイニシアティブ。</a:t>
                      </a:r>
                      <a:endPar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年に当時の国連事務総長が提唱し、現事務総長のアントニオ・グテーレスも支持。現在約</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の企業・団体が加盟（日本は</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597</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世界資源研究所（</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WRI</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気候、エネルギー、食料、森林、水等の自然資源の持続可能性について調査・研究を行う国際的なシンクタンク。</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プロトコル」の共催団体の一つとして、国際的な</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排出量算定基準の作成などにも取組む。</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2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世界自然保護基金（</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WWF</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生物多様性の保全、再生可能な資源利用、環境汚染と浪費的な消費の削減を使命とし、世界約</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カ国以上で活動する環境保全団体。</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object 8">
            <a:extLst>
              <a:ext uri="{FF2B5EF4-FFF2-40B4-BE49-F238E27FC236}">
                <a16:creationId xmlns:a16="http://schemas.microsoft.com/office/drawing/2014/main" id="{F609D152-E330-5165-3E43-A7BE1AD1AF79}"/>
              </a:ext>
            </a:extLst>
          </p:cNvPr>
          <p:cNvSpPr>
            <a:spLocks noChangeAspect="1"/>
          </p:cNvSpPr>
          <p:nvPr/>
        </p:nvSpPr>
        <p:spPr>
          <a:xfrm>
            <a:off x="1055180" y="1823586"/>
            <a:ext cx="739263" cy="359069"/>
          </a:xfrm>
          <a:prstGeom prst="rect">
            <a:avLst/>
          </a:prstGeom>
          <a:blipFill>
            <a:blip r:embed="rId2"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pic>
        <p:nvPicPr>
          <p:cNvPr id="5" name="Picture 4" descr="http://sustainable-event-alliance.org/wp-content/uploads/2010/06/Global_compact_logo-300x283.jpg">
            <a:extLst>
              <a:ext uri="{FF2B5EF4-FFF2-40B4-BE49-F238E27FC236}">
                <a16:creationId xmlns:a16="http://schemas.microsoft.com/office/drawing/2014/main" id="{373E5BDC-8E4E-DCF6-7977-10223FC222B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7783" y="3121939"/>
            <a:ext cx="474055" cy="447193"/>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6" name="Picture 2" descr="https://upload.wikimedia.org/wikipedia/en/0/0b/World_Resources_Institute_logo.jpg">
            <a:extLst>
              <a:ext uri="{FF2B5EF4-FFF2-40B4-BE49-F238E27FC236}">
                <a16:creationId xmlns:a16="http://schemas.microsoft.com/office/drawing/2014/main" id="{4B5401E2-B08F-3CF7-4823-BF3F0CA653E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4812" y="4758477"/>
            <a:ext cx="1039995" cy="36110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7" name="Picture 15">
            <a:extLst>
              <a:ext uri="{FF2B5EF4-FFF2-40B4-BE49-F238E27FC236}">
                <a16:creationId xmlns:a16="http://schemas.microsoft.com/office/drawing/2014/main" id="{CA6A0E6B-FD5D-0F98-B618-2235C3C221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4667" y="6021809"/>
            <a:ext cx="850705" cy="397613"/>
          </a:xfrm>
          <a:prstGeom prst="rect">
            <a:avLst/>
          </a:prstGeom>
          <a:ln w="38100">
            <a:noFill/>
          </a:ln>
        </p:spPr>
      </p:pic>
    </p:spTree>
    <p:extLst>
      <p:ext uri="{BB962C8B-B14F-4D97-AF65-F5344CB8AC3E}">
        <p14:creationId xmlns:p14="http://schemas.microsoft.com/office/powerpoint/2010/main" val="521821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補足</a:t>
            </a:r>
            <a:r>
              <a:rPr kumimoji="1" lang="en-US" altLang="ja-JP" dirty="0"/>
              <a:t>】</a:t>
            </a:r>
            <a:r>
              <a:rPr kumimoji="1" lang="ja-JP" altLang="en-US" dirty="0"/>
              <a:t>クレジットを取得した削減について</a:t>
            </a:r>
          </a:p>
        </p:txBody>
      </p:sp>
      <p:sp>
        <p:nvSpPr>
          <p:cNvPr id="6" name="正方形/長方形 5"/>
          <p:cNvSpPr/>
          <p:nvPr/>
        </p:nvSpPr>
        <p:spPr>
          <a:xfrm>
            <a:off x="487271" y="1213182"/>
            <a:ext cx="9449153" cy="5832366"/>
          </a:xfrm>
          <a:prstGeom prst="rect">
            <a:avLst/>
          </a:prstGeom>
        </p:spPr>
        <p:txBody>
          <a:bodyPr wrap="square">
            <a:spAutoFit/>
          </a:bodyPr>
          <a:lstStyle/>
          <a:p>
            <a:pPr marL="457200" indent="-457200">
              <a:spcBef>
                <a:spcPts val="600"/>
              </a:spcBef>
              <a:buSzPct val="95000"/>
              <a:buFont typeface="Wingdings" panose="05000000000000000000" pitchFamily="2" charset="2"/>
              <a:buChar char="Ø"/>
              <a:tabLst>
                <a:tab pos="533400" algn="l"/>
                <a:tab pos="990600" algn="l"/>
              </a:tabLst>
              <a:defRPr/>
            </a:pPr>
            <a:r>
              <a:rPr lang="ja-JP" altLang="en-US" dirty="0">
                <a:solidFill>
                  <a:prstClr val="black"/>
                </a:solidFill>
                <a:latin typeface="Meiryo UI" panose="020B0604030504040204" pitchFamily="50" charset="-128"/>
                <a:ea typeface="Meiryo UI" panose="020B0604030504040204" pitchFamily="50" charset="-128"/>
              </a:rPr>
              <a:t>クレジット（排出権）とは、あるプロジェクト（排出削減対策）を実施したことによって発生する、</a:t>
            </a:r>
            <a:br>
              <a:rPr lang="en-US" altLang="ja-JP" dirty="0">
                <a:solidFill>
                  <a:prstClr val="black"/>
                </a:solidFill>
                <a:latin typeface="Meiryo UI" panose="020B0604030504040204" pitchFamily="50" charset="-128"/>
                <a:ea typeface="Meiryo UI" panose="020B0604030504040204" pitchFamily="50" charset="-128"/>
              </a:rPr>
            </a:br>
            <a:r>
              <a:rPr lang="ja-JP" altLang="en-US" b="1" dirty="0">
                <a:solidFill>
                  <a:srgbClr val="FF0000"/>
                </a:solidFill>
                <a:latin typeface="Meiryo UI" panose="020B0604030504040204" pitchFamily="50" charset="-128"/>
                <a:ea typeface="Meiryo UI" panose="020B0604030504040204" pitchFamily="50" charset="-128"/>
              </a:rPr>
              <a:t>認定されたベースラインからの削減分、又は定められた排出枠（キャップ）からの削減分を取引できるようにしたもの</a:t>
            </a:r>
            <a:r>
              <a:rPr lang="ja-JP" altLang="en-US" dirty="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Ø"/>
              <a:tabLst>
                <a:tab pos="533400" algn="l"/>
                <a:tab pos="990600" algn="l"/>
              </a:tabLst>
              <a:defRPr/>
            </a:pPr>
            <a:r>
              <a:rPr lang="ja-JP" altLang="en-US" dirty="0">
                <a:solidFill>
                  <a:prstClr val="black"/>
                </a:solidFill>
                <a:latin typeface="Meiryo UI" panose="020B0604030504040204" pitchFamily="50" charset="-128"/>
                <a:ea typeface="Meiryo UI" panose="020B0604030504040204" pitchFamily="50" charset="-128"/>
              </a:rPr>
              <a:t>他者のクレジットを自社に移転する行為は、地球全体の排出量は削減したことにはならない。つまり、他者のクレジットを取得することによる自らの削減は、総量削減を求める</a:t>
            </a:r>
            <a:r>
              <a:rPr lang="en-US" altLang="ja-JP" b="1" dirty="0">
                <a:solidFill>
                  <a:srgbClr val="FF0000"/>
                </a:solidFill>
                <a:latin typeface="Meiryo UI" panose="020B0604030504040204" pitchFamily="50" charset="-128"/>
                <a:ea typeface="Meiryo UI" panose="020B0604030504040204" pitchFamily="50" charset="-128"/>
              </a:rPr>
              <a:t>SBT</a:t>
            </a:r>
            <a:r>
              <a:rPr lang="ja-JP" altLang="en-US" b="1" dirty="0">
                <a:solidFill>
                  <a:srgbClr val="FF0000"/>
                </a:solidFill>
                <a:latin typeface="Meiryo UI" panose="020B0604030504040204" pitchFamily="50" charset="-128"/>
                <a:ea typeface="Meiryo UI" panose="020B0604030504040204" pitchFamily="50" charset="-128"/>
              </a:rPr>
              <a:t>達成のための削減には使えない</a:t>
            </a:r>
            <a:r>
              <a:rPr lang="ja-JP" altLang="en-US" dirty="0">
                <a:solidFill>
                  <a:prstClr val="black"/>
                </a:solidFill>
                <a:latin typeface="Meiryo UI" panose="020B0604030504040204" pitchFamily="50" charset="-128"/>
                <a:ea typeface="Meiryo UI" panose="020B0604030504040204" pitchFamily="50" charset="-128"/>
              </a:rPr>
              <a:t>という整理。</a:t>
            </a:r>
            <a:endParaRPr lang="en-US" altLang="ja-JP"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Ø"/>
              <a:tabLst>
                <a:tab pos="533400" algn="l"/>
                <a:tab pos="990600" algn="l"/>
              </a:tabLst>
              <a:defRPr/>
            </a:pPr>
            <a:r>
              <a:rPr lang="ja-JP" altLang="en-US" dirty="0">
                <a:solidFill>
                  <a:prstClr val="black"/>
                </a:solidFill>
                <a:latin typeface="Meiryo UI" panose="020B0604030504040204" pitchFamily="50" charset="-128"/>
                <a:ea typeface="Meiryo UI" panose="020B0604030504040204" pitchFamily="50" charset="-128"/>
              </a:rPr>
              <a:t>ただし、</a:t>
            </a:r>
            <a:r>
              <a:rPr lang="en-US" altLang="ja-JP" dirty="0">
                <a:solidFill>
                  <a:prstClr val="black"/>
                </a:solidFill>
                <a:latin typeface="Meiryo UI" panose="020B0604030504040204" pitchFamily="50" charset="-128"/>
                <a:ea typeface="Meiryo UI" panose="020B0604030504040204" pitchFamily="50" charset="-128"/>
              </a:rPr>
              <a:t>SBT</a:t>
            </a:r>
            <a:r>
              <a:rPr lang="ja-JP" altLang="en-US" dirty="0">
                <a:solidFill>
                  <a:prstClr val="black"/>
                </a:solidFill>
                <a:latin typeface="Meiryo UI" panose="020B0604030504040204" pitchFamily="50" charset="-128"/>
                <a:ea typeface="Meiryo UI" panose="020B0604030504040204" pitchFamily="50" charset="-128"/>
              </a:rPr>
              <a:t>が要求する以上の削減を実施し、排出量をゼロ（カーボン・ニュートラル）を目指す</a:t>
            </a:r>
            <a:br>
              <a:rPr lang="en-US" altLang="ja-JP" dirty="0">
                <a:solidFill>
                  <a:prstClr val="black"/>
                </a:solidFill>
                <a:latin typeface="Meiryo UI" panose="020B0604030504040204" pitchFamily="50" charset="-128"/>
                <a:ea typeface="Meiryo UI" panose="020B0604030504040204" pitchFamily="50" charset="-128"/>
              </a:rPr>
            </a:br>
            <a:r>
              <a:rPr lang="ja-JP" altLang="en-US" dirty="0">
                <a:solidFill>
                  <a:prstClr val="black"/>
                </a:solidFill>
                <a:latin typeface="Meiryo UI" panose="020B0604030504040204" pitchFamily="50" charset="-128"/>
                <a:ea typeface="Meiryo UI" panose="020B0604030504040204" pitchFamily="50" charset="-128"/>
              </a:rPr>
              <a:t>企業がクレジットを使うことは支持。</a:t>
            </a: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なお、経済産業省、環境省、農林水産省が運営するＪ－クレジット制度の内、</a:t>
            </a:r>
            <a:r>
              <a:rPr lang="ja-JP" altLang="en-US" b="1" dirty="0">
                <a:solidFill>
                  <a:srgbClr val="FF0000"/>
                </a:solidFill>
                <a:latin typeface="Meiryo UI" panose="020B0604030504040204" pitchFamily="50" charset="-128"/>
                <a:ea typeface="Meiryo UI" panose="020B0604030504040204" pitchFamily="50" charset="-128"/>
              </a:rPr>
              <a:t>再エネ電力・再エネ熱由来のＪ－クレジットは</a:t>
            </a:r>
            <a:r>
              <a:rPr lang="en-US" altLang="ja-JP" b="1" dirty="0">
                <a:solidFill>
                  <a:srgbClr val="FF0000"/>
                </a:solidFill>
                <a:latin typeface="Meiryo UI" panose="020B0604030504040204" pitchFamily="50" charset="-128"/>
                <a:ea typeface="Meiryo UI" panose="020B0604030504040204" pitchFamily="50" charset="-128"/>
              </a:rPr>
              <a:t>SBT</a:t>
            </a:r>
            <a:r>
              <a:rPr lang="ja-JP" altLang="en-US" b="1" dirty="0">
                <a:solidFill>
                  <a:srgbClr val="FF0000"/>
                </a:solidFill>
                <a:latin typeface="Meiryo UI" panose="020B0604030504040204" pitchFamily="50" charset="-128"/>
                <a:ea typeface="Meiryo UI" panose="020B0604030504040204" pitchFamily="50" charset="-128"/>
              </a:rPr>
              <a:t>の目標達成において再エネ調達量として報告可能。</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7" name="フローチャート: 処理 6"/>
          <p:cNvSpPr/>
          <p:nvPr/>
        </p:nvSpPr>
        <p:spPr>
          <a:xfrm>
            <a:off x="2044045" y="4747554"/>
            <a:ext cx="540060" cy="1487190"/>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819909" y="6240268"/>
            <a:ext cx="6624736" cy="0"/>
          </a:xfrm>
          <a:prstGeom prst="line">
            <a:avLst/>
          </a:prstGeom>
          <a:noFill/>
          <a:ln w="28575" cap="flat" cmpd="sng" algn="ctr">
            <a:solidFill>
              <a:sysClr val="windowText" lastClr="000000">
                <a:shade val="95000"/>
                <a:satMod val="105000"/>
              </a:sysClr>
            </a:solidFill>
            <a:prstDash val="solid"/>
          </a:ln>
          <a:effectLst/>
        </p:spPr>
      </p:cxnSp>
      <p:sp>
        <p:nvSpPr>
          <p:cNvPr id="9" name="フローチャート: 処理 8"/>
          <p:cNvSpPr/>
          <p:nvPr/>
        </p:nvSpPr>
        <p:spPr>
          <a:xfrm>
            <a:off x="819909" y="3913482"/>
            <a:ext cx="2776609"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ベースライン排出量</a:t>
            </a:r>
            <a:endParaRPr kumimoji="0" lang="en-US" altLang="ja-JP"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（削減対策を行わなかった場合の</a:t>
            </a:r>
            <a:r>
              <a:rPr kumimoji="0" lang="ja-JP" altLang="en-US" sz="1600" b="0" i="0" u="none" strike="noStrike" kern="0" cap="none" spc="0" normalizeH="0" baseline="0" noProof="0" dirty="0">
                <a:ln>
                  <a:noFill/>
                </a:ln>
                <a:solidFill>
                  <a:srgbClr val="FF0000"/>
                </a:solidFill>
                <a:effectLst/>
                <a:uLnTx/>
                <a:uFillTx/>
                <a:latin typeface="+mn-ea"/>
                <a:ea typeface="+mn-ea"/>
                <a:cs typeface="Meiryo UI" panose="020B0604030504040204" pitchFamily="50" charset="-128"/>
              </a:rPr>
              <a:t>架空の排出量</a:t>
            </a:r>
            <a:r>
              <a:rPr kumimoji="0" lang="ja-JP" altLang="en-US"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p:txBody>
      </p:sp>
      <p:sp>
        <p:nvSpPr>
          <p:cNvPr id="10" name="フローチャート: 処理 9"/>
          <p:cNvSpPr/>
          <p:nvPr/>
        </p:nvSpPr>
        <p:spPr>
          <a:xfrm>
            <a:off x="4744345" y="5463551"/>
            <a:ext cx="540060" cy="770657"/>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フローチャート: 処理 10"/>
          <p:cNvSpPr/>
          <p:nvPr/>
        </p:nvSpPr>
        <p:spPr>
          <a:xfrm>
            <a:off x="4740553" y="4747554"/>
            <a:ext cx="540060" cy="722841"/>
          </a:xfrm>
          <a:prstGeom prst="flowChartProcess">
            <a:avLst/>
          </a:prstGeom>
          <a:solidFill>
            <a:sysClr val="window" lastClr="FFFFFF"/>
          </a:solidFill>
          <a:ln w="25400" cap="flat" cmpd="sng" algn="ctr">
            <a:solidFill>
              <a:srgbClr val="4BACC6"/>
            </a:solidFill>
            <a:prstDash val="dash"/>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2" name="直線矢印コネクタ 11"/>
          <p:cNvCxnSpPr/>
          <p:nvPr/>
        </p:nvCxnSpPr>
        <p:spPr>
          <a:xfrm>
            <a:off x="2580313" y="4741494"/>
            <a:ext cx="2156448" cy="728901"/>
          </a:xfrm>
          <a:prstGeom prst="straightConnector1">
            <a:avLst/>
          </a:prstGeom>
          <a:noFill/>
          <a:ln w="28575" cap="flat" cmpd="sng" algn="ctr">
            <a:solidFill>
              <a:srgbClr val="4BACC6">
                <a:shade val="95000"/>
                <a:satMod val="105000"/>
              </a:srgbClr>
            </a:solidFill>
            <a:prstDash val="solid"/>
            <a:tailEnd type="triangle"/>
          </a:ln>
          <a:effectLst/>
        </p:spPr>
      </p:cxnSp>
      <p:sp>
        <p:nvSpPr>
          <p:cNvPr id="13" name="フローチャート: 処理 12"/>
          <p:cNvSpPr/>
          <p:nvPr/>
        </p:nvSpPr>
        <p:spPr>
          <a:xfrm>
            <a:off x="3728140" y="3930351"/>
            <a:ext cx="2564886"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プロジェクト排出量</a:t>
            </a:r>
            <a:endParaRPr kumimoji="0" lang="en-US" altLang="ja-JP"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（削減対策を行った場合の</a:t>
            </a:r>
            <a:r>
              <a:rPr kumimoji="0" lang="ja-JP" altLang="en-US" sz="1600" b="0" i="0" u="none" strike="noStrike" kern="0" cap="none" spc="0" normalizeH="0" baseline="0" noProof="0" dirty="0">
                <a:ln>
                  <a:noFill/>
                </a:ln>
                <a:solidFill>
                  <a:srgbClr val="FF0000"/>
                </a:solidFill>
                <a:effectLst/>
                <a:uLnTx/>
                <a:uFillTx/>
                <a:latin typeface="+mn-ea"/>
                <a:ea typeface="+mn-ea"/>
                <a:cs typeface="Meiryo UI" panose="020B0604030504040204" pitchFamily="50" charset="-128"/>
              </a:rPr>
              <a:t>現実の排出量</a:t>
            </a:r>
            <a:r>
              <a:rPr kumimoji="0" lang="ja-JP" altLang="en-US"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p:txBody>
      </p:sp>
      <p:sp>
        <p:nvSpPr>
          <p:cNvPr id="14" name="右矢印 13"/>
          <p:cNvSpPr/>
          <p:nvPr/>
        </p:nvSpPr>
        <p:spPr>
          <a:xfrm>
            <a:off x="5500429" y="4999839"/>
            <a:ext cx="504056" cy="360040"/>
          </a:xfrm>
          <a:prstGeom prst="rightArrow">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フローチャート: 処理 14"/>
          <p:cNvSpPr/>
          <p:nvPr/>
        </p:nvSpPr>
        <p:spPr>
          <a:xfrm>
            <a:off x="5752457" y="4937157"/>
            <a:ext cx="1908212"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sng" strike="noStrike" kern="0" cap="none" spc="0" normalizeH="0" baseline="0" noProof="0" dirty="0">
                <a:ln>
                  <a:noFill/>
                </a:ln>
                <a:solidFill>
                  <a:prstClr val="black"/>
                </a:solidFill>
                <a:effectLst/>
                <a:uLnTx/>
                <a:uFillTx/>
                <a:latin typeface="+mn-ea"/>
                <a:ea typeface="+mn-ea"/>
                <a:cs typeface="Meiryo UI" panose="020B0604030504040204" pitchFamily="50" charset="-128"/>
              </a:rPr>
              <a:t>クレジット</a:t>
            </a:r>
            <a:endParaRPr kumimoji="0" lang="en-US" altLang="ja-JP" sz="2400" b="0" i="0" u="sng" strike="noStrike" kern="0" cap="none" spc="0" normalizeH="0" baseline="0" noProof="0" dirty="0">
              <a:ln>
                <a:noFill/>
              </a:ln>
              <a:solidFill>
                <a:prstClr val="black"/>
              </a:solidFill>
              <a:effectLst/>
              <a:uLnTx/>
              <a:uFillTx/>
              <a:latin typeface="+mn-ea"/>
              <a:ea typeface="+mn-ea"/>
              <a:cs typeface="Meiryo UI" panose="020B0604030504040204" pitchFamily="50" charset="-128"/>
            </a:endParaRPr>
          </a:p>
        </p:txBody>
      </p:sp>
      <p:sp>
        <p:nvSpPr>
          <p:cNvPr id="16" name="正方形/長方形 15"/>
          <p:cNvSpPr/>
          <p:nvPr/>
        </p:nvSpPr>
        <p:spPr>
          <a:xfrm>
            <a:off x="7440852" y="4678290"/>
            <a:ext cx="2236041" cy="103426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mn-ea"/>
                <a:ea typeface="+mn-ea"/>
                <a:cs typeface="Meiryo UI" panose="020B0604030504040204" pitchFamily="50" charset="-128"/>
              </a:rPr>
              <a:t>他社に移転ができるが、地球全体の排出量は減らない</a:t>
            </a:r>
          </a:p>
        </p:txBody>
      </p:sp>
    </p:spTree>
    <p:extLst>
      <p:ext uri="{BB962C8B-B14F-4D97-AF65-F5344CB8AC3E}">
        <p14:creationId xmlns:p14="http://schemas.microsoft.com/office/powerpoint/2010/main" val="25704017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3.</a:t>
            </a:r>
            <a:r>
              <a:rPr lang="ja-JP" altLang="en-US" dirty="0"/>
              <a:t>排出量算定の必要</a:t>
            </a:r>
            <a:r>
              <a:rPr lang="ja-JP" altLang="en-US"/>
              <a:t>要件 </a:t>
            </a:r>
            <a:r>
              <a:rPr lang="en-US" altLang="ja-JP"/>
              <a:t>2/3</a:t>
            </a:r>
            <a:endParaRPr kumimoji="1" lang="ja-JP" altLang="en-US" dirty="0"/>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7" name="テキスト ボックス 47"/>
          <p:cNvSpPr txBox="1">
            <a:spLocks noChangeArrowheads="1"/>
          </p:cNvSpPr>
          <p:nvPr/>
        </p:nvSpPr>
        <p:spPr bwMode="auto">
          <a:xfrm>
            <a:off x="349979" y="1293912"/>
            <a:ext cx="979341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ja-JP" altLang="en-US" sz="2400" b="1" dirty="0">
                <a:solidFill>
                  <a:srgbClr val="FF0000"/>
                </a:solidFill>
                <a:latin typeface="Meiryo UI" panose="020B0604030504040204" pitchFamily="50" charset="-128"/>
                <a:ea typeface="Meiryo UI" panose="020B0604030504040204" pitchFamily="50" charset="-128"/>
              </a:rPr>
              <a:t>バイオエネルギーの燃焼、加工、流通段階での</a:t>
            </a:r>
            <a:r>
              <a:rPr lang="en-US" altLang="ja-JP" sz="2400" b="1" dirty="0">
                <a:solidFill>
                  <a:srgbClr val="FF0000"/>
                </a:solidFill>
                <a:latin typeface="Meiryo UI" panose="020B0604030504040204" pitchFamily="50" charset="-128"/>
                <a:ea typeface="Meiryo UI" panose="020B0604030504040204" pitchFamily="50" charset="-128"/>
              </a:rPr>
              <a:t>CO2</a:t>
            </a:r>
            <a:r>
              <a:rPr lang="ja-JP" altLang="en-US" sz="2400" b="1" dirty="0">
                <a:solidFill>
                  <a:srgbClr val="FF0000"/>
                </a:solidFill>
                <a:latin typeface="Meiryo UI" panose="020B0604030504040204" pitchFamily="50" charset="-128"/>
                <a:ea typeface="Meiryo UI" panose="020B0604030504040204" pitchFamily="50" charset="-128"/>
              </a:rPr>
              <a:t>排出量、バイオエネルギー原料に関連する土地利用からの排出や除去については、企業の</a:t>
            </a:r>
            <a:r>
              <a:rPr lang="en-US" altLang="ja-JP" sz="2400" b="1" dirty="0">
                <a:solidFill>
                  <a:srgbClr val="FF0000"/>
                </a:solidFill>
                <a:latin typeface="Meiryo UI" panose="020B0604030504040204" pitchFamily="50" charset="-128"/>
                <a:ea typeface="Meiryo UI" panose="020B0604030504040204" pitchFamily="50" charset="-128"/>
              </a:rPr>
              <a:t>GHG</a:t>
            </a:r>
            <a:r>
              <a:rPr lang="ja-JP" altLang="en-US" sz="2400" b="1" dirty="0">
                <a:solidFill>
                  <a:srgbClr val="FF0000"/>
                </a:solidFill>
                <a:latin typeface="Meiryo UI" panose="020B0604030504040204" pitchFamily="50" charset="-128"/>
                <a:ea typeface="Meiryo UI" panose="020B0604030504040204" pitchFamily="50" charset="-128"/>
              </a:rPr>
              <a:t>インベントリと分けて報告することが必要。</a:t>
            </a:r>
            <a:r>
              <a:rPr lang="ja-JP" altLang="en-US" sz="2400" dirty="0">
                <a:latin typeface="Meiryo UI" panose="020B0604030504040204" pitchFamily="50" charset="-128"/>
                <a:ea typeface="Meiryo UI" panose="020B0604030504040204" pitchFamily="50" charset="-128"/>
              </a:rPr>
              <a:t>また、バイオエネルギーの燃焼、加工、流通段階での</a:t>
            </a:r>
            <a:r>
              <a:rPr lang="en-US" altLang="ja-JP" sz="2400" dirty="0">
                <a:latin typeface="Meiryo UI" panose="020B0604030504040204" pitchFamily="50" charset="-128"/>
                <a:ea typeface="Meiryo UI" panose="020B0604030504040204" pitchFamily="50" charset="-128"/>
              </a:rPr>
              <a:t>CO2</a:t>
            </a:r>
            <a:r>
              <a:rPr lang="ja-JP" altLang="en-US" sz="2400" dirty="0">
                <a:latin typeface="Meiryo UI" panose="020B0604030504040204" pitchFamily="50" charset="-128"/>
                <a:ea typeface="Meiryo UI" panose="020B0604030504040204" pitchFamily="50" charset="-128"/>
              </a:rPr>
              <a:t>排出量、バイオエネルギー原料に関連する土地利用からの排出や除去については、（</a:t>
            </a:r>
            <a:r>
              <a:rPr lang="en-US" altLang="ja-JP" sz="2400" dirty="0">
                <a:latin typeface="Meiryo UI" panose="020B0604030504040204" pitchFamily="50" charset="-128"/>
                <a:ea typeface="Meiryo UI" panose="020B0604030504040204" pitchFamily="50" charset="-128"/>
              </a:rPr>
              <a:t>Scope1,2</a:t>
            </a:r>
            <a:r>
              <a:rPr lang="ja-JP" altLang="en-US" sz="2400">
                <a:latin typeface="Meiryo UI" panose="020B0604030504040204" pitchFamily="50" charset="-128"/>
                <a:ea typeface="Meiryo UI" panose="020B0604030504040204" pitchFamily="50" charset="-128"/>
              </a:rPr>
              <a:t>、そして</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a:t>
            </a:r>
            <a:r>
              <a:rPr lang="ja-JP" altLang="en-US" sz="2400" dirty="0">
                <a:latin typeface="Meiryo UI" panose="020B0604030504040204" pitchFamily="50" charset="-128"/>
                <a:ea typeface="Meiryo UI" panose="020B0604030504040204" pitchFamily="50" charset="-128"/>
              </a:rPr>
              <a:t>は該当する場合は</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について）</a:t>
            </a:r>
            <a:r>
              <a:rPr lang="en-US" altLang="ja-JP" sz="2400" b="1" dirty="0">
                <a:solidFill>
                  <a:srgbClr val="FF0000"/>
                </a:solidFill>
                <a:latin typeface="Meiryo UI" panose="020B0604030504040204" pitchFamily="50" charset="-128"/>
                <a:ea typeface="Meiryo UI" panose="020B0604030504040204" pitchFamily="50" charset="-128"/>
              </a:rPr>
              <a:t>SBT</a:t>
            </a:r>
            <a:r>
              <a:rPr lang="ja-JP" altLang="en-US" sz="2400" b="1" dirty="0">
                <a:solidFill>
                  <a:srgbClr val="FF0000"/>
                </a:solidFill>
                <a:latin typeface="Meiryo UI" panose="020B0604030504040204" pitchFamily="50" charset="-128"/>
                <a:ea typeface="Meiryo UI" panose="020B0604030504040204" pitchFamily="50" charset="-128"/>
              </a:rPr>
              <a:t>を設定する際の目標バウンダリ、目標の進捗を報告する際のバウンダリに含めることが必要。</a:t>
            </a:r>
            <a:endParaRPr lang="en-US" altLang="ja-JP" sz="2400" b="1" dirty="0">
              <a:solidFill>
                <a:srgbClr val="FF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ja-JP" altLang="en-US" sz="2400" dirty="0">
                <a:latin typeface="Meiryo UI" panose="020B0604030504040204" pitchFamily="50" charset="-128"/>
                <a:ea typeface="Meiryo UI" panose="020B0604030504040204" pitchFamily="50" charset="-128"/>
              </a:rPr>
              <a:t>土地関連排出量の算定については、直接的な土地利用変化 </a:t>
            </a:r>
            <a:r>
              <a:rPr lang="en-US" altLang="ja-JP" sz="2400" dirty="0">
                <a:latin typeface="Meiryo UI" panose="020B0604030504040204" pitchFamily="50" charset="-128"/>
                <a:ea typeface="Meiryo UI" panose="020B0604030504040204" pitchFamily="50" charset="-128"/>
              </a:rPr>
              <a:t>(LUC, land use change) </a:t>
            </a:r>
            <a:r>
              <a:rPr lang="ja-JP" altLang="en-US" sz="2400" dirty="0">
                <a:latin typeface="Meiryo UI" panose="020B0604030504040204" pitchFamily="50" charset="-128"/>
                <a:ea typeface="Meiryo UI" panose="020B0604030504040204" pitchFamily="50" charset="-128"/>
              </a:rPr>
              <a:t>による</a:t>
            </a:r>
            <a:r>
              <a:rPr lang="en-US" altLang="ja-JP" sz="2400" dirty="0">
                <a:latin typeface="Meiryo UI" panose="020B0604030504040204" pitchFamily="50" charset="-128"/>
                <a:ea typeface="Meiryo UI" panose="020B0604030504040204" pitchFamily="50" charset="-128"/>
              </a:rPr>
              <a:t>CO2</a:t>
            </a:r>
            <a:r>
              <a:rPr lang="ja-JP" altLang="en-US" sz="2400" dirty="0">
                <a:latin typeface="Meiryo UI" panose="020B0604030504040204" pitchFamily="50" charset="-128"/>
                <a:ea typeface="Meiryo UI" panose="020B0604030504040204" pitchFamily="50" charset="-128"/>
              </a:rPr>
              <a:t>排出量と、土地利用管理からの</a:t>
            </a:r>
            <a:r>
              <a:rPr lang="en-US" altLang="ja-JP" sz="2400" dirty="0">
                <a:latin typeface="Meiryo UI" panose="020B0604030504040204" pitchFamily="50" charset="-128"/>
                <a:ea typeface="Meiryo UI" panose="020B0604030504040204" pitchFamily="50" charset="-128"/>
              </a:rPr>
              <a:t>N2O</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CH4</a:t>
            </a:r>
            <a:r>
              <a:rPr lang="ja-JP" altLang="en-US" sz="2400" dirty="0">
                <a:latin typeface="Meiryo UI" panose="020B0604030504040204" pitchFamily="50" charset="-128"/>
                <a:ea typeface="Meiryo UI" panose="020B0604030504040204" pitchFamily="50" charset="-128"/>
              </a:rPr>
              <a:t>排出を含む非</a:t>
            </a:r>
            <a:r>
              <a:rPr lang="en-US" altLang="ja-JP" sz="2400" dirty="0">
                <a:latin typeface="Meiryo UI" panose="020B0604030504040204" pitchFamily="50" charset="-128"/>
                <a:ea typeface="Meiryo UI" panose="020B0604030504040204" pitchFamily="50" charset="-128"/>
              </a:rPr>
              <a:t>LUC</a:t>
            </a:r>
            <a:r>
              <a:rPr lang="ja-JP" altLang="en-US" sz="2400" dirty="0">
                <a:latin typeface="Meiryo UI" panose="020B0604030504040204" pitchFamily="50" charset="-128"/>
                <a:ea typeface="Meiryo UI" panose="020B0604030504040204" pitchFamily="50" charset="-128"/>
              </a:rPr>
              <a:t>排出を含むことが必要。間接的な土地利用変化に関連する排出を含めることは任意。企業はバイオエネルギー算定についての追加の</a:t>
            </a: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プロトコルガイダンスが公表された場合、本要件への遵守を維持するべく、これに従うことが期待されている。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93440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3.</a:t>
            </a:r>
            <a:r>
              <a:rPr lang="ja-JP" altLang="en-US" dirty="0"/>
              <a:t>排出量算定の必要</a:t>
            </a:r>
            <a:r>
              <a:rPr lang="ja-JP" altLang="en-US"/>
              <a:t>要件 </a:t>
            </a:r>
            <a:r>
              <a:rPr lang="en-US" altLang="ja-JP"/>
              <a:t>3/3</a:t>
            </a:r>
            <a:endParaRPr kumimoji="1" lang="ja-JP" altLang="en-US" dirty="0"/>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7" name="テキスト ボックス 47"/>
          <p:cNvSpPr txBox="1">
            <a:spLocks noChangeArrowheads="1"/>
          </p:cNvSpPr>
          <p:nvPr/>
        </p:nvSpPr>
        <p:spPr bwMode="auto">
          <a:xfrm>
            <a:off x="349979" y="1293912"/>
            <a:ext cx="979341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dirty="0">
                <a:solidFill>
                  <a:srgbClr val="000000"/>
                </a:solidFill>
                <a:latin typeface="Meiryo UI" panose="020B0604030504040204" pitchFamily="50" charset="-128"/>
                <a:ea typeface="Meiryo UI" panose="020B0604030504040204" pitchFamily="50" charset="-128"/>
              </a:rPr>
              <a:t>（推奨事項）</a:t>
            </a:r>
            <a:endParaRPr lang="en-US" altLang="ja-JP" sz="2800"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en-US" altLang="ja-JP" sz="2800" dirty="0">
                <a:latin typeface="Meiryo UI" panose="020B0604030504040204" pitchFamily="50" charset="-128"/>
                <a:ea typeface="Meiryo UI" panose="020B0604030504040204" pitchFamily="50" charset="-128"/>
              </a:rPr>
              <a:t>SBT</a:t>
            </a:r>
            <a:r>
              <a:rPr lang="ja-JP" altLang="en-US" sz="2800" dirty="0">
                <a:latin typeface="Meiryo UI" panose="020B0604030504040204" pitchFamily="50" charset="-128"/>
                <a:ea typeface="Meiryo UI" panose="020B0604030504040204" pitchFamily="50" charset="-128"/>
              </a:rPr>
              <a:t>事務局は、輸送用のバイオ燃料を使用または生産している企業については、土地関連の排出量と除去量が該当するバイオ燃料生産のものであることを開示する際に、バイオエネルギーの</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算定について公認のバイオ燃料認証によって裏付けることを推奨する。</a:t>
            </a:r>
            <a:endParaRPr lang="en-US" altLang="ja-JP" sz="2800" dirty="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en-US" altLang="ja-JP" sz="2800" dirty="0">
                <a:latin typeface="Meiryo UI" panose="020B0604030504040204" pitchFamily="50" charset="-128"/>
                <a:ea typeface="Meiryo UI" panose="020B0604030504040204" pitchFamily="50" charset="-128"/>
              </a:rPr>
              <a:t>SBT</a:t>
            </a:r>
            <a:r>
              <a:rPr lang="ja-JP" altLang="en-US" sz="2800" dirty="0">
                <a:latin typeface="Meiryo UI" panose="020B0604030504040204" pitchFamily="50" charset="-128"/>
                <a:ea typeface="Meiryo UI" panose="020B0604030504040204" pitchFamily="50" charset="-128"/>
              </a:rPr>
              <a:t>事務局は、企業が直接的な生物由来</a:t>
            </a:r>
            <a:r>
              <a:rPr lang="en-US" altLang="ja-JP" sz="2800" dirty="0">
                <a:latin typeface="Meiryo UI" panose="020B0604030504040204" pitchFamily="50" charset="-128"/>
                <a:ea typeface="Meiryo UI" panose="020B0604030504040204" pitchFamily="50" charset="-128"/>
              </a:rPr>
              <a:t>CO2</a:t>
            </a:r>
            <a:r>
              <a:rPr lang="ja-JP" altLang="en-US" sz="2800" dirty="0">
                <a:latin typeface="Meiryo UI" panose="020B0604030504040204" pitchFamily="50" charset="-128"/>
                <a:ea typeface="Meiryo UI" panose="020B0604030504040204" pitchFamily="50" charset="-128"/>
              </a:rPr>
              <a:t>排出量と除去量について、それぞれ別に報告することを推奨している。バイオエネルギーに関わる</a:t>
            </a:r>
            <a:r>
              <a:rPr lang="en-US" altLang="ja-JP" sz="2800" dirty="0">
                <a:latin typeface="Meiryo UI" panose="020B0604030504040204" pitchFamily="50" charset="-128"/>
                <a:ea typeface="Meiryo UI" panose="020B0604030504040204" pitchFamily="50" charset="-128"/>
              </a:rPr>
              <a:t>CO2</a:t>
            </a:r>
            <a:r>
              <a:rPr lang="ja-JP" altLang="en-US" sz="2800" dirty="0" err="1">
                <a:latin typeface="Meiryo UI" panose="020B0604030504040204" pitchFamily="50" charset="-128"/>
                <a:ea typeface="Meiryo UI" panose="020B0604030504040204" pitchFamily="50" charset="-128"/>
              </a:rPr>
              <a:t>の排</a:t>
            </a:r>
            <a:r>
              <a:rPr lang="ja-JP" altLang="en-US" sz="2800" dirty="0">
                <a:latin typeface="Meiryo UI" panose="020B0604030504040204" pitchFamily="50" charset="-128"/>
                <a:ea typeface="Meiryo UI" panose="020B0604030504040204" pitchFamily="50" charset="-128"/>
              </a:rPr>
              <a:t>出量と除去量については、</a:t>
            </a:r>
            <a:r>
              <a:rPr lang="en-US" altLang="ja-JP" sz="2800" dirty="0">
                <a:latin typeface="Meiryo UI" panose="020B0604030504040204" pitchFamily="50" charset="-128"/>
                <a:ea typeface="Meiryo UI" panose="020B0604030504040204" pitchFamily="50" charset="-128"/>
              </a:rPr>
              <a:t>P.149</a:t>
            </a:r>
            <a:r>
              <a:rPr lang="ja-JP" altLang="en-US" sz="2800" dirty="0">
                <a:latin typeface="Meiryo UI" panose="020B0604030504040204" pitchFamily="50" charset="-128"/>
                <a:ea typeface="Meiryo UI" panose="020B0604030504040204" pitchFamily="50" charset="-128"/>
              </a:rPr>
              <a:t>の要件に基づくと最低限でもネット（差し引き後）排出量にて報告することが必須であるが、バイオエネルギー原料からの総排出量と総除去量についても別々に報告することが推奨されている。</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08524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4.</a:t>
            </a:r>
            <a:r>
              <a:rPr lang="ja-JP" altLang="en-US" dirty="0"/>
              <a:t>目標の</a:t>
            </a:r>
            <a:r>
              <a:rPr lang="ja-JP" altLang="en-US"/>
              <a:t>策定 </a:t>
            </a:r>
            <a:r>
              <a:rPr lang="en-US" altLang="ja-JP"/>
              <a:t>1/2</a:t>
            </a:r>
            <a:endParaRPr kumimoji="1" lang="ja-JP" altLang="en-US" dirty="0"/>
          </a:p>
        </p:txBody>
      </p:sp>
      <p:sp>
        <p:nvSpPr>
          <p:cNvPr id="4" name="テキスト ボックス 47"/>
          <p:cNvSpPr txBox="1">
            <a:spLocks noChangeArrowheads="1"/>
          </p:cNvSpPr>
          <p:nvPr/>
        </p:nvSpPr>
        <p:spPr bwMode="auto">
          <a:xfrm>
            <a:off x="349979" y="1293912"/>
            <a:ext cx="979341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400" dirty="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SBT</a:t>
            </a:r>
            <a:r>
              <a:rPr lang="ja-JP" altLang="en-US" sz="2400" dirty="0">
                <a:latin typeface="Meiryo UI" panose="020B0604030504040204" pitchFamily="50" charset="-128"/>
                <a:ea typeface="Meiryo UI" panose="020B0604030504040204" pitchFamily="50" charset="-128"/>
              </a:rPr>
              <a:t>事務局への</a:t>
            </a:r>
            <a:r>
              <a:rPr lang="ja-JP" altLang="en-US" sz="2400" b="1" dirty="0">
                <a:solidFill>
                  <a:srgbClr val="FF0000"/>
                </a:solidFill>
                <a:latin typeface="Meiryo UI" panose="020B0604030504040204" pitchFamily="50" charset="-128"/>
                <a:ea typeface="Meiryo UI" panose="020B0604030504040204" pitchFamily="50" charset="-128"/>
              </a:rPr>
              <a:t>申請時から</a:t>
            </a:r>
            <a:r>
              <a:rPr lang="en-US" altLang="ja-JP" sz="2400" b="1" dirty="0">
                <a:solidFill>
                  <a:srgbClr val="FF0000"/>
                </a:solidFill>
                <a:latin typeface="Meiryo UI" panose="020B0604030504040204" pitchFamily="50" charset="-128"/>
                <a:ea typeface="Meiryo UI" panose="020B0604030504040204" pitchFamily="50" charset="-128"/>
              </a:rPr>
              <a:t>5</a:t>
            </a:r>
            <a:r>
              <a:rPr lang="ja-JP" altLang="en-US" sz="2400" b="1" dirty="0">
                <a:solidFill>
                  <a:srgbClr val="FF0000"/>
                </a:solidFill>
                <a:latin typeface="Meiryo UI" panose="020B0604030504040204" pitchFamily="50" charset="-128"/>
                <a:ea typeface="Meiryo UI" panose="020B0604030504040204" pitchFamily="50" charset="-128"/>
              </a:rPr>
              <a:t>年以上先、</a:t>
            </a:r>
            <a:r>
              <a:rPr lang="en-US" altLang="ja-JP" sz="2400" b="1" dirty="0">
                <a:solidFill>
                  <a:srgbClr val="FF0000"/>
                </a:solidFill>
                <a:latin typeface="Meiryo UI" panose="020B0604030504040204" pitchFamily="50" charset="-128"/>
                <a:ea typeface="Meiryo UI" panose="020B0604030504040204" pitchFamily="50" charset="-128"/>
              </a:rPr>
              <a:t>10</a:t>
            </a:r>
            <a:r>
              <a:rPr lang="ja-JP" altLang="en-US" sz="2400" b="1" dirty="0">
                <a:solidFill>
                  <a:srgbClr val="FF0000"/>
                </a:solidFill>
                <a:latin typeface="Meiryo UI" panose="020B0604030504040204" pitchFamily="50" charset="-128"/>
                <a:ea typeface="Meiryo UI" panose="020B0604030504040204" pitchFamily="50" charset="-128"/>
              </a:rPr>
              <a:t>年以内</a:t>
            </a:r>
            <a:r>
              <a:rPr lang="ja-JP" altLang="en-US" sz="2400" dirty="0">
                <a:latin typeface="Meiryo UI" panose="020B0604030504040204" pitchFamily="50" charset="-128"/>
                <a:ea typeface="Meiryo UI" panose="020B0604030504040204" pitchFamily="50" charset="-128"/>
              </a:rPr>
              <a:t>の目標である必要がある。基準年については、</a:t>
            </a:r>
            <a:r>
              <a:rPr lang="en-US" altLang="ja-JP" sz="2400" dirty="0">
                <a:latin typeface="Meiryo UI" panose="020B0604030504040204" pitchFamily="50" charset="-128"/>
                <a:ea typeface="Meiryo UI" panose="020B0604030504040204" pitchFamily="50" charset="-128"/>
              </a:rPr>
              <a:t>2015</a:t>
            </a:r>
            <a:r>
              <a:rPr lang="ja-JP" altLang="en-US" sz="2400" dirty="0">
                <a:latin typeface="Meiryo UI" panose="020B0604030504040204" pitchFamily="50" charset="-128"/>
                <a:ea typeface="Meiryo UI" panose="020B0604030504040204" pitchFamily="50" charset="-128"/>
              </a:rPr>
              <a:t>年より前を選択してはならない。</a:t>
            </a:r>
            <a:br>
              <a:rPr lang="ja-JP" altLang="en-US" sz="2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年前期に提出したものは</a:t>
            </a:r>
            <a:r>
              <a:rPr lang="en-US" altLang="ja-JP" sz="1400" dirty="0">
                <a:latin typeface="Meiryo UI" panose="020B0604030504040204" pitchFamily="50" charset="-128"/>
                <a:ea typeface="Meiryo UI" panose="020B0604030504040204" pitchFamily="50" charset="-128"/>
              </a:rPr>
              <a:t>2026-2031</a:t>
            </a:r>
            <a:r>
              <a:rPr lang="ja-JP" altLang="en-US" sz="1400" dirty="0">
                <a:latin typeface="Meiryo UI" panose="020B0604030504040204" pitchFamily="50" charset="-128"/>
                <a:ea typeface="Meiryo UI" panose="020B0604030504040204" pitchFamily="50" charset="-128"/>
              </a:rPr>
              <a:t>年が選択可能であり、</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年後期については</a:t>
            </a:r>
            <a:r>
              <a:rPr lang="en-US" altLang="ja-JP" sz="1400" dirty="0">
                <a:latin typeface="Meiryo UI" panose="020B0604030504040204" pitchFamily="50" charset="-128"/>
                <a:ea typeface="Meiryo UI" panose="020B0604030504040204" pitchFamily="50" charset="-128"/>
              </a:rPr>
              <a:t>2027-2032</a:t>
            </a:r>
            <a:r>
              <a:rPr lang="ja-JP" altLang="en-US" sz="1400" dirty="0">
                <a:latin typeface="Meiryo UI" panose="020B0604030504040204" pitchFamily="50" charset="-128"/>
                <a:ea typeface="Meiryo UI" panose="020B0604030504040204" pitchFamily="50" charset="-128"/>
              </a:rPr>
              <a:t>年が選択可能。</a:t>
            </a:r>
            <a:endParaRPr lang="en-US" altLang="ja-JP" sz="1400" dirty="0">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400" dirty="0">
                <a:latin typeface="Meiryo UI" panose="020B0604030504040204" pitchFamily="50" charset="-128"/>
                <a:ea typeface="Meiryo UI" panose="020B0604030504040204" pitchFamily="50" charset="-128"/>
              </a:rPr>
              <a:t>最低限の目標水準は、直近年から</a:t>
            </a:r>
            <a:r>
              <a:rPr lang="en-US" altLang="ja-JP" sz="2400" dirty="0">
                <a:latin typeface="Meiryo UI" panose="020B0604030504040204" pitchFamily="50" charset="-128"/>
                <a:ea typeface="Meiryo UI" panose="020B0604030504040204" pitchFamily="50" charset="-128"/>
              </a:rPr>
              <a:t>2050</a:t>
            </a:r>
            <a:r>
              <a:rPr lang="ja-JP" altLang="en-US" sz="2400" dirty="0">
                <a:latin typeface="Meiryo UI" panose="020B0604030504040204" pitchFamily="50" charset="-128"/>
                <a:ea typeface="Meiryo UI" panose="020B0604030504040204" pitchFamily="50" charset="-128"/>
              </a:rPr>
              <a:t>年までの間に、直線的な総量削減、直線的な原単位削減、または直近年から</a:t>
            </a:r>
            <a:r>
              <a:rPr lang="en-US" altLang="ja-JP" sz="2400" dirty="0">
                <a:latin typeface="Meiryo UI" panose="020B0604030504040204" pitchFamily="50" charset="-128"/>
                <a:ea typeface="Meiryo UI" panose="020B0604030504040204" pitchFamily="50" charset="-128"/>
              </a:rPr>
              <a:t>2050</a:t>
            </a:r>
            <a:r>
              <a:rPr lang="ja-JP" altLang="en-US" sz="2400" dirty="0">
                <a:latin typeface="Meiryo UI" panose="020B0604030504040204" pitchFamily="50" charset="-128"/>
                <a:ea typeface="Meiryo UI" panose="020B0604030504040204" pitchFamily="50" charset="-128"/>
              </a:rPr>
              <a:t>年までの間に原単位が収束する（そして総量排出量や原単位排出量が増加しない）ことを想定し、</a:t>
            </a:r>
            <a:r>
              <a:rPr lang="en-US" altLang="ja-JP" sz="2400" dirty="0">
                <a:latin typeface="Meiryo UI" panose="020B0604030504040204" pitchFamily="50" charset="-128"/>
                <a:ea typeface="Meiryo UI" panose="020B0604030504040204" pitchFamily="50" charset="-128"/>
              </a:rPr>
              <a:t>2050</a:t>
            </a:r>
            <a:r>
              <a:rPr lang="ja-JP" altLang="en-US" sz="2400" dirty="0">
                <a:latin typeface="Meiryo UI" panose="020B0604030504040204" pitchFamily="50" charset="-128"/>
                <a:ea typeface="Meiryo UI" panose="020B0604030504040204" pitchFamily="50" charset="-128"/>
              </a:rPr>
              <a:t>年にネットゼロに達することと整合している。</a:t>
            </a:r>
            <a:endParaRPr lang="en-US" altLang="ja-JP" sz="1400" dirty="0">
              <a:solidFill>
                <a:prstClr val="black"/>
              </a:solidFill>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dirty="0">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Ø"/>
              <a:defRPr/>
            </a:pPr>
            <a:r>
              <a:rPr lang="ja-JP" altLang="en-US" sz="2400" dirty="0">
                <a:solidFill>
                  <a:prstClr val="black"/>
                </a:solidFill>
                <a:latin typeface="Meiryo UI" panose="020B0604030504040204" pitchFamily="50" charset="-128"/>
                <a:ea typeface="Meiryo UI" panose="020B0604030504040204" pitchFamily="50" charset="-128"/>
              </a:rPr>
              <a:t>短期目標に加えて、最長で</a:t>
            </a:r>
            <a:r>
              <a:rPr lang="en-US" altLang="ja-JP" sz="2400" dirty="0">
                <a:solidFill>
                  <a:prstClr val="black"/>
                </a:solidFill>
                <a:latin typeface="Meiryo UI" panose="020B0604030504040204" pitchFamily="50" charset="-128"/>
                <a:ea typeface="Meiryo UI" panose="020B0604030504040204" pitchFamily="50" charset="-128"/>
              </a:rPr>
              <a:t>2050</a:t>
            </a:r>
            <a:r>
              <a:rPr lang="ja-JP" altLang="en-US" sz="2400" dirty="0">
                <a:solidFill>
                  <a:prstClr val="black"/>
                </a:solidFill>
                <a:latin typeface="Meiryo UI" panose="020B0604030504040204" pitchFamily="50" charset="-128"/>
                <a:ea typeface="Meiryo UI" panose="020B0604030504040204" pitchFamily="50" charset="-128"/>
              </a:rPr>
              <a:t>年までの長期目標を設定することを推奨。提出日から</a:t>
            </a:r>
            <a:r>
              <a:rPr lang="en-US" altLang="ja-JP" sz="2400" dirty="0">
                <a:solidFill>
                  <a:prstClr val="black"/>
                </a:solidFill>
                <a:latin typeface="Meiryo UI" panose="020B0604030504040204" pitchFamily="50" charset="-128"/>
                <a:ea typeface="Meiryo UI" panose="020B0604030504040204" pitchFamily="50" charset="-128"/>
              </a:rPr>
              <a:t>10</a:t>
            </a:r>
            <a:r>
              <a:rPr lang="ja-JP" altLang="en-US" sz="2400" dirty="0">
                <a:solidFill>
                  <a:prstClr val="black"/>
                </a:solidFill>
                <a:latin typeface="Meiryo UI" panose="020B0604030504040204" pitchFamily="50" charset="-128"/>
                <a:ea typeface="Meiryo UI" panose="020B0604030504040204" pitchFamily="50" charset="-128"/>
              </a:rPr>
              <a:t>年以上を対象とする目標は長期目標と見なされる。長期目標は、世界の気温上昇を産業革命以前と比べて、</a:t>
            </a:r>
            <a:r>
              <a:rPr lang="en-US" altLang="ja-JP" sz="2400" dirty="0">
                <a:solidFill>
                  <a:prstClr val="black"/>
                </a:solidFill>
                <a:latin typeface="Meiryo UI" panose="020B0604030504040204" pitchFamily="50" charset="-128"/>
                <a:ea typeface="Meiryo UI" panose="020B0604030504040204" pitchFamily="50" charset="-128"/>
              </a:rPr>
              <a:t>1.5℃</a:t>
            </a:r>
            <a:r>
              <a:rPr lang="ja-JP" altLang="en-US" sz="2400" dirty="0">
                <a:solidFill>
                  <a:prstClr val="black"/>
                </a:solidFill>
                <a:latin typeface="Meiryo UI" panose="020B0604030504040204" pitchFamily="50" charset="-128"/>
                <a:ea typeface="Meiryo UI" panose="020B0604030504040204" pitchFamily="50" charset="-128"/>
              </a:rPr>
              <a:t>を十分に下回るよう抑えるために必要な脱炭素化の水準と一致していなければならない。</a:t>
            </a:r>
            <a:endParaRPr lang="en-US" altLang="ja-JP" sz="1800" b="1" dirty="0">
              <a:solidFill>
                <a:srgbClr val="FF0000"/>
              </a:solidFill>
              <a:latin typeface="Meiryo UI" panose="020B0604030504040204" pitchFamily="50" charset="-128"/>
              <a:ea typeface="Meiryo UI" panose="020B0604030504040204" pitchFamily="50" charset="-128"/>
            </a:endParaRPr>
          </a:p>
          <a:p>
            <a:pPr marL="457200" lvl="0" indent="-457200" eaLnBrk="1" hangingPunct="1">
              <a:spcBef>
                <a:spcPts val="600"/>
              </a:spcBef>
              <a:buFont typeface="Wingdings" panose="05000000000000000000" pitchFamily="2" charset="2"/>
              <a:buChar char="Ø"/>
              <a:defRPr/>
            </a:pPr>
            <a:r>
              <a:rPr lang="ja-JP" altLang="en-US" sz="2400" dirty="0">
                <a:solidFill>
                  <a:prstClr val="black"/>
                </a:solidFill>
                <a:latin typeface="Meiryo UI" panose="020B0604030504040204" pitchFamily="50" charset="-128"/>
                <a:ea typeface="Meiryo UI" panose="020B0604030504040204" pitchFamily="50" charset="-128"/>
              </a:rPr>
              <a:t>すべての短期目標について、同じ基準年を用いることを推奨。</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571580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の基本要件　</a:t>
            </a:r>
            <a:r>
              <a:rPr lang="en-US" altLang="ja-JP" dirty="0"/>
              <a:t>4.</a:t>
            </a:r>
            <a:r>
              <a:rPr lang="ja-JP" altLang="en-US" dirty="0"/>
              <a:t>目標の</a:t>
            </a:r>
            <a:r>
              <a:rPr lang="ja-JP" altLang="en-US"/>
              <a:t>策定 </a:t>
            </a:r>
            <a:r>
              <a:rPr lang="en-US" altLang="ja-JP"/>
              <a:t>2/2</a:t>
            </a:r>
            <a:endParaRPr kumimoji="1" lang="ja-JP" altLang="en-US" dirty="0"/>
          </a:p>
        </p:txBody>
      </p:sp>
      <p:sp>
        <p:nvSpPr>
          <p:cNvPr id="19" name="テキスト ボックス 47"/>
          <p:cNvSpPr txBox="1">
            <a:spLocks noChangeArrowheads="1"/>
          </p:cNvSpPr>
          <p:nvPr/>
        </p:nvSpPr>
        <p:spPr bwMode="auto">
          <a:xfrm>
            <a:off x="604123" y="1201531"/>
            <a:ext cx="9380173" cy="523220"/>
          </a:xfrm>
          <a:prstGeom prst="rect">
            <a:avLst/>
          </a:prstGeom>
          <a:noFill/>
          <a:ln w="9525">
            <a:noFill/>
            <a:miter lim="800000"/>
            <a:headEnd/>
            <a:tailEnd/>
          </a:ln>
        </p:spPr>
        <p:txBody>
          <a:bodyPr wrap="square">
            <a:spAutoFit/>
          </a:bodyPr>
          <a:lstStyle/>
          <a:p>
            <a:pPr marL="342900" indent="-342900" defTabSz="914400" fontAlgn="base">
              <a:spcBef>
                <a:spcPct val="0"/>
              </a:spcBef>
              <a:spcAft>
                <a:spcPct val="0"/>
              </a:spcAft>
              <a:buFont typeface="Wingdings" panose="05000000000000000000" pitchFamily="2" charset="2"/>
              <a:buChar char="l"/>
              <a:defRPr/>
            </a:pPr>
            <a:r>
              <a:rPr lang="ja-JP" altLang="en-US" sz="2800" dirty="0">
                <a:solidFill>
                  <a:srgbClr val="000000"/>
                </a:solidFill>
                <a:latin typeface="Meiryo UI" panose="020B0604030504040204" pitchFamily="50" charset="-128"/>
              </a:rPr>
              <a:t>基準年と直近年、目標年のイメージ</a:t>
            </a:r>
            <a:endParaRPr lang="en-US" altLang="ja-JP" sz="2800" dirty="0">
              <a:solidFill>
                <a:srgbClr val="000000"/>
              </a:solidFill>
              <a:latin typeface="Meiryo UI" panose="020B0604030504040204" pitchFamily="50" charset="-128"/>
            </a:endParaRPr>
          </a:p>
        </p:txBody>
      </p:sp>
      <p:sp>
        <p:nvSpPr>
          <p:cNvPr id="6" name="右矢印 5"/>
          <p:cNvSpPr/>
          <p:nvPr/>
        </p:nvSpPr>
        <p:spPr>
          <a:xfrm>
            <a:off x="1348840" y="4685558"/>
            <a:ext cx="8424936" cy="324036"/>
          </a:xfrm>
          <a:prstGeom prst="rightArrow">
            <a:avLst/>
          </a:prstGeom>
          <a:solidFill>
            <a:srgbClr val="F79646">
              <a:lumMod val="40000"/>
              <a:lumOff val="60000"/>
            </a:srgbClr>
          </a:solidFill>
          <a:ln w="25400" cap="flat" cmpd="sng" algn="ctr">
            <a:solidFill>
              <a:srgbClr val="F79646">
                <a:shade val="50000"/>
              </a:srgbClr>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white"/>
              </a:solidFill>
              <a:latin typeface="Calibri"/>
              <a:ea typeface="ＭＳ Ｐゴシック" panose="020B0600070205080204" pitchFamily="50" charset="-128"/>
            </a:endParaRPr>
          </a:p>
        </p:txBody>
      </p:sp>
      <p:cxnSp>
        <p:nvCxnSpPr>
          <p:cNvPr id="7" name="直線コネクタ 6"/>
          <p:cNvCxnSpPr/>
          <p:nvPr/>
        </p:nvCxnSpPr>
        <p:spPr>
          <a:xfrm>
            <a:off x="5345284"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8" name="正方形/長方形 7"/>
          <p:cNvSpPr/>
          <p:nvPr/>
        </p:nvSpPr>
        <p:spPr>
          <a:xfrm>
            <a:off x="4464453" y="2893680"/>
            <a:ext cx="1764196" cy="834649"/>
          </a:xfrm>
          <a:prstGeom prst="rect">
            <a:avLst/>
          </a:prstGeom>
          <a:solidFill>
            <a:sysClr val="window" lastClr="FFFFFF"/>
          </a:solidFill>
          <a:ln w="28575" cap="flat" cmpd="sng" algn="ctr">
            <a:solidFill>
              <a:sysClr val="windowText" lastClr="000000"/>
            </a:solidFill>
            <a:prstDash val="solid"/>
          </a:ln>
          <a:effectLst/>
        </p:spPr>
        <p:txBody>
          <a:bodyPr rtlCol="0" anchor="ctr"/>
          <a:lstStyle/>
          <a:p>
            <a:pPr algn="ctr" defTabSz="914400">
              <a:defRPr/>
            </a:pPr>
            <a:r>
              <a:rPr kumimoji="0" lang="en-US" altLang="ja-JP" sz="2400" kern="0" dirty="0">
                <a:solidFill>
                  <a:prstClr val="black"/>
                </a:solidFill>
                <a:latin typeface="Meiryo UI"/>
                <a:cs typeface="Meiryo UI" panose="020B0604030504040204" pitchFamily="50" charset="-128"/>
              </a:rPr>
              <a:t>SBT</a:t>
            </a:r>
            <a:r>
              <a:rPr kumimoji="0" lang="ja-JP" altLang="en-US" sz="2400" kern="0" dirty="0">
                <a:solidFill>
                  <a:prstClr val="black"/>
                </a:solidFill>
                <a:latin typeface="Meiryo UI"/>
                <a:cs typeface="Meiryo UI" panose="020B0604030504040204" pitchFamily="50" charset="-128"/>
              </a:rPr>
              <a:t>事務局提出時</a:t>
            </a:r>
          </a:p>
        </p:txBody>
      </p:sp>
      <p:sp>
        <p:nvSpPr>
          <p:cNvPr id="9" name="左中かっこ 8"/>
          <p:cNvSpPr/>
          <p:nvPr/>
        </p:nvSpPr>
        <p:spPr>
          <a:xfrm rot="5400000">
            <a:off x="7753485" y="3302313"/>
            <a:ext cx="953982" cy="1862464"/>
          </a:xfrm>
          <a:prstGeom prst="leftBrace">
            <a:avLst>
              <a:gd name="adj1" fmla="val 8333"/>
              <a:gd name="adj2" fmla="val 49429"/>
            </a:avLst>
          </a:prstGeom>
          <a:noFill/>
          <a:ln w="38100" cap="flat" cmpd="sng" algn="ctr">
            <a:solidFill>
              <a:srgbClr val="FF4747"/>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black"/>
              </a:solidFill>
              <a:latin typeface="Calibri"/>
              <a:ea typeface="ＭＳ Ｐゴシック" panose="020B0600070205080204" pitchFamily="50" charset="-128"/>
            </a:endParaRPr>
          </a:p>
        </p:txBody>
      </p:sp>
      <p:sp>
        <p:nvSpPr>
          <p:cNvPr id="10" name="正方形/長方形 9"/>
          <p:cNvSpPr/>
          <p:nvPr/>
        </p:nvSpPr>
        <p:spPr>
          <a:xfrm>
            <a:off x="1722428" y="2864141"/>
            <a:ext cx="2484276" cy="852108"/>
          </a:xfrm>
          <a:prstGeom prst="rect">
            <a:avLst/>
          </a:prstGeom>
          <a:solidFill>
            <a:sysClr val="window" lastClr="FFFFFF"/>
          </a:solidFill>
          <a:ln w="38100" cap="flat" cmpd="sng" algn="ctr">
            <a:solidFill>
              <a:srgbClr val="0070C0"/>
            </a:solidFill>
            <a:prstDash val="solid"/>
          </a:ln>
          <a:effectLst/>
        </p:spPr>
        <p:txBody>
          <a:bodyPr rtlCol="0" anchor="ctr"/>
          <a:lstStyle/>
          <a:p>
            <a:pPr algn="ctr" defTabSz="914400">
              <a:defRPr/>
            </a:pPr>
            <a:r>
              <a:rPr kumimoji="0" lang="ja-JP" altLang="en-US" sz="2400" b="1" kern="0" dirty="0">
                <a:solidFill>
                  <a:prstClr val="black"/>
                </a:solidFill>
                <a:latin typeface="Meiryo UI"/>
                <a:cs typeface="Meiryo UI" panose="020B0604030504040204" pitchFamily="50" charset="-128"/>
              </a:rPr>
              <a:t>基準年を設定</a:t>
            </a:r>
            <a:endParaRPr kumimoji="0" lang="en-US" altLang="ja-JP" sz="2400" b="1" kern="0" dirty="0">
              <a:solidFill>
                <a:prstClr val="black"/>
              </a:solidFill>
              <a:latin typeface="Meiryo UI"/>
              <a:cs typeface="Meiryo UI" panose="020B0604030504040204" pitchFamily="50" charset="-128"/>
            </a:endParaRPr>
          </a:p>
          <a:p>
            <a:pPr algn="ctr" defTabSz="914400">
              <a:defRPr/>
            </a:pPr>
            <a:r>
              <a:rPr kumimoji="0" lang="ja-JP" altLang="en-US" sz="2400" b="1" kern="0" dirty="0">
                <a:solidFill>
                  <a:prstClr val="black"/>
                </a:solidFill>
                <a:latin typeface="Meiryo UI"/>
                <a:cs typeface="Meiryo UI" panose="020B0604030504040204" pitchFamily="50" charset="-128"/>
              </a:rPr>
              <a:t>できる範囲</a:t>
            </a:r>
          </a:p>
        </p:txBody>
      </p:sp>
      <p:cxnSp>
        <p:nvCxnSpPr>
          <p:cNvPr id="11" name="直線コネクタ 10"/>
          <p:cNvCxnSpPr/>
          <p:nvPr/>
        </p:nvCxnSpPr>
        <p:spPr>
          <a:xfrm>
            <a:off x="7299244" y="4639942"/>
            <a:ext cx="0" cy="450050"/>
          </a:xfrm>
          <a:prstGeom prst="line">
            <a:avLst/>
          </a:prstGeom>
          <a:noFill/>
          <a:ln w="57150" cap="flat" cmpd="sng" algn="ctr">
            <a:solidFill>
              <a:sysClr val="windowText" lastClr="000000">
                <a:shade val="95000"/>
                <a:satMod val="105000"/>
              </a:sysClr>
            </a:solidFill>
            <a:prstDash val="solid"/>
          </a:ln>
          <a:effectLst/>
        </p:spPr>
      </p:cxnSp>
      <p:cxnSp>
        <p:nvCxnSpPr>
          <p:cNvPr id="12" name="直線コネクタ 11"/>
          <p:cNvCxnSpPr/>
          <p:nvPr/>
        </p:nvCxnSpPr>
        <p:spPr>
          <a:xfrm>
            <a:off x="9161708" y="4657333"/>
            <a:ext cx="0" cy="450050"/>
          </a:xfrm>
          <a:prstGeom prst="line">
            <a:avLst/>
          </a:prstGeom>
          <a:noFill/>
          <a:ln w="57150" cap="flat" cmpd="sng" algn="ctr">
            <a:solidFill>
              <a:sysClr val="windowText" lastClr="000000">
                <a:shade val="95000"/>
                <a:satMod val="105000"/>
              </a:sysClr>
            </a:solidFill>
            <a:prstDash val="solid"/>
          </a:ln>
          <a:effectLst/>
        </p:spPr>
      </p:cxnSp>
      <p:cxnSp>
        <p:nvCxnSpPr>
          <p:cNvPr id="13" name="直線コネクタ 12"/>
          <p:cNvCxnSpPr/>
          <p:nvPr/>
        </p:nvCxnSpPr>
        <p:spPr>
          <a:xfrm>
            <a:off x="3626836"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14" name="正方形/長方形 13"/>
          <p:cNvSpPr/>
          <p:nvPr/>
        </p:nvSpPr>
        <p:spPr>
          <a:xfrm>
            <a:off x="7011212" y="2893680"/>
            <a:ext cx="2484276" cy="834649"/>
          </a:xfrm>
          <a:prstGeom prst="rect">
            <a:avLst/>
          </a:prstGeom>
          <a:solidFill>
            <a:sysClr val="window" lastClr="FFFFFF"/>
          </a:solidFill>
          <a:ln w="38100" cap="flat" cmpd="sng" algn="ctr">
            <a:solidFill>
              <a:srgbClr val="FF4747"/>
            </a:solidFill>
            <a:prstDash val="solid"/>
          </a:ln>
          <a:effectLst/>
        </p:spPr>
        <p:txBody>
          <a:bodyPr rtlCol="0" anchor="ctr"/>
          <a:lstStyle/>
          <a:p>
            <a:pPr algn="ctr" defTabSz="914400">
              <a:defRPr/>
            </a:pPr>
            <a:r>
              <a:rPr kumimoji="0" lang="ja-JP" altLang="en-US" sz="2400" b="1" kern="0" dirty="0">
                <a:solidFill>
                  <a:prstClr val="black"/>
                </a:solidFill>
                <a:latin typeface="Meiryo UI"/>
                <a:cs typeface="Meiryo UI" panose="020B0604030504040204" pitchFamily="50" charset="-128"/>
              </a:rPr>
              <a:t>目標年を設定</a:t>
            </a:r>
            <a:endParaRPr kumimoji="0" lang="en-US" altLang="ja-JP" sz="2400" b="1" kern="0" dirty="0">
              <a:solidFill>
                <a:prstClr val="black"/>
              </a:solidFill>
              <a:latin typeface="Meiryo UI"/>
              <a:cs typeface="Meiryo UI" panose="020B0604030504040204" pitchFamily="50" charset="-128"/>
            </a:endParaRPr>
          </a:p>
          <a:p>
            <a:pPr algn="ctr" defTabSz="914400">
              <a:defRPr/>
            </a:pPr>
            <a:r>
              <a:rPr kumimoji="0" lang="ja-JP" altLang="en-US" sz="2400" b="1" kern="0" dirty="0">
                <a:solidFill>
                  <a:prstClr val="black"/>
                </a:solidFill>
                <a:latin typeface="Meiryo UI"/>
                <a:cs typeface="Meiryo UI" panose="020B0604030504040204" pitchFamily="50" charset="-128"/>
              </a:rPr>
              <a:t>できる範囲</a:t>
            </a:r>
          </a:p>
        </p:txBody>
      </p:sp>
      <p:sp>
        <p:nvSpPr>
          <p:cNvPr id="15" name="正方形/長方形 14"/>
          <p:cNvSpPr/>
          <p:nvPr/>
        </p:nvSpPr>
        <p:spPr>
          <a:xfrm>
            <a:off x="4454928" y="5033797"/>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dirty="0">
                <a:solidFill>
                  <a:prstClr val="black"/>
                </a:solidFill>
                <a:latin typeface="Meiryo UI"/>
                <a:cs typeface="Meiryo UI" panose="020B0604030504040204" pitchFamily="50" charset="-128"/>
              </a:rPr>
              <a:t>2023</a:t>
            </a:r>
            <a:r>
              <a:rPr kumimoji="0" lang="ja-JP" altLang="en-US" sz="2000" kern="0" dirty="0">
                <a:solidFill>
                  <a:prstClr val="black"/>
                </a:solidFill>
                <a:latin typeface="Meiryo UI"/>
                <a:cs typeface="Meiryo UI" panose="020B0604030504040204" pitchFamily="50" charset="-128"/>
              </a:rPr>
              <a:t>年</a:t>
            </a:r>
          </a:p>
        </p:txBody>
      </p:sp>
      <p:sp>
        <p:nvSpPr>
          <p:cNvPr id="16" name="正方形/長方形 15"/>
          <p:cNvSpPr/>
          <p:nvPr/>
        </p:nvSpPr>
        <p:spPr>
          <a:xfrm>
            <a:off x="6435148" y="5160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dirty="0">
                <a:solidFill>
                  <a:prstClr val="black"/>
                </a:solidFill>
                <a:latin typeface="Meiryo UI"/>
                <a:cs typeface="Meiryo UI" panose="020B0604030504040204" pitchFamily="50" charset="-128"/>
              </a:rPr>
              <a:t>2028</a:t>
            </a:r>
            <a:r>
              <a:rPr kumimoji="0" lang="ja-JP" altLang="en-US" sz="2000" kern="0" dirty="0">
                <a:solidFill>
                  <a:prstClr val="black"/>
                </a:solidFill>
                <a:latin typeface="Meiryo UI"/>
                <a:cs typeface="Meiryo UI" panose="020B0604030504040204" pitchFamily="50" charset="-128"/>
              </a:rPr>
              <a:t>年</a:t>
            </a:r>
            <a:endParaRPr kumimoji="0" lang="en-US" altLang="ja-JP" sz="2000" kern="0" dirty="0">
              <a:solidFill>
                <a:prstClr val="black"/>
              </a:solidFill>
              <a:latin typeface="Meiryo UI"/>
              <a:cs typeface="Meiryo UI" panose="020B0604030504040204" pitchFamily="50" charset="-128"/>
            </a:endParaRPr>
          </a:p>
          <a:p>
            <a:pPr algn="ctr" defTabSz="914400">
              <a:defRPr/>
            </a:pPr>
            <a:r>
              <a:rPr kumimoji="0" lang="ja-JP" altLang="en-US" sz="2000" b="1" kern="0" dirty="0">
                <a:solidFill>
                  <a:prstClr val="black"/>
                </a:solidFill>
                <a:latin typeface="Meiryo UI"/>
                <a:cs typeface="Meiryo UI" panose="020B0604030504040204" pitchFamily="50" charset="-128"/>
              </a:rPr>
              <a:t>（</a:t>
            </a:r>
            <a:r>
              <a:rPr kumimoji="0" lang="en-US" altLang="ja-JP" sz="2000" b="1" kern="0" dirty="0">
                <a:solidFill>
                  <a:prstClr val="black"/>
                </a:solidFill>
                <a:latin typeface="Meiryo UI"/>
                <a:cs typeface="Meiryo UI" panose="020B0604030504040204" pitchFamily="50" charset="-128"/>
              </a:rPr>
              <a:t>5</a:t>
            </a:r>
            <a:r>
              <a:rPr kumimoji="0" lang="ja-JP" altLang="en-US" sz="2000" b="1" kern="0" dirty="0">
                <a:solidFill>
                  <a:prstClr val="black"/>
                </a:solidFill>
                <a:latin typeface="Meiryo UI"/>
                <a:cs typeface="Meiryo UI" panose="020B0604030504040204" pitchFamily="50" charset="-128"/>
              </a:rPr>
              <a:t>年後）</a:t>
            </a:r>
          </a:p>
        </p:txBody>
      </p:sp>
      <p:sp>
        <p:nvSpPr>
          <p:cNvPr id="17" name="正方形/長方形 16"/>
          <p:cNvSpPr/>
          <p:nvPr/>
        </p:nvSpPr>
        <p:spPr>
          <a:xfrm>
            <a:off x="8279610" y="5160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dirty="0">
                <a:solidFill>
                  <a:prstClr val="black"/>
                </a:solidFill>
                <a:latin typeface="Meiryo UI"/>
                <a:cs typeface="Meiryo UI" panose="020B0604030504040204" pitchFamily="50" charset="-128"/>
              </a:rPr>
              <a:t>2033</a:t>
            </a:r>
            <a:r>
              <a:rPr kumimoji="0" lang="ja-JP" altLang="en-US" sz="2000" kern="0" dirty="0">
                <a:solidFill>
                  <a:prstClr val="black"/>
                </a:solidFill>
                <a:latin typeface="Meiryo UI"/>
                <a:cs typeface="Meiryo UI" panose="020B0604030504040204" pitchFamily="50" charset="-128"/>
              </a:rPr>
              <a:t>年</a:t>
            </a:r>
            <a:endParaRPr kumimoji="0" lang="en-US" altLang="ja-JP" sz="2000" kern="0" dirty="0">
              <a:solidFill>
                <a:prstClr val="black"/>
              </a:solidFill>
              <a:latin typeface="Meiryo UI"/>
              <a:cs typeface="Meiryo UI" panose="020B0604030504040204" pitchFamily="50" charset="-128"/>
            </a:endParaRPr>
          </a:p>
          <a:p>
            <a:pPr algn="ctr" defTabSz="914400">
              <a:defRPr/>
            </a:pPr>
            <a:r>
              <a:rPr kumimoji="0" lang="ja-JP" altLang="en-US" sz="2000" b="1" kern="0" dirty="0">
                <a:solidFill>
                  <a:prstClr val="black"/>
                </a:solidFill>
                <a:latin typeface="Meiryo UI"/>
                <a:cs typeface="Meiryo UI" panose="020B0604030504040204" pitchFamily="50" charset="-128"/>
              </a:rPr>
              <a:t>（</a:t>
            </a:r>
            <a:r>
              <a:rPr kumimoji="0" lang="en-US" altLang="ja-JP" sz="2000" b="1" kern="0" dirty="0">
                <a:solidFill>
                  <a:prstClr val="black"/>
                </a:solidFill>
                <a:latin typeface="Meiryo UI"/>
                <a:cs typeface="Meiryo UI" panose="020B0604030504040204" pitchFamily="50" charset="-128"/>
              </a:rPr>
              <a:t>10</a:t>
            </a:r>
            <a:r>
              <a:rPr kumimoji="0" lang="ja-JP" altLang="en-US" sz="2000" b="1" kern="0" dirty="0">
                <a:solidFill>
                  <a:prstClr val="black"/>
                </a:solidFill>
                <a:latin typeface="Meiryo UI"/>
                <a:cs typeface="Meiryo UI" panose="020B0604030504040204" pitchFamily="50" charset="-128"/>
              </a:rPr>
              <a:t>年後）</a:t>
            </a:r>
          </a:p>
        </p:txBody>
      </p:sp>
      <p:sp>
        <p:nvSpPr>
          <p:cNvPr id="18" name="正方形/長方形 17"/>
          <p:cNvSpPr/>
          <p:nvPr/>
        </p:nvSpPr>
        <p:spPr>
          <a:xfrm>
            <a:off x="1663820" y="1759842"/>
            <a:ext cx="2601492" cy="1160807"/>
          </a:xfrm>
          <a:prstGeom prst="rect">
            <a:avLst/>
          </a:prstGeom>
          <a:noFill/>
          <a:ln w="25400" cap="flat" cmpd="sng" algn="ctr">
            <a:noFill/>
            <a:prstDash val="solid"/>
          </a:ln>
          <a:effectLst/>
        </p:spPr>
        <p:txBody>
          <a:bodyPr rtlCol="0" anchor="ctr"/>
          <a:lstStyle/>
          <a:p>
            <a:pPr algn="ctr" defTabSz="914400">
              <a:defRPr/>
            </a:pPr>
            <a:r>
              <a:rPr kumimoji="0" lang="ja-JP" altLang="en-US" sz="1800" b="1" kern="0" dirty="0">
                <a:solidFill>
                  <a:prstClr val="black"/>
                </a:solidFill>
                <a:latin typeface="Meiryo UI"/>
                <a:cs typeface="Meiryo UI" panose="020B0604030504040204" pitchFamily="50" charset="-128"/>
              </a:rPr>
              <a:t>（排出量のデータが</a:t>
            </a:r>
            <a:endParaRPr kumimoji="0" lang="en-US" altLang="ja-JP" sz="1800" b="1" kern="0" dirty="0">
              <a:solidFill>
                <a:prstClr val="black"/>
              </a:solidFill>
              <a:latin typeface="Meiryo UI"/>
              <a:cs typeface="Meiryo UI" panose="020B0604030504040204" pitchFamily="50" charset="-128"/>
            </a:endParaRPr>
          </a:p>
          <a:p>
            <a:pPr algn="ctr" defTabSz="914400">
              <a:defRPr/>
            </a:pPr>
            <a:r>
              <a:rPr kumimoji="0" lang="ja-JP" altLang="en-US" sz="1800" b="1" kern="0" dirty="0">
                <a:solidFill>
                  <a:prstClr val="black"/>
                </a:solidFill>
                <a:latin typeface="Meiryo UI"/>
                <a:cs typeface="Meiryo UI" panose="020B0604030504040204" pitchFamily="50" charset="-128"/>
              </a:rPr>
              <a:t>存在する直近年を基準年とすることを推奨）</a:t>
            </a:r>
          </a:p>
        </p:txBody>
      </p:sp>
      <p:cxnSp>
        <p:nvCxnSpPr>
          <p:cNvPr id="20" name="直線矢印コネクタ 19"/>
          <p:cNvCxnSpPr>
            <a:stCxn id="8" idx="2"/>
          </p:cNvCxnSpPr>
          <p:nvPr/>
        </p:nvCxnSpPr>
        <p:spPr>
          <a:xfrm flipH="1">
            <a:off x="5345284" y="3728329"/>
            <a:ext cx="1267" cy="882325"/>
          </a:xfrm>
          <a:prstGeom prst="straightConnector1">
            <a:avLst/>
          </a:prstGeom>
          <a:noFill/>
          <a:ln w="38100" cap="flat" cmpd="sng" algn="ctr">
            <a:solidFill>
              <a:sysClr val="windowText" lastClr="000000">
                <a:shade val="95000"/>
                <a:satMod val="105000"/>
              </a:sysClr>
            </a:solidFill>
            <a:prstDash val="solid"/>
            <a:tailEnd type="triangle"/>
          </a:ln>
          <a:effectLst/>
        </p:spPr>
      </p:cxnSp>
      <p:sp>
        <p:nvSpPr>
          <p:cNvPr id="21" name="左中かっこ 20"/>
          <p:cNvSpPr/>
          <p:nvPr/>
        </p:nvSpPr>
        <p:spPr>
          <a:xfrm rot="16200000" flipV="1">
            <a:off x="3784188" y="4908483"/>
            <a:ext cx="549392" cy="864096"/>
          </a:xfrm>
          <a:prstGeom prst="leftBrace">
            <a:avLst>
              <a:gd name="adj1" fmla="val 25233"/>
              <a:gd name="adj2" fmla="val 50503"/>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600" b="1" i="0" u="none" strike="noStrike" kern="0" cap="none" spc="0" normalizeH="0" baseline="0" noProof="0">
              <a:ln>
                <a:noFill/>
              </a:ln>
              <a:solidFill>
                <a:prstClr val="black"/>
              </a:solidFill>
              <a:effectLst/>
              <a:uLnTx/>
              <a:uFillTx/>
              <a:latin typeface="Calibri"/>
              <a:ea typeface="ＭＳ Ｐゴシック" panose="020B0600070205080204" pitchFamily="50" charset="-128"/>
            </a:endParaRPr>
          </a:p>
        </p:txBody>
      </p:sp>
      <p:sp>
        <p:nvSpPr>
          <p:cNvPr id="22" name="正方形/長方形 21"/>
          <p:cNvSpPr/>
          <p:nvPr/>
        </p:nvSpPr>
        <p:spPr>
          <a:xfrm>
            <a:off x="2690732" y="5825486"/>
            <a:ext cx="2484276" cy="834649"/>
          </a:xfrm>
          <a:prstGeom prst="rect">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eiryo UI"/>
                <a:cs typeface="Meiryo UI" panose="020B0604030504040204" pitchFamily="50" charset="-128"/>
              </a:rPr>
              <a:t>直近年を設定</a:t>
            </a:r>
            <a:endParaRPr kumimoji="0" lang="en-US" altLang="ja-JP" sz="2400" b="1" i="0" u="none" strike="noStrike" kern="0" cap="none" spc="0" normalizeH="0" baseline="0" noProof="0" dirty="0">
              <a:ln>
                <a:noFill/>
              </a:ln>
              <a:solidFill>
                <a:prstClr val="black"/>
              </a:solidFill>
              <a:effectLst/>
              <a:uLnTx/>
              <a:uFillTx/>
              <a:latin typeface="Meiryo UI"/>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eiryo UI"/>
                <a:cs typeface="Meiryo UI" panose="020B0604030504040204" pitchFamily="50" charset="-128"/>
              </a:rPr>
              <a:t>できる範囲</a:t>
            </a:r>
          </a:p>
        </p:txBody>
      </p:sp>
      <p:sp>
        <p:nvSpPr>
          <p:cNvPr id="23" name="正方形/長方形 22"/>
          <p:cNvSpPr/>
          <p:nvPr/>
        </p:nvSpPr>
        <p:spPr>
          <a:xfrm>
            <a:off x="2826577" y="419330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dirty="0">
                <a:solidFill>
                  <a:prstClr val="black"/>
                </a:solidFill>
                <a:latin typeface="Meiryo UI"/>
                <a:cs typeface="Meiryo UI" panose="020B0604030504040204" pitchFamily="50" charset="-128"/>
              </a:rPr>
              <a:t>2021</a:t>
            </a:r>
            <a:r>
              <a:rPr kumimoji="0" lang="ja-JP" altLang="en-US" sz="2000" kern="0" dirty="0">
                <a:solidFill>
                  <a:prstClr val="black"/>
                </a:solidFill>
                <a:latin typeface="Meiryo UI"/>
                <a:cs typeface="Meiryo UI" panose="020B0604030504040204" pitchFamily="50" charset="-128"/>
              </a:rPr>
              <a:t>年</a:t>
            </a:r>
          </a:p>
        </p:txBody>
      </p:sp>
      <p:cxnSp>
        <p:nvCxnSpPr>
          <p:cNvPr id="24" name="直線コネクタ 23"/>
          <p:cNvCxnSpPr/>
          <p:nvPr/>
        </p:nvCxnSpPr>
        <p:spPr>
          <a:xfrm>
            <a:off x="4490932"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25" name="左中かっこ 24"/>
          <p:cNvSpPr/>
          <p:nvPr/>
        </p:nvSpPr>
        <p:spPr>
          <a:xfrm rot="5400000">
            <a:off x="2532532" y="2652253"/>
            <a:ext cx="864068" cy="3052733"/>
          </a:xfrm>
          <a:prstGeom prst="leftBrace">
            <a:avLst>
              <a:gd name="adj1" fmla="val 8333"/>
              <a:gd name="adj2" fmla="val 49429"/>
            </a:avLst>
          </a:prstGeom>
          <a:noFill/>
          <a:ln w="38100" cap="flat" cmpd="sng" algn="ctr">
            <a:solidFill>
              <a:srgbClr val="0070C0"/>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black"/>
              </a:solidFill>
              <a:latin typeface="Calibri"/>
              <a:ea typeface="ＭＳ Ｐゴシック" panose="020B0600070205080204" pitchFamily="50" charset="-128"/>
            </a:endParaRPr>
          </a:p>
        </p:txBody>
      </p:sp>
      <p:sp>
        <p:nvSpPr>
          <p:cNvPr id="26" name="正方形/長方形 25"/>
          <p:cNvSpPr/>
          <p:nvPr/>
        </p:nvSpPr>
        <p:spPr>
          <a:xfrm>
            <a:off x="648006" y="503691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dirty="0">
                <a:solidFill>
                  <a:prstClr val="black"/>
                </a:solidFill>
                <a:latin typeface="Meiryo UI"/>
                <a:cs typeface="Meiryo UI" panose="020B0604030504040204" pitchFamily="50" charset="-128"/>
              </a:rPr>
              <a:t>2015</a:t>
            </a:r>
            <a:r>
              <a:rPr kumimoji="0" lang="ja-JP" altLang="en-US" sz="2000" kern="0" dirty="0">
                <a:solidFill>
                  <a:prstClr val="black"/>
                </a:solidFill>
                <a:latin typeface="Meiryo UI"/>
                <a:cs typeface="Meiryo UI" panose="020B0604030504040204" pitchFamily="50" charset="-128"/>
              </a:rPr>
              <a:t>年</a:t>
            </a:r>
          </a:p>
        </p:txBody>
      </p:sp>
      <p:cxnSp>
        <p:nvCxnSpPr>
          <p:cNvPr id="27" name="直線コネクタ 26"/>
          <p:cNvCxnSpPr/>
          <p:nvPr/>
        </p:nvCxnSpPr>
        <p:spPr>
          <a:xfrm>
            <a:off x="1438199" y="4610654"/>
            <a:ext cx="0" cy="450050"/>
          </a:xfrm>
          <a:prstGeom prst="line">
            <a:avLst/>
          </a:prstGeom>
          <a:noFill/>
          <a:ln w="57150" cap="flat" cmpd="sng" algn="ctr">
            <a:solidFill>
              <a:sysClr val="windowText" lastClr="000000">
                <a:shade val="95000"/>
                <a:satMod val="105000"/>
              </a:sysClr>
            </a:solidFill>
            <a:prstDash val="solid"/>
          </a:ln>
          <a:effectLst/>
        </p:spPr>
      </p:cxnSp>
    </p:spTree>
    <p:extLst>
      <p:ext uri="{BB962C8B-B14F-4D97-AF65-F5344CB8AC3E}">
        <p14:creationId xmlns:p14="http://schemas.microsoft.com/office/powerpoint/2010/main" val="9991571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5.</a:t>
            </a:r>
            <a:r>
              <a:rPr lang="ja-JP" altLang="en-US" dirty="0"/>
              <a:t>目標</a:t>
            </a:r>
            <a:r>
              <a:rPr lang="ja-JP" altLang="en-US"/>
              <a:t>水準 </a:t>
            </a:r>
            <a:r>
              <a:rPr lang="en-US" altLang="ja-JP"/>
              <a:t>1/4</a:t>
            </a:r>
            <a:endParaRPr kumimoji="1" lang="ja-JP" altLang="en-US" dirty="0"/>
          </a:p>
        </p:txBody>
      </p:sp>
      <p:sp>
        <p:nvSpPr>
          <p:cNvPr id="4" name="テキスト ボックス 47"/>
          <p:cNvSpPr txBox="1">
            <a:spLocks noChangeArrowheads="1"/>
          </p:cNvSpPr>
          <p:nvPr/>
        </p:nvSpPr>
        <p:spPr bwMode="auto">
          <a:xfrm>
            <a:off x="349979" y="1293912"/>
            <a:ext cx="979341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800" dirty="0">
                <a:latin typeface="Meiryo UI" panose="020B0604030504040204" pitchFamily="50" charset="-128"/>
                <a:ea typeface="Meiryo UI" panose="020B0604030504040204" pitchFamily="50" charset="-128"/>
              </a:rPr>
              <a:t>少なくとも</a:t>
            </a:r>
            <a:r>
              <a:rPr lang="en-US" altLang="ja-JP" sz="2800" dirty="0">
                <a:latin typeface="Meiryo UI" panose="020B0604030504040204" pitchFamily="50" charset="-128"/>
                <a:ea typeface="Meiryo UI" panose="020B0604030504040204" pitchFamily="50" charset="-128"/>
              </a:rPr>
              <a:t>Scope1</a:t>
            </a:r>
            <a:r>
              <a:rPr lang="ja-JP" altLang="en-US" sz="2800" dirty="0">
                <a:latin typeface="Meiryo UI" panose="020B0604030504040204" pitchFamily="50" charset="-128"/>
                <a:ea typeface="Meiryo UI" panose="020B0604030504040204" pitchFamily="50" charset="-128"/>
              </a:rPr>
              <a:t>および</a:t>
            </a:r>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の目標は、</a:t>
            </a:r>
            <a:r>
              <a:rPr lang="ja-JP" altLang="en-US" sz="2800" b="1" dirty="0">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800" b="1" dirty="0">
                <a:solidFill>
                  <a:srgbClr val="FF0000"/>
                </a:solidFill>
                <a:latin typeface="Meiryo UI" panose="020B0604030504040204" pitchFamily="50" charset="-128"/>
                <a:ea typeface="Meiryo UI" panose="020B0604030504040204" pitchFamily="50" charset="-128"/>
              </a:rPr>
              <a:t>1.5</a:t>
            </a:r>
            <a:r>
              <a:rPr lang="ja-JP" altLang="en-US" sz="2800" b="1" dirty="0">
                <a:solidFill>
                  <a:srgbClr val="FF0000"/>
                </a:solidFill>
                <a:latin typeface="Meiryo UI" panose="020B0604030504040204" pitchFamily="50" charset="-128"/>
                <a:ea typeface="Meiryo UI" panose="020B0604030504040204" pitchFamily="50" charset="-128"/>
              </a:rPr>
              <a:t>℃以内に抑える水準</a:t>
            </a:r>
            <a:r>
              <a:rPr lang="ja-JP" altLang="en-US" sz="2800" dirty="0">
                <a:latin typeface="Meiryo UI" panose="020B0604030504040204" pitchFamily="50" charset="-128"/>
                <a:ea typeface="Meiryo UI" panose="020B0604030504040204" pitchFamily="50" charset="-128"/>
              </a:rPr>
              <a:t>でなければならない。</a:t>
            </a:r>
            <a:endParaRPr lang="en-US" altLang="ja-JP" sz="2800" dirty="0">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800" dirty="0">
                <a:latin typeface="Meiryo UI" panose="020B0604030504040204" pitchFamily="50" charset="-128"/>
                <a:ea typeface="Meiryo UI" panose="020B0604030504040204" pitchFamily="50" charset="-128"/>
              </a:rPr>
              <a:t>総量目標は、少なくとも</a:t>
            </a:r>
            <a:r>
              <a:rPr lang="en-US" altLang="ja-JP" sz="2800" dirty="0">
                <a:latin typeface="Meiryo UI" panose="020B0604030504040204" pitchFamily="50" charset="-128"/>
                <a:ea typeface="Meiryo UI" panose="020B0604030504040204" pitchFamily="50" charset="-128"/>
              </a:rPr>
              <a:t>1.5℃</a:t>
            </a:r>
            <a:r>
              <a:rPr lang="ja-JP" altLang="en-US" sz="2800" dirty="0">
                <a:latin typeface="Meiryo UI" panose="020B0604030504040204" pitchFamily="50" charset="-128"/>
                <a:ea typeface="Meiryo UI" panose="020B0604030504040204" pitchFamily="50" charset="-128"/>
              </a:rPr>
              <a:t>目標に基づく排出シナリオと最低でも同程度の水準であることが必要。</a:t>
            </a:r>
            <a:endParaRPr lang="en-US" altLang="ja-JP" sz="2800" dirty="0">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en-US" altLang="ja-JP" sz="2800" dirty="0">
                <a:latin typeface="Meiryo UI" panose="020B0604030504040204" pitchFamily="50" charset="-128"/>
                <a:ea typeface="Meiryo UI" panose="020B0604030504040204" pitchFamily="50" charset="-128"/>
              </a:rPr>
              <a:t>Scope1,2</a:t>
            </a:r>
            <a:r>
              <a:rPr lang="ja-JP" altLang="en-US" sz="2800" dirty="0">
                <a:latin typeface="Meiryo UI" panose="020B0604030504040204" pitchFamily="50" charset="-128"/>
                <a:ea typeface="Meiryo UI" panose="020B0604030504040204" pitchFamily="50" charset="-128"/>
              </a:rPr>
              <a:t>の原単位目標は、セクター別の</a:t>
            </a:r>
            <a:r>
              <a:rPr lang="en-US" altLang="ja-JP" sz="2800" dirty="0">
                <a:latin typeface="Meiryo UI" panose="020B0604030504040204" pitchFamily="50" charset="-128"/>
                <a:ea typeface="Meiryo UI" panose="020B0604030504040204" pitchFamily="50" charset="-128"/>
              </a:rPr>
              <a:t>1.5</a:t>
            </a:r>
            <a:r>
              <a:rPr lang="ja-JP" altLang="en-US" sz="2800" dirty="0">
                <a:latin typeface="Meiryo UI" panose="020B0604030504040204" pitchFamily="50" charset="-128"/>
                <a:ea typeface="Meiryo UI" panose="020B0604030504040204" pitchFamily="50" charset="-128"/>
              </a:rPr>
              <a:t>℃削減経路</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（部門別脱炭素アプローチ</a:t>
            </a:r>
            <a:r>
              <a:rPr lang="en-US" altLang="ja-JP" sz="2800" dirty="0">
                <a:latin typeface="Meiryo UI" panose="020B0604030504040204" pitchFamily="50" charset="-128"/>
                <a:ea typeface="Meiryo UI" panose="020B0604030504040204" pitchFamily="50" charset="-128"/>
              </a:rPr>
              <a:t>(Sectoral </a:t>
            </a:r>
            <a:r>
              <a:rPr lang="en-US" altLang="ja-JP" sz="2800" dirty="0" err="1">
                <a:latin typeface="Meiryo UI" panose="020B0604030504040204" pitchFamily="50" charset="-128"/>
                <a:ea typeface="Meiryo UI" panose="020B0604030504040204" pitchFamily="50" charset="-128"/>
              </a:rPr>
              <a:t>Decarbonization</a:t>
            </a:r>
            <a:r>
              <a:rPr lang="en-US" altLang="ja-JP" sz="2800" dirty="0">
                <a:latin typeface="Meiryo UI" panose="020B0604030504040204" pitchFamily="50" charset="-128"/>
                <a:ea typeface="Meiryo UI" panose="020B0604030504040204" pitchFamily="50" charset="-128"/>
              </a:rPr>
              <a:t> Approach : SDA)</a:t>
            </a:r>
            <a:r>
              <a:rPr lang="ja-JP" altLang="en-US" sz="2800" dirty="0">
                <a:latin typeface="Meiryo UI" panose="020B0604030504040204" pitchFamily="50" charset="-128"/>
                <a:ea typeface="Meiryo UI" panose="020B0604030504040204" pitchFamily="50" charset="-128"/>
              </a:rPr>
              <a:t>）によってモデル化された場合にのみ有効。</a:t>
            </a:r>
            <a:endParaRPr lang="en-US" altLang="ja-JP" sz="2800" dirty="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dirty="0">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Ø"/>
              <a:defRPr/>
            </a:pP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a:solidFill>
                  <a:prstClr val="black"/>
                </a:solidFill>
                <a:latin typeface="Meiryo UI" panose="020B0604030504040204" pitchFamily="50" charset="-128"/>
                <a:ea typeface="Meiryo UI" panose="020B0604030504040204" pitchFamily="50" charset="-128"/>
              </a:rPr>
              <a:t>事務局としては、最も早く累積排出が最も少ない削減シナリオの利用を推奨。</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8" name="正方形/長方形 7"/>
          <p:cNvSpPr/>
          <p:nvPr/>
        </p:nvSpPr>
        <p:spPr>
          <a:xfrm>
            <a:off x="621330" y="6682512"/>
            <a:ext cx="9449153" cy="646331"/>
          </a:xfrm>
          <a:prstGeom prst="rect">
            <a:avLst/>
          </a:prstGeom>
        </p:spPr>
        <p:txBody>
          <a:bodyPr wrap="square">
            <a:spAutoFit/>
          </a:bodyPr>
          <a:lstStyle/>
          <a:p>
            <a:pPr>
              <a:spcBef>
                <a:spcPts val="600"/>
              </a:spcBef>
              <a:buSzPct val="95000"/>
              <a:tabLst>
                <a:tab pos="533400" algn="l"/>
                <a:tab pos="990600" algn="l"/>
              </a:tabLst>
              <a:defRPr/>
            </a:pPr>
            <a:r>
              <a:rPr lang="en-US" altLang="ja-JP" b="1" dirty="0">
                <a:solidFill>
                  <a:srgbClr val="FF0000"/>
                </a:solidFill>
                <a:latin typeface="Meiryo UI" panose="020B0604030504040204" pitchFamily="50" charset="-128"/>
                <a:ea typeface="Meiryo UI" panose="020B0604030504040204" pitchFamily="50" charset="-128"/>
              </a:rPr>
              <a:t>※2021</a:t>
            </a:r>
            <a:r>
              <a:rPr lang="ja-JP" altLang="en-US" b="1" dirty="0">
                <a:solidFill>
                  <a:srgbClr val="FF0000"/>
                </a:solidFill>
                <a:latin typeface="Meiryo UI" panose="020B0604030504040204" pitchFamily="50" charset="-128"/>
                <a:ea typeface="Meiryo UI" panose="020B0604030504040204" pitchFamily="50" charset="-128"/>
              </a:rPr>
              <a:t>年以降を基準年とする場合、</a:t>
            </a:r>
            <a:r>
              <a:rPr lang="en-US" altLang="ja-JP" b="1" dirty="0">
                <a:solidFill>
                  <a:srgbClr val="FF0000"/>
                </a:solidFill>
                <a:latin typeface="Meiryo UI" panose="020B0604030504040204" pitchFamily="50" charset="-128"/>
                <a:ea typeface="Meiryo UI" panose="020B0604030504040204" pitchFamily="50" charset="-128"/>
              </a:rPr>
              <a:t>2020</a:t>
            </a:r>
            <a:r>
              <a:rPr lang="ja-JP" altLang="en-US" b="1" dirty="0">
                <a:solidFill>
                  <a:srgbClr val="FF0000"/>
                </a:solidFill>
                <a:latin typeface="Meiryo UI" panose="020B0604030504040204" pitchFamily="50" charset="-128"/>
                <a:ea typeface="Meiryo UI" panose="020B0604030504040204" pitchFamily="50" charset="-128"/>
              </a:rPr>
              <a:t>年を基準年とした場合と同等の削減率の目標を設定しなければならない</a:t>
            </a:r>
          </a:p>
        </p:txBody>
      </p:sp>
    </p:spTree>
    <p:extLst>
      <p:ext uri="{BB962C8B-B14F-4D97-AF65-F5344CB8AC3E}">
        <p14:creationId xmlns:p14="http://schemas.microsoft.com/office/powerpoint/2010/main" val="28289670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補足</a:t>
            </a:r>
            <a:r>
              <a:rPr lang="en-US" altLang="ja-JP" dirty="0"/>
              <a:t>】2021</a:t>
            </a:r>
            <a:r>
              <a:rPr lang="ja-JP" altLang="en-US" dirty="0"/>
              <a:t>年以降を基準年とする場合の目標値の考え方</a:t>
            </a:r>
            <a:endParaRPr kumimoji="1" lang="ja-JP" altLang="en-US" dirty="0"/>
          </a:p>
        </p:txBody>
      </p:sp>
      <p:sp>
        <p:nvSpPr>
          <p:cNvPr id="4" name="コンテンツ プレースホルダー 2"/>
          <p:cNvSpPr>
            <a:spLocks noGrp="1"/>
          </p:cNvSpPr>
          <p:nvPr>
            <p:ph sz="quarter" idx="12"/>
          </p:nvPr>
        </p:nvSpPr>
        <p:spPr>
          <a:xfrm>
            <a:off x="161925" y="1110920"/>
            <a:ext cx="10367963" cy="1635214"/>
          </a:xfrm>
        </p:spPr>
        <p:txBody>
          <a:bodyPr/>
          <a:lstStyle/>
          <a:p>
            <a:pPr marL="273050" indent="-273050"/>
            <a:r>
              <a:rPr lang="en-US" altLang="ja-JP"/>
              <a:t>4.2%/</a:t>
            </a:r>
            <a:r>
              <a:rPr lang="ja-JP" altLang="en-US"/>
              <a:t>年</a:t>
            </a:r>
            <a:r>
              <a:rPr lang="ja-JP" altLang="en-US" dirty="0"/>
              <a:t>という削減率を不変とすると、目標年を固定した場合には基準年（及び直近年）を</a:t>
            </a:r>
            <a:br>
              <a:rPr lang="en-US" altLang="ja-JP" dirty="0"/>
            </a:br>
            <a:r>
              <a:rPr lang="ja-JP" altLang="en-US" dirty="0"/>
              <a:t>先に延ばすほど、目標達成に必要な削減量を少なくすることができる。</a:t>
            </a:r>
          </a:p>
          <a:p>
            <a:pPr marL="273050" indent="-273050"/>
            <a:r>
              <a:rPr lang="ja-JP" altLang="en-US" dirty="0"/>
              <a:t>これを避けるため、</a:t>
            </a:r>
            <a:r>
              <a:rPr lang="en-US" altLang="ja-JP" dirty="0"/>
              <a:t>SBT</a:t>
            </a:r>
            <a:r>
              <a:rPr lang="ja-JP" altLang="en-US" dirty="0"/>
              <a:t>では</a:t>
            </a:r>
            <a:r>
              <a:rPr lang="en-US" altLang="ja-JP" dirty="0"/>
              <a:t>2021</a:t>
            </a:r>
            <a:r>
              <a:rPr lang="ja-JP" altLang="en-US" dirty="0"/>
              <a:t>年以降を基準年とした場合には、</a:t>
            </a:r>
            <a:r>
              <a:rPr lang="en-US" altLang="ja-JP" dirty="0"/>
              <a:t>2020</a:t>
            </a:r>
            <a:r>
              <a:rPr lang="ja-JP" altLang="en-US" dirty="0"/>
              <a:t>年を基準年とした場合と同等の削減が求められる。</a:t>
            </a:r>
          </a:p>
        </p:txBody>
      </p:sp>
      <p:sp>
        <p:nvSpPr>
          <p:cNvPr id="10" name="テキスト ボックス 9"/>
          <p:cNvSpPr txBox="1"/>
          <p:nvPr/>
        </p:nvSpPr>
        <p:spPr bwMode="auto">
          <a:xfrm>
            <a:off x="2477973" y="2924788"/>
            <a:ext cx="5735866" cy="400110"/>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defPPr>
              <a:defRPr lang="ja-JP"/>
            </a:defPPr>
            <a:lvl1pPr marR="0" lvl="0" indent="0" algn="ctr" fontAlgn="base">
              <a:lnSpc>
                <a:spcPct val="100000"/>
              </a:lnSpc>
              <a:spcBef>
                <a:spcPct val="0"/>
              </a:spcBef>
              <a:spcAft>
                <a:spcPct val="0"/>
              </a:spcAft>
              <a:buClrTx/>
              <a:buSzTx/>
              <a:buFontTx/>
              <a:buNone/>
              <a:tabLst/>
              <a:defRPr kumimoji="0" sz="2000" b="0" i="0" u="sng" strike="noStrike" kern="0" cap="none" spc="0" normalizeH="0" baseline="0">
                <a:ln>
                  <a:noFill/>
                </a:ln>
                <a:solidFill>
                  <a:prstClr val="black"/>
                </a:solidFill>
                <a:effectLst/>
                <a:uLnTx/>
                <a:uFillTx/>
                <a:latin typeface="Meiryo UI"/>
              </a:defRPr>
            </a:lvl1pPr>
          </a:lstStyle>
          <a:p>
            <a:r>
              <a:rPr lang="en-US" altLang="ja-JP" dirty="0"/>
              <a:t>2030</a:t>
            </a:r>
            <a:r>
              <a:rPr lang="ja-JP" altLang="en-US" dirty="0"/>
              <a:t>年を目標年とした場合の基準年と目標値の関係</a:t>
            </a:r>
          </a:p>
        </p:txBody>
      </p:sp>
      <p:pic>
        <p:nvPicPr>
          <p:cNvPr id="11" name="図 10"/>
          <p:cNvPicPr>
            <a:picLocks noChangeAspect="1"/>
          </p:cNvPicPr>
          <p:nvPr/>
        </p:nvPicPr>
        <p:blipFill>
          <a:blip r:embed="rId2"/>
          <a:stretch>
            <a:fillRect/>
          </a:stretch>
        </p:blipFill>
        <p:spPr>
          <a:xfrm>
            <a:off x="985477" y="3503552"/>
            <a:ext cx="8720858" cy="3600000"/>
          </a:xfrm>
          <a:prstGeom prst="rect">
            <a:avLst/>
          </a:prstGeom>
        </p:spPr>
      </p:pic>
      <p:sp>
        <p:nvSpPr>
          <p:cNvPr id="12" name="テキスト ボックス 11"/>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Target Validation Protocol v3.0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https://sciencebasedtargets.org/resources/files/Target-Validation-Protocol</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695923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5.</a:t>
            </a:r>
            <a:r>
              <a:rPr lang="ja-JP" altLang="en-US" dirty="0"/>
              <a:t>目標</a:t>
            </a:r>
            <a:r>
              <a:rPr lang="ja-JP" altLang="en-US"/>
              <a:t>水準 </a:t>
            </a:r>
            <a:r>
              <a:rPr lang="en-US" altLang="ja-JP"/>
              <a:t>2/4</a:t>
            </a:r>
            <a:endParaRPr kumimoji="1" lang="ja-JP" altLang="en-US" dirty="0"/>
          </a:p>
        </p:txBody>
      </p:sp>
      <p:sp>
        <p:nvSpPr>
          <p:cNvPr id="4" name="テキスト ボックス 47"/>
          <p:cNvSpPr txBox="1">
            <a:spLocks noChangeArrowheads="1"/>
          </p:cNvSpPr>
          <p:nvPr/>
        </p:nvSpPr>
        <p:spPr bwMode="auto">
          <a:xfrm>
            <a:off x="349979" y="1293912"/>
            <a:ext cx="979341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400" dirty="0">
                <a:latin typeface="Meiryo UI" panose="020B0604030504040204" pitchFamily="50" charset="-128"/>
                <a:ea typeface="Meiryo UI" panose="020B0604030504040204" pitchFamily="50" charset="-128"/>
              </a:rPr>
              <a:t>少なくとも</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の目標は、</a:t>
            </a:r>
            <a:r>
              <a:rPr lang="ja-JP" altLang="en-US" sz="2400" b="1" dirty="0">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400" b="1" dirty="0">
                <a:solidFill>
                  <a:srgbClr val="FF0000"/>
                </a:solidFill>
                <a:latin typeface="Meiryo UI" panose="020B0604030504040204" pitchFamily="50" charset="-128"/>
                <a:ea typeface="Meiryo UI" panose="020B0604030504040204" pitchFamily="50" charset="-128"/>
              </a:rPr>
              <a:t>2℃</a:t>
            </a:r>
            <a:r>
              <a:rPr lang="ja-JP" altLang="en-US" sz="2400" b="1" dirty="0">
                <a:solidFill>
                  <a:srgbClr val="FF0000"/>
                </a:solidFill>
                <a:latin typeface="Meiryo UI" panose="020B0604030504040204" pitchFamily="50" charset="-128"/>
                <a:ea typeface="Meiryo UI" panose="020B0604030504040204" pitchFamily="50" charset="-128"/>
              </a:rPr>
              <a:t>を十分に下回る水準に抑えるもの</a:t>
            </a:r>
            <a:r>
              <a:rPr lang="ja-JP" altLang="en-US" sz="2400" dirty="0">
                <a:latin typeface="Meiryo UI" panose="020B0604030504040204" pitchFamily="50" charset="-128"/>
                <a:ea typeface="Meiryo UI" panose="020B0604030504040204" pitchFamily="50" charset="-128"/>
              </a:rPr>
              <a:t>なければならない。</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400" dirty="0">
                <a:latin typeface="Meiryo UI" panose="020B0604030504040204" pitchFamily="50" charset="-128"/>
                <a:ea typeface="Meiryo UI" panose="020B0604030504040204" pitchFamily="50" charset="-128"/>
              </a:rPr>
              <a:t>サプライヤー</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顧客に対して、気候科学に基づく排出削減目標の設定を勧める企業目標は、以下の要件が満たされたときに認められる。</a:t>
            </a:r>
          </a:p>
          <a:p>
            <a:pPr marL="895350" indent="-457200" eaLnBrk="1" hangingPunct="1">
              <a:spcBef>
                <a:spcPts val="600"/>
              </a:spcBef>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企業は、上流または下流の関連があり確実性のあるカテゴリについて目標の設定が可能。</a:t>
            </a:r>
          </a:p>
          <a:p>
            <a:pPr marL="895350" indent="-457200" eaLnBrk="1" hangingPunct="1">
              <a:spcBef>
                <a:spcPts val="600"/>
              </a:spcBef>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関連する上流または下流カテゴリの排出量の何％がエンゲージメント目標によってカバーされるか、</a:t>
            </a:r>
            <a:r>
              <a:rPr lang="en-US" altLang="ja-JP" sz="1600" dirty="0">
                <a:solidFill>
                  <a:prstClr val="black"/>
                </a:solidFill>
                <a:latin typeface="Meiryo UI" panose="020B0604030504040204" pitchFamily="50" charset="-128"/>
                <a:ea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rPr>
              <a:t>事務局に報告しなければならない。排出量が不明の場合は、年間の調達金額の何％が目標に含まれるかについて情報を記載しなければならない。</a:t>
            </a:r>
          </a:p>
          <a:p>
            <a:pPr marL="895350" indent="-457200" eaLnBrk="1" hangingPunct="1">
              <a:spcBef>
                <a:spcPts val="600"/>
              </a:spcBef>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目標は、</a:t>
            </a:r>
            <a:r>
              <a:rPr lang="en-US" altLang="ja-JP" sz="1600" dirty="0">
                <a:solidFill>
                  <a:prstClr val="black"/>
                </a:solidFill>
                <a:latin typeface="Meiryo UI" panose="020B0604030504040204" pitchFamily="50" charset="-128"/>
                <a:ea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rPr>
              <a:t>事務局に正式に提出された日から</a:t>
            </a:r>
            <a:r>
              <a:rPr lang="ja-JP" altLang="en-US" sz="1600" b="1" dirty="0">
                <a:solidFill>
                  <a:srgbClr val="FF0000"/>
                </a:solidFill>
                <a:latin typeface="Meiryo UI" panose="020B0604030504040204" pitchFamily="50" charset="-128"/>
                <a:ea typeface="Meiryo UI" panose="020B0604030504040204" pitchFamily="50" charset="-128"/>
              </a:rPr>
              <a:t>遅くとも</a:t>
            </a:r>
            <a:r>
              <a:rPr lang="en-US" altLang="ja-JP" sz="1600" b="1" dirty="0">
                <a:solidFill>
                  <a:srgbClr val="FF0000"/>
                </a:solidFill>
                <a:latin typeface="Meiryo UI" panose="020B0604030504040204" pitchFamily="50" charset="-128"/>
                <a:ea typeface="Meiryo UI" panose="020B0604030504040204" pitchFamily="50" charset="-128"/>
              </a:rPr>
              <a:t>5</a:t>
            </a:r>
            <a:r>
              <a:rPr lang="ja-JP" altLang="en-US" sz="1600" b="1" dirty="0">
                <a:solidFill>
                  <a:srgbClr val="FF0000"/>
                </a:solidFill>
                <a:latin typeface="Meiryo UI" panose="020B0604030504040204" pitchFamily="50" charset="-128"/>
                <a:ea typeface="Meiryo UI" panose="020B0604030504040204" pitchFamily="50" charset="-128"/>
              </a:rPr>
              <a:t>年以内に達成する必要がある</a:t>
            </a:r>
            <a:r>
              <a:rPr lang="ja-JP" altLang="en-US" sz="1600" dirty="0">
                <a:solidFill>
                  <a:prstClr val="black"/>
                </a:solidFill>
                <a:latin typeface="Meiryo UI" panose="020B0604030504040204" pitchFamily="50" charset="-128"/>
                <a:ea typeface="Meiryo UI" panose="020B0604030504040204" pitchFamily="50" charset="-128"/>
              </a:rPr>
              <a:t>。</a:t>
            </a:r>
          </a:p>
          <a:p>
            <a:pPr marL="895350" indent="-457200" eaLnBrk="1" hangingPunct="1">
              <a:spcBef>
                <a:spcPts val="600"/>
              </a:spcBef>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サプライヤー</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顧客は、</a:t>
            </a:r>
            <a:r>
              <a:rPr lang="en-US" altLang="ja-JP" sz="1600" dirty="0">
                <a:solidFill>
                  <a:prstClr val="black"/>
                </a:solidFill>
                <a:latin typeface="Meiryo UI" panose="020B0604030504040204" pitchFamily="50" charset="-128"/>
                <a:ea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rPr>
              <a:t>事務局の資料に沿って気候科学に基づいた排出削減目標を設定しなければならない。</a:t>
            </a:r>
          </a:p>
          <a:p>
            <a:pPr lvl="0" eaLnBrk="1" hangingPunct="1">
              <a:spcBef>
                <a:spcPts val="1200"/>
              </a:spcBef>
              <a:buClr>
                <a:prstClr val="black"/>
              </a:buClr>
              <a:defRPr/>
            </a:pPr>
            <a:r>
              <a:rPr lang="ja-JP" altLang="en-US" sz="2800" dirty="0">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Ø"/>
              <a:defRPr/>
            </a:pPr>
            <a:r>
              <a:rPr lang="ja-JP" altLang="en-US" sz="2400" dirty="0">
                <a:solidFill>
                  <a:prstClr val="black"/>
                </a:solidFill>
                <a:latin typeface="Meiryo UI" panose="020B0604030504040204" pitchFamily="50" charset="-128"/>
                <a:ea typeface="Meiryo UI" panose="020B0604030504040204" pitchFamily="50" charset="-128"/>
              </a:rPr>
              <a:t>サプライヤーが</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目標を設定する際に、</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ガイダンスやツールを使用することを推奨している。</a:t>
            </a:r>
            <a:r>
              <a:rPr lang="ja-JP" altLang="en-US" sz="2400" b="1" dirty="0">
                <a:solidFill>
                  <a:srgbClr val="FF0000"/>
                </a:solidFill>
                <a:latin typeface="Meiryo UI" panose="020B0604030504040204" pitchFamily="50" charset="-128"/>
                <a:ea typeface="Meiryo UI" panose="020B0604030504040204" pitchFamily="50" charset="-128"/>
              </a:rPr>
              <a:t>サプライヤーの目標の認定取得は必須ではないが、推奨される。</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5171932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5.</a:t>
            </a:r>
            <a:r>
              <a:rPr lang="ja-JP" altLang="en-US" dirty="0"/>
              <a:t>目標</a:t>
            </a:r>
            <a:r>
              <a:rPr lang="ja-JP" altLang="en-US"/>
              <a:t>水準 </a:t>
            </a:r>
            <a:r>
              <a:rPr lang="en-US" altLang="ja-JP"/>
              <a:t>3/4</a:t>
            </a:r>
            <a:endParaRPr kumimoji="1" lang="ja-JP" altLang="en-US" dirty="0"/>
          </a:p>
        </p:txBody>
      </p:sp>
      <p:sp>
        <p:nvSpPr>
          <p:cNvPr id="4" name="テキスト ボックス 47"/>
          <p:cNvSpPr txBox="1">
            <a:spLocks noChangeArrowheads="1"/>
          </p:cNvSpPr>
          <p:nvPr/>
        </p:nvSpPr>
        <p:spPr bwMode="auto">
          <a:xfrm>
            <a:off x="349979" y="1293912"/>
            <a:ext cx="979341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en-US" altLang="ja-JP" sz="2000" dirty="0">
                <a:latin typeface="Meiryo UI" panose="020B0604030504040204" pitchFamily="50" charset="-128"/>
                <a:ea typeface="Meiryo UI" panose="020B0604030504040204" pitchFamily="50" charset="-128"/>
              </a:rPr>
              <a:t>Scope</a:t>
            </a:r>
            <a:r>
              <a:rPr lang="ja-JP" altLang="en-US" sz="2000" dirty="0">
                <a:latin typeface="Meiryo UI" panose="020B0604030504040204" pitchFamily="50" charset="-128"/>
                <a:ea typeface="Meiryo UI" panose="020B0604030504040204" pitchFamily="50" charset="-128"/>
              </a:rPr>
              <a:t>を複数合算</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例えば</a:t>
            </a:r>
            <a:r>
              <a:rPr lang="en-US" altLang="ja-JP" sz="2000" dirty="0">
                <a:latin typeface="Meiryo UI" panose="020B0604030504040204" pitchFamily="50" charset="-128"/>
                <a:ea typeface="Meiryo UI" panose="020B0604030504040204" pitchFamily="50" charset="-128"/>
              </a:rPr>
              <a:t>1+2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または</a:t>
            </a:r>
            <a:r>
              <a:rPr lang="en-US" altLang="ja-JP" sz="2000" dirty="0">
                <a:latin typeface="Meiryo UI" panose="020B0604030504040204" pitchFamily="50" charset="-128"/>
                <a:ea typeface="Meiryo UI" panose="020B0604030504040204" pitchFamily="50" charset="-128"/>
              </a:rPr>
              <a:t>1+2+3)</a:t>
            </a:r>
            <a:r>
              <a:rPr lang="ja-JP" altLang="en-US" sz="2000" dirty="0">
                <a:latin typeface="Meiryo UI" panose="020B0604030504040204" pitchFamily="50" charset="-128"/>
                <a:ea typeface="Meiryo UI" panose="020B0604030504040204" pitchFamily="50" charset="-128"/>
              </a:rPr>
              <a:t>した目標設定が可能。ただし、</a:t>
            </a:r>
            <a:r>
              <a:rPr lang="en-US" altLang="ja-JP" sz="2000" dirty="0">
                <a:latin typeface="Meiryo UI" panose="020B0604030504040204" pitchFamily="50" charset="-128"/>
                <a:ea typeface="Meiryo UI" panose="020B0604030504040204" pitchFamily="50" charset="-128"/>
              </a:rPr>
              <a:t>Scope1+2</a:t>
            </a:r>
            <a:r>
              <a:rPr lang="ja-JP" altLang="en-US" sz="2000" dirty="0">
                <a:latin typeface="Meiryo UI" panose="020B0604030504040204" pitchFamily="50" charset="-128"/>
                <a:ea typeface="Meiryo UI" panose="020B0604030504040204" pitchFamily="50" charset="-128"/>
              </a:rPr>
              <a:t>は</a:t>
            </a:r>
            <a:r>
              <a:rPr lang="en-US" altLang="ja-JP" sz="2000" dirty="0">
                <a:latin typeface="Meiryo UI" panose="020B0604030504040204" pitchFamily="50" charset="-128"/>
                <a:ea typeface="Meiryo UI" panose="020B0604030504040204" pitchFamily="50" charset="-128"/>
              </a:rPr>
              <a:t>1.5℃</a:t>
            </a:r>
            <a:r>
              <a:rPr lang="ja-JP" altLang="en-US" sz="2000" dirty="0">
                <a:latin typeface="Meiryo UI" panose="020B0604030504040204" pitchFamily="50" charset="-128"/>
                <a:ea typeface="Meiryo UI" panose="020B0604030504040204" pitchFamily="50" charset="-128"/>
              </a:rPr>
              <a:t>シナリオと、</a:t>
            </a:r>
            <a:r>
              <a:rPr lang="en-US" altLang="ja-JP" sz="2000" dirty="0">
                <a:latin typeface="Meiryo UI" panose="020B0604030504040204" pitchFamily="50" charset="-128"/>
                <a:ea typeface="Meiryo UI" panose="020B0604030504040204" pitchFamily="50" charset="-128"/>
              </a:rPr>
              <a:t>Scope3</a:t>
            </a:r>
            <a:r>
              <a:rPr lang="ja-JP" altLang="en-US" sz="2000" dirty="0">
                <a:latin typeface="Meiryo UI" panose="020B0604030504040204" pitchFamily="50" charset="-128"/>
                <a:ea typeface="Meiryo UI" panose="020B0604030504040204" pitchFamily="50" charset="-128"/>
              </a:rPr>
              <a:t>は</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を十分に下回るシナリオと整合することが必要。</a:t>
            </a:r>
            <a:endParaRPr lang="en-US" altLang="ja-JP" sz="2000"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000" b="1" dirty="0">
                <a:solidFill>
                  <a:srgbClr val="FF0000"/>
                </a:solidFill>
                <a:latin typeface="Meiryo UI" panose="020B0604030504040204" pitchFamily="50" charset="-128"/>
                <a:ea typeface="Meiryo UI" panose="020B0604030504040204" pitchFamily="50" charset="-128"/>
              </a:rPr>
              <a:t>再エネ電力を</a:t>
            </a:r>
            <a:r>
              <a:rPr lang="en-US" altLang="ja-JP" sz="2000" b="1" dirty="0">
                <a:solidFill>
                  <a:srgbClr val="FF0000"/>
                </a:solidFill>
                <a:latin typeface="Meiryo UI" panose="020B0604030504040204" pitchFamily="50" charset="-128"/>
                <a:ea typeface="Meiryo UI" panose="020B0604030504040204" pitchFamily="50" charset="-128"/>
              </a:rPr>
              <a:t>1.5℃</a:t>
            </a:r>
            <a:r>
              <a:rPr lang="ja-JP" altLang="en-US" sz="2000" b="1" dirty="0">
                <a:solidFill>
                  <a:srgbClr val="FF0000"/>
                </a:solidFill>
                <a:latin typeface="Meiryo UI" panose="020B0604030504040204" pitchFamily="50" charset="-128"/>
                <a:ea typeface="Meiryo UI" panose="020B0604030504040204" pitchFamily="50" charset="-128"/>
              </a:rPr>
              <a:t>シナリオに準ずる割合で積極的に調達する目標は、</a:t>
            </a:r>
            <a:r>
              <a:rPr lang="en-US" altLang="ja-JP" sz="2000" b="1" dirty="0">
                <a:solidFill>
                  <a:srgbClr val="FF0000"/>
                </a:solidFill>
                <a:latin typeface="Meiryo UI" panose="020B0604030504040204" pitchFamily="50" charset="-128"/>
                <a:ea typeface="Meiryo UI" panose="020B0604030504040204" pitchFamily="50" charset="-128"/>
              </a:rPr>
              <a:t>Scope2</a:t>
            </a:r>
            <a:r>
              <a:rPr lang="ja-JP" altLang="en-US" sz="2000" b="1" dirty="0">
                <a:solidFill>
                  <a:srgbClr val="FF0000"/>
                </a:solidFill>
                <a:latin typeface="Meiryo UI" panose="020B0604030504040204" pitchFamily="50" charset="-128"/>
                <a:ea typeface="Meiryo UI" panose="020B0604030504040204" pitchFamily="50" charset="-128"/>
              </a:rPr>
              <a:t>排出削減目標の代替案として認められる。</a:t>
            </a:r>
            <a:r>
              <a:rPr lang="en-US" altLang="ja-JP" sz="2000" dirty="0">
                <a:latin typeface="Meiryo UI" panose="020B0604030504040204" pitchFamily="50" charset="-128"/>
                <a:ea typeface="Meiryo UI" panose="020B0604030504040204" pitchFamily="50" charset="-128"/>
              </a:rPr>
              <a:t>SBT</a:t>
            </a:r>
            <a:r>
              <a:rPr lang="ja-JP" altLang="en-US" sz="2000" dirty="0">
                <a:latin typeface="Meiryo UI" panose="020B0604030504040204" pitchFamily="50" charset="-128"/>
                <a:ea typeface="Meiryo UI" panose="020B0604030504040204" pitchFamily="50" charset="-128"/>
              </a:rPr>
              <a:t>事務局は、</a:t>
            </a:r>
            <a:r>
              <a:rPr lang="en-US" altLang="ja-JP" sz="2000" dirty="0">
                <a:latin typeface="Meiryo UI" panose="020B0604030504040204" pitchFamily="50" charset="-128"/>
                <a:ea typeface="Meiryo UI" panose="020B0604030504040204" pitchFamily="50" charset="-128"/>
              </a:rPr>
              <a:t>RE100</a:t>
            </a:r>
            <a:r>
              <a:rPr lang="ja-JP" altLang="en-US" sz="2000" dirty="0">
                <a:latin typeface="Meiryo UI" panose="020B0604030504040204" pitchFamily="50" charset="-128"/>
                <a:ea typeface="Meiryo UI" panose="020B0604030504040204" pitchFamily="50" charset="-128"/>
              </a:rPr>
              <a:t>の推奨事項に沿って、このアプローチにおける再生可能電力閾値（総エネルギー使用量に対する再生可能エネルギー割合）を、</a:t>
            </a:r>
            <a:r>
              <a:rPr lang="en-US" altLang="ja-JP" sz="2000" b="1" dirty="0">
                <a:solidFill>
                  <a:srgbClr val="FF0000"/>
                </a:solidFill>
                <a:latin typeface="Meiryo UI" panose="020B0604030504040204" pitchFamily="50" charset="-128"/>
                <a:ea typeface="Meiryo UI" panose="020B0604030504040204" pitchFamily="50" charset="-128"/>
              </a:rPr>
              <a:t>2025</a:t>
            </a:r>
            <a:r>
              <a:rPr lang="ja-JP" altLang="en-US" sz="2000" b="1" dirty="0">
                <a:solidFill>
                  <a:srgbClr val="FF0000"/>
                </a:solidFill>
                <a:latin typeface="Meiryo UI" panose="020B0604030504040204" pitchFamily="50" charset="-128"/>
                <a:ea typeface="Meiryo UI" panose="020B0604030504040204" pitchFamily="50" charset="-128"/>
              </a:rPr>
              <a:t>年までに</a:t>
            </a:r>
            <a:r>
              <a:rPr lang="en-US" altLang="ja-JP" sz="2000" b="1" dirty="0">
                <a:solidFill>
                  <a:srgbClr val="FF0000"/>
                </a:solidFill>
                <a:latin typeface="Meiryo UI" panose="020B0604030504040204" pitchFamily="50" charset="-128"/>
                <a:ea typeface="Meiryo UI" panose="020B0604030504040204" pitchFamily="50" charset="-128"/>
              </a:rPr>
              <a:t>80</a:t>
            </a:r>
            <a:r>
              <a:rPr lang="ja-JP" altLang="en-US" sz="2000" b="1" dirty="0">
                <a:solidFill>
                  <a:srgbClr val="FF0000"/>
                </a:solidFill>
                <a:latin typeface="Meiryo UI" panose="020B0604030504040204" pitchFamily="50" charset="-128"/>
                <a:ea typeface="Meiryo UI" panose="020B0604030504040204" pitchFamily="50" charset="-128"/>
              </a:rPr>
              <a:t>％、</a:t>
            </a:r>
            <a:r>
              <a:rPr lang="en-US" altLang="ja-JP" sz="2000" b="1" dirty="0">
                <a:solidFill>
                  <a:srgbClr val="FF0000"/>
                </a:solidFill>
                <a:latin typeface="Meiryo UI" panose="020B0604030504040204" pitchFamily="50" charset="-128"/>
                <a:ea typeface="Meiryo UI" panose="020B0604030504040204" pitchFamily="50" charset="-128"/>
              </a:rPr>
              <a:t>2030</a:t>
            </a:r>
            <a:r>
              <a:rPr lang="ja-JP" altLang="en-US" sz="2000" b="1" dirty="0">
                <a:solidFill>
                  <a:srgbClr val="FF0000"/>
                </a:solidFill>
                <a:latin typeface="Meiryo UI" panose="020B0604030504040204" pitchFamily="50" charset="-128"/>
                <a:ea typeface="Meiryo UI" panose="020B0604030504040204" pitchFamily="50" charset="-128"/>
              </a:rPr>
              <a:t>年までに</a:t>
            </a:r>
            <a:r>
              <a:rPr lang="en-US" altLang="ja-JP" sz="2000" b="1" dirty="0">
                <a:solidFill>
                  <a:srgbClr val="FF0000"/>
                </a:solidFill>
                <a:latin typeface="Meiryo UI" panose="020B0604030504040204" pitchFamily="50" charset="-128"/>
                <a:ea typeface="Meiryo UI" panose="020B0604030504040204" pitchFamily="50" charset="-128"/>
              </a:rPr>
              <a:t>100</a:t>
            </a:r>
            <a:r>
              <a:rPr lang="ja-JP" altLang="en-US" sz="2000" b="1" dirty="0">
                <a:solidFill>
                  <a:srgbClr val="FF0000"/>
                </a:solidFill>
                <a:latin typeface="Meiryo UI" panose="020B0604030504040204" pitchFamily="50" charset="-128"/>
                <a:ea typeface="Meiryo UI" panose="020B0604030504040204" pitchFamily="50" charset="-128"/>
              </a:rPr>
              <a:t>％とする</a:t>
            </a:r>
            <a:r>
              <a:rPr lang="ja-JP" altLang="en-US" sz="2000" dirty="0">
                <a:latin typeface="Meiryo UI" panose="020B0604030504040204" pitchFamily="50" charset="-128"/>
                <a:ea typeface="Meiryo UI" panose="020B0604030504040204" pitchFamily="50" charset="-128"/>
              </a:rPr>
              <a:t>こととしている。既にこの基準値以上の電力を調達している企業は、再生可能エネルギー使用割合を維持または増加させる必要がある。</a:t>
            </a:r>
            <a:endParaRPr lang="en-US" altLang="ja-JP" sz="2000" dirty="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dirty="0">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Ø"/>
              <a:defRPr/>
            </a:pPr>
            <a:r>
              <a:rPr lang="en-US" altLang="ja-JP" sz="2000" dirty="0">
                <a:solidFill>
                  <a:prstClr val="black"/>
                </a:solidFill>
                <a:latin typeface="Meiryo UI" panose="020B0604030504040204" pitchFamily="50" charset="-128"/>
                <a:ea typeface="Meiryo UI" panose="020B0604030504040204" pitchFamily="50" charset="-128"/>
              </a:rPr>
              <a:t>SDA</a:t>
            </a:r>
            <a:r>
              <a:rPr lang="ja-JP" altLang="en-US" sz="2000" dirty="0">
                <a:solidFill>
                  <a:prstClr val="black"/>
                </a:solidFill>
                <a:latin typeface="Meiryo UI" panose="020B0604030504040204" pitchFamily="50" charset="-128"/>
                <a:ea typeface="Meiryo UI" panose="020B0604030504040204" pitchFamily="50" charset="-128"/>
              </a:rPr>
              <a:t>を用いる企業は、熱と蒸気による排出を直接排出（</a:t>
            </a:r>
            <a:r>
              <a:rPr lang="en-US" altLang="ja-JP" sz="2000" dirty="0">
                <a:solidFill>
                  <a:prstClr val="black"/>
                </a:solidFill>
                <a:latin typeface="Meiryo UI" panose="020B0604030504040204" pitchFamily="50" charset="-128"/>
                <a:ea typeface="Meiryo UI" panose="020B0604030504040204" pitchFamily="50" charset="-128"/>
              </a:rPr>
              <a:t>Scope1</a:t>
            </a:r>
            <a:r>
              <a:rPr lang="ja-JP" altLang="en-US" sz="2000" dirty="0">
                <a:solidFill>
                  <a:prstClr val="black"/>
                </a:solidFill>
                <a:latin typeface="Meiryo UI" panose="020B0604030504040204" pitchFamily="50" charset="-128"/>
                <a:ea typeface="Meiryo UI" panose="020B0604030504040204" pitchFamily="50" charset="-128"/>
              </a:rPr>
              <a:t>）として計算することを推奨。</a:t>
            </a:r>
          </a:p>
          <a:p>
            <a:pPr marL="457200" lvl="0" indent="-457200" eaLnBrk="1" hangingPunct="1">
              <a:spcBef>
                <a:spcPts val="600"/>
              </a:spcBef>
              <a:buFont typeface="Wingdings" panose="05000000000000000000" pitchFamily="2" charset="2"/>
              <a:buChar char="Ø"/>
              <a:defRPr/>
            </a:pPr>
            <a:r>
              <a:rPr lang="ja-JP" altLang="en-US" sz="2000" dirty="0">
                <a:solidFill>
                  <a:prstClr val="black"/>
                </a:solidFill>
                <a:latin typeface="Meiryo UI" panose="020B0604030504040204" pitchFamily="50" charset="-128"/>
                <a:ea typeface="Meiryo UI" panose="020B0604030504040204" pitchFamily="50" charset="-128"/>
              </a:rPr>
              <a:t>目標年における電力の排出係数を設定することが必要な場合、電力セクターも</a:t>
            </a:r>
            <a:r>
              <a:rPr lang="en-US" altLang="ja-JP" sz="2000" dirty="0">
                <a:solidFill>
                  <a:prstClr val="black"/>
                </a:solidFill>
                <a:latin typeface="Meiryo UI" panose="020B0604030504040204" pitchFamily="50" charset="-128"/>
                <a:ea typeface="Meiryo UI" panose="020B0604030504040204" pitchFamily="50" charset="-128"/>
              </a:rPr>
              <a:t>2℃</a:t>
            </a:r>
            <a:r>
              <a:rPr lang="ja-JP" altLang="en-US" sz="2000" dirty="0">
                <a:solidFill>
                  <a:prstClr val="black"/>
                </a:solidFill>
                <a:latin typeface="Meiryo UI" panose="020B0604030504040204" pitchFamily="50" charset="-128"/>
                <a:ea typeface="Meiryo UI" panose="020B0604030504040204" pitchFamily="50" charset="-128"/>
              </a:rPr>
              <a:t>を十分に下回るシナリオに沿った</a:t>
            </a:r>
            <a:r>
              <a:rPr lang="en-US" altLang="ja-JP" sz="2000" dirty="0">
                <a:solidFill>
                  <a:prstClr val="black"/>
                </a:solidFill>
                <a:latin typeface="Meiryo UI" panose="020B0604030504040204" pitchFamily="50" charset="-128"/>
                <a:ea typeface="Meiryo UI" panose="020B0604030504040204" pitchFamily="50" charset="-128"/>
              </a:rPr>
              <a:t>SBT</a:t>
            </a:r>
            <a:r>
              <a:rPr lang="ja-JP" altLang="en-US" sz="2000" dirty="0">
                <a:solidFill>
                  <a:prstClr val="black"/>
                </a:solidFill>
                <a:latin typeface="Meiryo UI" panose="020B0604030504040204" pitchFamily="50" charset="-128"/>
                <a:ea typeface="Meiryo UI" panose="020B0604030504040204" pitchFamily="50" charset="-128"/>
              </a:rPr>
              <a:t>水準の排出削減を行うことを想定して、設定することを推奨。</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464274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5.</a:t>
            </a:r>
            <a:r>
              <a:rPr lang="ja-JP" altLang="en-US" dirty="0"/>
              <a:t>目標</a:t>
            </a:r>
            <a:r>
              <a:rPr lang="ja-JP" altLang="en-US"/>
              <a:t>水準 </a:t>
            </a:r>
            <a:r>
              <a:rPr lang="en-US" altLang="ja-JP"/>
              <a:t>4/4</a:t>
            </a:r>
            <a:endParaRPr kumimoji="1" lang="ja-JP" altLang="en-US" dirty="0"/>
          </a:p>
        </p:txBody>
      </p:sp>
      <p:sp>
        <p:nvSpPr>
          <p:cNvPr id="4" name="テキスト ボックス 47"/>
          <p:cNvSpPr txBox="1">
            <a:spLocks noChangeArrowheads="1"/>
          </p:cNvSpPr>
          <p:nvPr/>
        </p:nvSpPr>
        <p:spPr bwMode="auto">
          <a:xfrm>
            <a:off x="349979" y="1293912"/>
            <a:ext cx="979341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必須事項）</a:t>
            </a:r>
            <a:endParaRPr lang="en-US" altLang="ja-JP" sz="2800" b="1"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天然ガスまたはその他の化石燃料製品を販売、輸送、流通している企業は、自社の</a:t>
            </a:r>
            <a:r>
              <a:rPr lang="en-US" altLang="ja-JP" sz="2400" dirty="0">
                <a:latin typeface="Meiryo UI" panose="020B0604030504040204" pitchFamily="50" charset="-128"/>
                <a:ea typeface="Meiryo UI" panose="020B0604030504040204" pitchFamily="50" charset="-128"/>
              </a:rPr>
              <a:t>Scope1,2,3</a:t>
            </a:r>
            <a:r>
              <a:rPr lang="ja-JP" altLang="en-US" sz="2400" dirty="0">
                <a:latin typeface="Meiryo UI" panose="020B0604030504040204" pitchFamily="50" charset="-128"/>
                <a:ea typeface="Meiryo UI" panose="020B0604030504040204" pitchFamily="50" charset="-128"/>
              </a:rPr>
              <a:t>合計排出量と比較したこれらの排出量比率に関係なく、世界の気温上昇を産業革命以前と比べて、</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に抑えるために必要な脱炭素化レベルと一致する、短期及び長期の販売した製品由来の</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目標の設定が必要。顧客・エンゲージメント目標の設定によってこれを満たすことはできない。</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石油、天然ガス、石炭、その他の化石燃料の探査、抽出、採掘</a:t>
            </a:r>
            <a:r>
              <a:rPr lang="ja-JP" altLang="en-US" sz="2400">
                <a:latin typeface="Meiryo UI" panose="020B0604030504040204" pitchFamily="50" charset="-128"/>
                <a:ea typeface="Meiryo UI" panose="020B0604030504040204" pitchFamily="50" charset="-128"/>
              </a:rPr>
              <a:t>、そして</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a:t>
            </a:r>
            <a:r>
              <a:rPr lang="ja-JP" altLang="en-US" sz="2400" dirty="0">
                <a:latin typeface="Meiryo UI" panose="020B0604030504040204" pitchFamily="50" charset="-128"/>
                <a:ea typeface="Meiryo UI" panose="020B0604030504040204" pitchFamily="50" charset="-128"/>
              </a:rPr>
              <a:t>は生産を行っている企業は、これらの活動から得られる売上の割合にかかわらず、現時点では目標の審査を受けることができない。売上の</a:t>
            </a:r>
            <a:r>
              <a:rPr lang="en-US" altLang="ja-JP" sz="2400" dirty="0">
                <a:latin typeface="Meiryo UI" panose="020B0604030504040204" pitchFamily="50" charset="-128"/>
                <a:ea typeface="Meiryo UI" panose="020B0604030504040204" pitchFamily="50" charset="-128"/>
              </a:rPr>
              <a:t>50%</a:t>
            </a:r>
            <a:r>
              <a:rPr lang="ja-JP" altLang="en-US" sz="2400" dirty="0">
                <a:latin typeface="Meiryo UI" panose="020B0604030504040204" pitchFamily="50" charset="-128"/>
                <a:ea typeface="Meiryo UI" panose="020B0604030504040204" pitchFamily="50" charset="-128"/>
              </a:rPr>
              <a:t>以上を化石燃料から得ている企業は、現時点では目標の審査を受けることができず、該当セクターの方法論が公表された後はそれに沿うことが必要である。</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2550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We Mean Business</a:t>
            </a:r>
            <a:r>
              <a:rPr kumimoji="1" lang="ja-JP" altLang="en-US" dirty="0"/>
              <a:t>と</a:t>
            </a:r>
            <a:r>
              <a:rPr kumimoji="1" lang="en-US" altLang="ja-JP" dirty="0"/>
              <a:t>SBT</a:t>
            </a:r>
            <a:endParaRPr kumimoji="1" lang="ja-JP" altLang="en-US" dirty="0"/>
          </a:p>
        </p:txBody>
      </p:sp>
      <p:sp>
        <p:nvSpPr>
          <p:cNvPr id="3" name="コンテンツ プレースホルダー 2"/>
          <p:cNvSpPr>
            <a:spLocks noGrp="1"/>
          </p:cNvSpPr>
          <p:nvPr>
            <p:ph sz="quarter" idx="12"/>
          </p:nvPr>
        </p:nvSpPr>
        <p:spPr>
          <a:xfrm>
            <a:off x="161925" y="1110920"/>
            <a:ext cx="10367963" cy="1712159"/>
          </a:xfrm>
        </p:spPr>
        <p:txBody>
          <a:bodyPr/>
          <a:lstStyle/>
          <a:p>
            <a:r>
              <a:rPr lang="en-US" altLang="ja-JP" sz="1800" dirty="0"/>
              <a:t>We Mean Business</a:t>
            </a:r>
            <a:r>
              <a:rPr lang="ja-JP" altLang="en-US" sz="1800" dirty="0"/>
              <a:t>は、企業や投資家の温暖化対策を推進している国際機関やシンクタンク、</a:t>
            </a:r>
            <a:r>
              <a:rPr lang="en-US" altLang="ja-JP" sz="1800" dirty="0"/>
              <a:t>NGO</a:t>
            </a:r>
            <a:r>
              <a:rPr lang="ja-JP" altLang="en-US" sz="1800" dirty="0"/>
              <a:t>等が構成機関となって運営しているプラットフォーム。構成機関は、このプラットフォームを</a:t>
            </a:r>
            <a:br>
              <a:rPr lang="en-US" altLang="ja-JP" sz="1800" dirty="0"/>
            </a:br>
            <a:r>
              <a:rPr lang="ja-JP" altLang="en-US" sz="1800" dirty="0"/>
              <a:t>通じて連携しながら、</a:t>
            </a:r>
            <a:r>
              <a:rPr lang="en-US" altLang="ja-JP" sz="1800" dirty="0"/>
              <a:t>7</a:t>
            </a:r>
            <a:r>
              <a:rPr lang="ja-JP" altLang="en-US" sz="1800" dirty="0"/>
              <a:t>つの領域で企業による取組を広める活動を推進。</a:t>
            </a:r>
            <a:r>
              <a:rPr lang="en-US" altLang="ja-JP" sz="1800" dirty="0"/>
              <a:t>2024</a:t>
            </a:r>
            <a:r>
              <a:rPr lang="ja-JP" altLang="en-US" sz="1800" dirty="0"/>
              <a:t>年</a:t>
            </a:r>
            <a:r>
              <a:rPr lang="en-US" altLang="ja-JP" sz="1800" dirty="0"/>
              <a:t>3</a:t>
            </a:r>
            <a:r>
              <a:rPr lang="ja-JP" altLang="en-US" sz="1800" dirty="0"/>
              <a:t>月</a:t>
            </a:r>
            <a:r>
              <a:rPr lang="en-US" altLang="ja-JP" sz="1800" dirty="0"/>
              <a:t>1</a:t>
            </a:r>
            <a:r>
              <a:rPr lang="ja-JP" altLang="en-US" sz="1800" dirty="0"/>
              <a:t>日</a:t>
            </a:r>
            <a:r>
              <a:rPr lang="ja-JP" altLang="en-US" dirty="0"/>
              <a:t>現在、</a:t>
            </a:r>
            <a:br>
              <a:rPr lang="en-US" altLang="ja-JP" sz="1800" dirty="0"/>
            </a:br>
            <a:r>
              <a:rPr lang="en-US" altLang="ja-JP" sz="1800" dirty="0"/>
              <a:t>7,722</a:t>
            </a:r>
            <a:r>
              <a:rPr lang="ja-JP" altLang="en-US" sz="1800" dirty="0"/>
              <a:t>の企業が参加。</a:t>
            </a:r>
            <a:r>
              <a:rPr lang="en-US" altLang="ja-JP" sz="1800" dirty="0"/>
              <a:t>SBT</a:t>
            </a:r>
            <a:r>
              <a:rPr lang="ja-JP" altLang="en-US" sz="1800" dirty="0"/>
              <a:t>は、企業取組の一つであり、</a:t>
            </a:r>
            <a:r>
              <a:rPr lang="en-US" altLang="ja-JP" sz="1800" dirty="0"/>
              <a:t>SBT</a:t>
            </a:r>
            <a:r>
              <a:rPr lang="ja-JP" altLang="en-US" sz="1800" dirty="0"/>
              <a:t>イニシアティブ（</a:t>
            </a:r>
            <a:r>
              <a:rPr lang="en-US" altLang="ja-JP" sz="1800" dirty="0"/>
              <a:t>CDP</a:t>
            </a:r>
            <a:r>
              <a:rPr lang="ja-JP" altLang="en-US" sz="1800" dirty="0"/>
              <a:t>等</a:t>
            </a:r>
            <a:r>
              <a:rPr lang="en-US" altLang="ja-JP" sz="1800" dirty="0"/>
              <a:t>4</a:t>
            </a:r>
            <a:r>
              <a:rPr lang="ja-JP" altLang="en-US" sz="1800" dirty="0"/>
              <a:t>機関が設立）もプラットフォームの</a:t>
            </a:r>
            <a:r>
              <a:rPr lang="en-US" altLang="ja-JP" sz="1800" dirty="0"/>
              <a:t>1</a:t>
            </a:r>
            <a:r>
              <a:rPr lang="ja-JP" altLang="en-US" sz="1800" dirty="0"/>
              <a:t>構成機関との位置づけ</a:t>
            </a:r>
          </a:p>
        </p:txBody>
      </p:sp>
      <p:pic>
        <p:nvPicPr>
          <p:cNvPr id="4" name="図 3"/>
          <p:cNvPicPr>
            <a:picLocks noChangeAspect="1"/>
          </p:cNvPicPr>
          <p:nvPr/>
        </p:nvPicPr>
        <p:blipFill>
          <a:blip r:embed="rId2"/>
          <a:stretch>
            <a:fillRect/>
          </a:stretch>
        </p:blipFill>
        <p:spPr>
          <a:xfrm>
            <a:off x="1767840" y="3125506"/>
            <a:ext cx="6892610" cy="4123166"/>
          </a:xfrm>
          <a:prstGeom prst="rect">
            <a:avLst/>
          </a:prstGeom>
        </p:spPr>
      </p:pic>
    </p:spTree>
    <p:extLst>
      <p:ext uri="{BB962C8B-B14F-4D97-AF65-F5344CB8AC3E}">
        <p14:creationId xmlns:p14="http://schemas.microsoft.com/office/powerpoint/2010/main" val="6954660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6.</a:t>
            </a:r>
            <a:r>
              <a:rPr lang="ja-JP" altLang="en-US" dirty="0"/>
              <a:t>セクター別ガイダンス</a:t>
            </a:r>
            <a:endParaRPr kumimoji="1" lang="ja-JP" altLang="en-US" dirty="0"/>
          </a:p>
        </p:txBody>
      </p:sp>
      <p:sp>
        <p:nvSpPr>
          <p:cNvPr id="4" name="テキスト ボックス 47"/>
          <p:cNvSpPr txBox="1">
            <a:spLocks noChangeArrowheads="1"/>
          </p:cNvSpPr>
          <p:nvPr/>
        </p:nvSpPr>
        <p:spPr bwMode="auto">
          <a:xfrm>
            <a:off x="349979" y="1293912"/>
            <a:ext cx="979341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企業は、セクター別ガイダンスが公開されてから遅くとも</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か月経過後については、該当するセクター別手法やガイダンスに示された目標設定の際の要求事項や最低限の削減水準について、必ず遵守しなくてはならない。</a:t>
            </a:r>
            <a:endParaRPr lang="en-US" altLang="ja-JP" sz="2400" dirty="0">
              <a:latin typeface="Meiryo UI" panose="020B0604030504040204" pitchFamily="50" charset="-128"/>
              <a:ea typeface="Meiryo UI" panose="020B0604030504040204" pitchFamily="50" charset="-128"/>
            </a:endParaRP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6891182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7.</a:t>
            </a:r>
            <a:r>
              <a:rPr lang="ja-JP" altLang="en-US" dirty="0"/>
              <a:t>報告と</a:t>
            </a:r>
            <a:r>
              <a:rPr lang="ja-JP" altLang="en-US"/>
              <a:t>再計算 </a:t>
            </a:r>
            <a:r>
              <a:rPr lang="en-US" altLang="ja-JP"/>
              <a:t>1/2</a:t>
            </a:r>
            <a:endParaRPr kumimoji="1" lang="ja-JP" altLang="en-US" dirty="0"/>
          </a:p>
        </p:txBody>
      </p:sp>
      <p:sp>
        <p:nvSpPr>
          <p:cNvPr id="4" name="テキスト ボックス 47"/>
          <p:cNvSpPr txBox="1">
            <a:spLocks noChangeArrowheads="1"/>
          </p:cNvSpPr>
          <p:nvPr/>
        </p:nvSpPr>
        <p:spPr bwMode="auto">
          <a:xfrm>
            <a:off x="349979" y="1293912"/>
            <a:ext cx="979341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企業は企業全体の</a:t>
            </a: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排出量インベントリと公表した目標に対する</a:t>
            </a:r>
            <a:r>
              <a:rPr lang="ja-JP" altLang="en-US" sz="2400" b="1" dirty="0">
                <a:solidFill>
                  <a:srgbClr val="FF0000"/>
                </a:solidFill>
                <a:latin typeface="Meiryo UI" panose="020B0604030504040204" pitchFamily="50" charset="-128"/>
                <a:ea typeface="Meiryo UI" panose="020B0604030504040204" pitchFamily="50" charset="-128"/>
              </a:rPr>
              <a:t>進捗を年に</a:t>
            </a:r>
            <a:r>
              <a:rPr lang="en-US" altLang="ja-JP" sz="2400" b="1" dirty="0">
                <a:solidFill>
                  <a:srgbClr val="FF0000"/>
                </a:solidFill>
                <a:latin typeface="Meiryo UI" panose="020B0604030504040204" pitchFamily="50" charset="-128"/>
                <a:ea typeface="Meiryo UI" panose="020B0604030504040204" pitchFamily="50" charset="-128"/>
              </a:rPr>
              <a:t>1</a:t>
            </a:r>
            <a:r>
              <a:rPr lang="ja-JP" altLang="en-US" sz="2400" b="1" dirty="0">
                <a:solidFill>
                  <a:srgbClr val="FF0000"/>
                </a:solidFill>
                <a:latin typeface="Meiryo UI" panose="020B0604030504040204" pitchFamily="50" charset="-128"/>
                <a:ea typeface="Meiryo UI" panose="020B0604030504040204" pitchFamily="50" charset="-128"/>
              </a:rPr>
              <a:t>度報告</a:t>
            </a:r>
            <a:r>
              <a:rPr lang="ja-JP" altLang="en-US" sz="2400" dirty="0">
                <a:latin typeface="Meiryo UI" panose="020B0604030504040204" pitchFamily="50" charset="-128"/>
                <a:ea typeface="Meiryo UI" panose="020B0604030504040204" pitchFamily="50" charset="-128"/>
              </a:rPr>
              <a:t>しなくてはいけない。</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最新の気候科学とベストプラクティスとの整合性を確実にするために、最低</a:t>
            </a:r>
            <a:r>
              <a:rPr lang="en-US" altLang="ja-JP" sz="2400" b="1" dirty="0">
                <a:solidFill>
                  <a:srgbClr val="FF0000"/>
                </a:solidFill>
                <a:latin typeface="Meiryo UI" panose="020B0604030504040204" pitchFamily="50" charset="-128"/>
                <a:ea typeface="Meiryo UI" panose="020B0604030504040204" pitchFamily="50" charset="-128"/>
              </a:rPr>
              <a:t>5</a:t>
            </a:r>
            <a:r>
              <a:rPr lang="ja-JP" altLang="en-US" sz="2400" b="1" dirty="0">
                <a:solidFill>
                  <a:srgbClr val="FF0000"/>
                </a:solidFill>
                <a:latin typeface="Meiryo UI" panose="020B0604030504040204" pitchFamily="50" charset="-128"/>
                <a:ea typeface="Meiryo UI" panose="020B0604030504040204" pitchFamily="50" charset="-128"/>
              </a:rPr>
              <a:t>年ごとに目標の見直しを行い</a:t>
            </a:r>
            <a:r>
              <a:rPr lang="ja-JP" altLang="en-US" sz="2400" dirty="0">
                <a:latin typeface="Meiryo UI" panose="020B0604030504040204" pitchFamily="50" charset="-128"/>
                <a:ea typeface="Meiryo UI" panose="020B0604030504040204" pitchFamily="50" charset="-128"/>
              </a:rPr>
              <a:t>、必要に応じて再計算、再検証を受けなければならない。</a:t>
            </a:r>
            <a:r>
              <a:rPr lang="en-US" altLang="ja-JP" sz="2400" dirty="0">
                <a:latin typeface="Meiryo UI" panose="020B0604030504040204" pitchFamily="50" charset="-128"/>
                <a:ea typeface="Meiryo UI" panose="020B0604030504040204" pitchFamily="50" charset="-128"/>
              </a:rPr>
              <a:t>2020</a:t>
            </a:r>
            <a:r>
              <a:rPr lang="ja-JP" altLang="en-US" sz="2400" dirty="0">
                <a:latin typeface="Meiryo UI" panose="020B0604030504040204" pitchFamily="50" charset="-128"/>
                <a:ea typeface="Meiryo UI" panose="020B0604030504040204" pitchFamily="50" charset="-128"/>
              </a:rPr>
              <a:t>年までに承認された目標を持つ企業は、最長でも</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年までに再検証をしなければならない。再計算が必要な、既に承認された目標を持つ企業は、再提出時に適用可能な最新の基準に従わなければならない。</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目標が承認された企業は、承認日から</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ヵ月以内に</a:t>
            </a:r>
            <a:r>
              <a:rPr lang="en-US" altLang="ja-JP" sz="2400" dirty="0" err="1">
                <a:latin typeface="Meiryo UI" panose="020B0604030504040204" pitchFamily="50" charset="-128"/>
                <a:ea typeface="Meiryo UI" panose="020B0604030504040204" pitchFamily="50" charset="-128"/>
              </a:rPr>
              <a:t>SBTi</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ウェブサイトで目標を公開する必要がある。他の公開時期について</a:t>
            </a:r>
            <a:r>
              <a:rPr lang="en-US" altLang="ja-JP" sz="2400" dirty="0" err="1">
                <a:latin typeface="Meiryo UI" panose="020B0604030504040204" pitchFamily="50" charset="-128"/>
                <a:ea typeface="Meiryo UI" panose="020B0604030504040204" pitchFamily="50" charset="-128"/>
              </a:rPr>
              <a:t>SBTi</a:t>
            </a:r>
            <a:r>
              <a:rPr lang="ja-JP" altLang="en-US" sz="2400" dirty="0">
                <a:latin typeface="Meiryo UI" panose="020B0604030504040204" pitchFamily="50" charset="-128"/>
                <a:ea typeface="Meiryo UI" panose="020B0604030504040204" pitchFamily="50" charset="-128"/>
              </a:rPr>
              <a:t>との合意がされていない限り、</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カ月後に発表されていない目標は再度承認プロセスを経なければならない。</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2324139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7.</a:t>
            </a:r>
            <a:r>
              <a:rPr lang="ja-JP" altLang="en-US" dirty="0"/>
              <a:t>報告と</a:t>
            </a:r>
            <a:r>
              <a:rPr lang="ja-JP" altLang="en-US"/>
              <a:t>再計算 </a:t>
            </a:r>
            <a:r>
              <a:rPr lang="en-US" altLang="ja-JP"/>
              <a:t>2/2</a:t>
            </a:r>
            <a:endParaRPr kumimoji="1" lang="ja-JP" altLang="en-US" dirty="0"/>
          </a:p>
        </p:txBody>
      </p:sp>
      <p:sp>
        <p:nvSpPr>
          <p:cNvPr id="4" name="テキスト ボックス 47"/>
          <p:cNvSpPr txBox="1">
            <a:spLocks noChangeArrowheads="1"/>
          </p:cNvSpPr>
          <p:nvPr/>
        </p:nvSpPr>
        <p:spPr bwMode="auto">
          <a:xfrm>
            <a:off x="349979" y="1293912"/>
            <a:ext cx="979341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dirty="0">
                <a:solidFill>
                  <a:srgbClr val="000000"/>
                </a:solidFill>
                <a:latin typeface="Meiryo UI" panose="020B0604030504040204" pitchFamily="50" charset="-128"/>
                <a:ea typeface="Meiryo UI" panose="020B0604030504040204" pitchFamily="50" charset="-128"/>
              </a:rPr>
              <a:t>（推奨事項）</a:t>
            </a:r>
            <a:endParaRPr lang="en-US" altLang="ja-JP" sz="2800"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dirty="0">
                <a:latin typeface="Meiryo UI" panose="020B0604030504040204" pitchFamily="50" charset="-128"/>
                <a:ea typeface="Meiryo UI" panose="020B0604030504040204" pitchFamily="50" charset="-128"/>
              </a:rPr>
              <a:t>インベントリや進捗状況の開示場所について、公開である限り特定の要件はない。推奨としては</a:t>
            </a:r>
            <a:r>
              <a:rPr lang="en-US" altLang="ja-JP" sz="2400" dirty="0">
                <a:latin typeface="Meiryo UI" panose="020B0604030504040204" pitchFamily="50" charset="-128"/>
                <a:ea typeface="Meiryo UI" panose="020B0604030504040204" pitchFamily="50" charset="-128"/>
              </a:rPr>
              <a:t>CDP</a:t>
            </a:r>
            <a:r>
              <a:rPr lang="ja-JP" altLang="en-US" sz="2400" dirty="0">
                <a:latin typeface="Meiryo UI" panose="020B0604030504040204" pitchFamily="50" charset="-128"/>
                <a:ea typeface="Meiryo UI" panose="020B0604030504040204" pitchFamily="50" charset="-128"/>
              </a:rPr>
              <a:t>質問書への回答、または年次報告、サステナビリティ報告書、企業のウェブサイトなど。</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b="1" dirty="0">
                <a:solidFill>
                  <a:srgbClr val="FF0000"/>
                </a:solidFill>
                <a:latin typeface="Meiryo UI" panose="020B0604030504040204" pitchFamily="50" charset="-128"/>
                <a:ea typeface="Meiryo UI" panose="020B0604030504040204" pitchFamily="50" charset="-128"/>
              </a:rPr>
              <a:t>既存の目標との関連性や一貫性を損なう可能性がある重大な変更を反映するために、必要に応じて目標を再計算する必要がある。</a:t>
            </a:r>
            <a:r>
              <a:rPr lang="ja-JP" altLang="en-US" sz="2400" dirty="0">
                <a:latin typeface="Meiryo UI" panose="020B0604030504040204" pitchFamily="50" charset="-128"/>
                <a:ea typeface="Meiryo UI" panose="020B0604030504040204" pitchFamily="50" charset="-128"/>
              </a:rPr>
              <a:t>以下の変更は目標の再計算が必要となる一例である。</a:t>
            </a:r>
          </a:p>
          <a:p>
            <a:pPr marL="895350" indent="-457200" eaLnBrk="1" hangingPunct="1">
              <a:spcBef>
                <a:spcPts val="600"/>
              </a:spcBef>
              <a:buClr>
                <a:schemeClr val="tx1"/>
              </a:buClr>
              <a:buFont typeface="Wingdings" panose="05000000000000000000" pitchFamily="2" charset="2"/>
              <a:buChar char="ü"/>
              <a:defRPr/>
            </a:pPr>
            <a:r>
              <a:rPr lang="en-US" altLang="ja-JP" sz="1600" dirty="0">
                <a:solidFill>
                  <a:prstClr val="black"/>
                </a:solidFill>
                <a:latin typeface="Meiryo UI" panose="020B0604030504040204" pitchFamily="50" charset="-128"/>
                <a:ea typeface="Meiryo UI" panose="020B0604030504040204" pitchFamily="50" charset="-128"/>
              </a:rPr>
              <a:t>Scope3</a:t>
            </a:r>
            <a:r>
              <a:rPr lang="ja-JP" altLang="en-US" sz="1600" dirty="0">
                <a:solidFill>
                  <a:prstClr val="black"/>
                </a:solidFill>
                <a:latin typeface="Meiryo UI" panose="020B0604030504040204" pitchFamily="50" charset="-128"/>
                <a:ea typeface="Meiryo UI" panose="020B0604030504040204" pitchFamily="50" charset="-128"/>
              </a:rPr>
              <a:t>排出量が</a:t>
            </a:r>
            <a:r>
              <a:rPr lang="en-US" altLang="ja-JP" sz="1600" dirty="0">
                <a:solidFill>
                  <a:prstClr val="black"/>
                </a:solidFill>
                <a:latin typeface="Meiryo UI" panose="020B0604030504040204" pitchFamily="50" charset="-128"/>
                <a:ea typeface="Meiryo UI" panose="020B0604030504040204" pitchFamily="50" charset="-128"/>
              </a:rPr>
              <a:t>Scope1,2,3</a:t>
            </a:r>
            <a:r>
              <a:rPr lang="ja-JP" altLang="en-US" sz="1600" dirty="0">
                <a:solidFill>
                  <a:prstClr val="black"/>
                </a:solidFill>
                <a:latin typeface="Meiryo UI" panose="020B0604030504040204" pitchFamily="50" charset="-128"/>
                <a:ea typeface="Meiryo UI" panose="020B0604030504040204" pitchFamily="50" charset="-128"/>
              </a:rPr>
              <a:t>合計排出量の</a:t>
            </a:r>
            <a:r>
              <a:rPr lang="en-US" altLang="ja-JP" sz="1600" dirty="0">
                <a:solidFill>
                  <a:prstClr val="black"/>
                </a:solidFill>
                <a:latin typeface="Meiryo UI" panose="020B0604030504040204" pitchFamily="50" charset="-128"/>
                <a:ea typeface="Meiryo UI" panose="020B0604030504040204" pitchFamily="50" charset="-128"/>
              </a:rPr>
              <a:t>40</a:t>
            </a:r>
            <a:r>
              <a:rPr lang="ja-JP" altLang="en-US" sz="1600" dirty="0">
                <a:solidFill>
                  <a:prstClr val="black"/>
                </a:solidFill>
                <a:latin typeface="Meiryo UI" panose="020B0604030504040204" pitchFamily="50" charset="-128"/>
                <a:ea typeface="Meiryo UI" panose="020B0604030504040204" pitchFamily="50" charset="-128"/>
              </a:rPr>
              <a:t>％以上になる</a:t>
            </a:r>
          </a:p>
          <a:p>
            <a:pPr marL="895350" indent="-457200" eaLnBrk="1" hangingPunct="1">
              <a:spcBef>
                <a:spcPts val="600"/>
              </a:spcBef>
              <a:buClr>
                <a:schemeClr val="tx1"/>
              </a:buClr>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インベントリまたは目標範囲における除外排出量の大幅な変化</a:t>
            </a:r>
          </a:p>
          <a:p>
            <a:pPr marL="895350" indent="-457200" eaLnBrk="1" hangingPunct="1">
              <a:spcBef>
                <a:spcPts val="600"/>
              </a:spcBef>
              <a:buClr>
                <a:schemeClr val="tx1"/>
              </a:buClr>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企業の構造や活動の大幅な変更</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例えば、買収、売却、合併、仕事の企業内部化、外注、商品またはサービス提供の変更）</a:t>
            </a:r>
          </a:p>
          <a:p>
            <a:pPr marL="895350" indent="-457200" eaLnBrk="1" hangingPunct="1">
              <a:spcBef>
                <a:spcPts val="600"/>
              </a:spcBef>
              <a:buClr>
                <a:schemeClr val="tx1"/>
              </a:buClr>
              <a:buFont typeface="Wingdings" panose="05000000000000000000" pitchFamily="2" charset="2"/>
              <a:buChar char="ü"/>
              <a:defRPr/>
            </a:pPr>
            <a:r>
              <a:rPr lang="ja-JP" altLang="en-US" sz="1600" dirty="0">
                <a:solidFill>
                  <a:prstClr val="black"/>
                </a:solidFill>
                <a:latin typeface="Meiryo UI" panose="020B0604030504040204" pitchFamily="50" charset="-128"/>
                <a:ea typeface="Meiryo UI" panose="020B0604030504040204" pitchFamily="50" charset="-128"/>
              </a:rPr>
              <a:t>基準年排出量の大幅な見直しまたは成長予測などの、目標を設定するために利用されたデータの変更（例えば、大規模な間違いを見つけたり、小さな間違いが積み重なって大きな規模の修正になっているもの）</a:t>
            </a:r>
          </a:p>
          <a:p>
            <a:pPr marL="895350" indent="-457200" eaLnBrk="1" hangingPunct="1">
              <a:spcBef>
                <a:spcPts val="600"/>
              </a:spcBef>
              <a:buClr>
                <a:schemeClr val="tx1"/>
              </a:buClr>
              <a:buFont typeface="Wingdings" panose="05000000000000000000" pitchFamily="2" charset="2"/>
              <a:buChar char="ü"/>
              <a:defRPr/>
            </a:pPr>
            <a:r>
              <a:rPr lang="en-US" altLang="ja-JP" sz="1600" dirty="0">
                <a:solidFill>
                  <a:prstClr val="black"/>
                </a:solidFill>
                <a:latin typeface="Meiryo UI" panose="020B0604030504040204" pitchFamily="50" charset="-128"/>
                <a:ea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rPr>
              <a:t>目標を設定する際に使用</a:t>
            </a:r>
            <a:r>
              <a:rPr lang="ja-JP" altLang="en-US" sz="1600">
                <a:solidFill>
                  <a:prstClr val="black"/>
                </a:solidFill>
                <a:latin typeface="Meiryo UI" panose="020B0604030504040204" pitchFamily="50" charset="-128"/>
                <a:ea typeface="Meiryo UI" panose="020B0604030504040204" pitchFamily="50" charset="-128"/>
              </a:rPr>
              <a:t>される予測</a:t>
            </a:r>
            <a:r>
              <a:rPr lang="en-US" altLang="ja-JP" sz="1600">
                <a:solidFill>
                  <a:prstClr val="black"/>
                </a:solidFill>
                <a:latin typeface="Meiryo UI" panose="020B0604030504040204" pitchFamily="50" charset="-128"/>
                <a:ea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rPr>
              <a:t>前提</a:t>
            </a:r>
            <a:r>
              <a:rPr lang="ja-JP" altLang="en-US" sz="1600" dirty="0">
                <a:solidFill>
                  <a:prstClr val="black"/>
                </a:solidFill>
                <a:latin typeface="Meiryo UI" panose="020B0604030504040204" pitchFamily="50" charset="-128"/>
                <a:ea typeface="Meiryo UI" panose="020B0604030504040204" pitchFamily="50" charset="-128"/>
              </a:rPr>
              <a:t>に対するその他の重要な変更</a:t>
            </a:r>
            <a:endParaRPr lang="en-US" altLang="ja-JP" sz="1600" dirty="0">
              <a:solidFill>
                <a:prstClr val="black"/>
              </a:solidFill>
              <a:latin typeface="Meiryo UI" panose="020B0604030504040204" pitchFamily="50" charset="-128"/>
              <a:ea typeface="Meiryo UI" panose="020B0604030504040204" pitchFamily="50" charset="-128"/>
            </a:endParaRPr>
          </a:p>
          <a:p>
            <a:pPr marL="457200" lvl="0" indent="-457200" eaLnBrk="1" hangingPunct="1">
              <a:spcBef>
                <a:spcPts val="600"/>
              </a:spcBef>
              <a:buClr>
                <a:prstClr val="black"/>
              </a:buClr>
              <a:buFont typeface="Wingdings" pitchFamily="2" charset="2"/>
              <a:buChar char="Ø"/>
              <a:defRPr/>
            </a:pP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事務局は、企業が毎年目標に関連する予測の有効性を確認することを推奨。重要な変更は</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事務局に通知し、該当する場合は重大な変更について公表する必要がある。</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8121093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8"/>
            </a:pPr>
            <a:r>
              <a:rPr lang="en-US" altLang="ja-JP" dirty="0"/>
              <a:t>SBT</a:t>
            </a:r>
            <a:r>
              <a:rPr lang="ja-JP" altLang="en-US" dirty="0"/>
              <a:t>の設定手法</a:t>
            </a:r>
          </a:p>
        </p:txBody>
      </p:sp>
    </p:spTree>
    <p:extLst>
      <p:ext uri="{BB962C8B-B14F-4D97-AF65-F5344CB8AC3E}">
        <p14:creationId xmlns:p14="http://schemas.microsoft.com/office/powerpoint/2010/main" val="34818820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の設定手法</a:t>
            </a:r>
          </a:p>
        </p:txBody>
      </p:sp>
      <p:sp>
        <p:nvSpPr>
          <p:cNvPr id="4" name="コンテンツ プレースホルダー 2"/>
          <p:cNvSpPr>
            <a:spLocks noGrp="1"/>
          </p:cNvSpPr>
          <p:nvPr>
            <p:ph sz="quarter" idx="12"/>
          </p:nvPr>
        </p:nvSpPr>
        <p:spPr>
          <a:xfrm>
            <a:off x="161925" y="1110920"/>
            <a:ext cx="10367963" cy="634941"/>
          </a:xfrm>
        </p:spPr>
        <p:txBody>
          <a:bodyPr/>
          <a:lstStyle/>
          <a:p>
            <a:pPr marL="273050" indent="-273050"/>
            <a:r>
              <a:rPr lang="en-US" altLang="ja-JP" dirty="0"/>
              <a:t>Scope1,2</a:t>
            </a:r>
            <a:r>
              <a:rPr lang="ja-JP" altLang="en-US" dirty="0"/>
              <a:t>の</a:t>
            </a:r>
            <a:r>
              <a:rPr lang="en-US" altLang="ja-JP" dirty="0"/>
              <a:t>SBT</a:t>
            </a:r>
            <a:r>
              <a:rPr lang="ja-JP" altLang="en-US" dirty="0"/>
              <a:t>設定手法として、原則「</a:t>
            </a:r>
            <a:r>
              <a:rPr lang="ja-JP" altLang="en-US" b="1" dirty="0">
                <a:solidFill>
                  <a:srgbClr val="FF0000"/>
                </a:solidFill>
              </a:rPr>
              <a:t>総量削減</a:t>
            </a:r>
            <a:r>
              <a:rPr lang="ja-JP" altLang="en-US" dirty="0"/>
              <a:t>」、「</a:t>
            </a:r>
            <a:r>
              <a:rPr lang="en-US" altLang="ja-JP" b="1" dirty="0">
                <a:solidFill>
                  <a:srgbClr val="FF0000"/>
                </a:solidFill>
              </a:rPr>
              <a:t>SDA</a:t>
            </a:r>
            <a:r>
              <a:rPr lang="ja-JP" altLang="en-US" dirty="0"/>
              <a:t>」の</a:t>
            </a:r>
            <a:r>
              <a:rPr lang="en-US" altLang="ja-JP" dirty="0"/>
              <a:t>2</a:t>
            </a:r>
            <a:r>
              <a:rPr lang="ja-JP" altLang="en-US" dirty="0"/>
              <a:t>手法を推奨している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350583365"/>
              </p:ext>
            </p:extLst>
          </p:nvPr>
        </p:nvGraphicFramePr>
        <p:xfrm>
          <a:off x="488511" y="2145999"/>
          <a:ext cx="9648826" cy="3808118"/>
        </p:xfrm>
        <a:graphic>
          <a:graphicData uri="http://schemas.openxmlformats.org/drawingml/2006/table">
            <a:tbl>
              <a:tblPr firstRow="1" bandRow="1"/>
              <a:tblGrid>
                <a:gridCol w="1979600">
                  <a:extLst>
                    <a:ext uri="{9D8B030D-6E8A-4147-A177-3AD203B41FA5}">
                      <a16:colId xmlns:a16="http://schemas.microsoft.com/office/drawing/2014/main" val="20000"/>
                    </a:ext>
                  </a:extLst>
                </a:gridCol>
                <a:gridCol w="4645013">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117">
                  <a:extLst>
                    <a:ext uri="{9D8B030D-6E8A-4147-A177-3AD203B41FA5}">
                      <a16:colId xmlns:a16="http://schemas.microsoft.com/office/drawing/2014/main" val="20003"/>
                    </a:ext>
                  </a:extLst>
                </a:gridCol>
              </a:tblGrid>
              <a:tr h="4553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手法</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基準</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認定水準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84992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総量削減</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Absolute Emissions</a:t>
                      </a:r>
                    </a:p>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Contraction</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（当初の排出量実績に関係なく）全企業が排出総量を同じ割合で削減する手法。</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tx1"/>
                          </a:solidFill>
                          <a:latin typeface="Meiryo UI" panose="020B0604030504040204" pitchFamily="50" charset="-128"/>
                          <a:ea typeface="Meiryo UI" panose="020B0604030504040204" pitchFamily="50" charset="-128"/>
                        </a:rPr>
                        <a:t>目標の設定と進捗状況の把握が容易で分かり易い手法。</a:t>
                      </a:r>
                      <a:endParaRPr lang="en-US" altLang="ja-JP" sz="1600" dirty="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tx1"/>
                          </a:solidFill>
                          <a:latin typeface="Meiryo UI" panose="020B0604030504040204" pitchFamily="50" charset="-128"/>
                          <a:ea typeface="Meiryo UI" panose="020B0604030504040204" pitchFamily="50" charset="-128"/>
                        </a:rPr>
                        <a:t>多くのセクターに応用が可能（ただし、使用が推奨されないセクターもある）。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22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SDA</a:t>
                      </a:r>
                    </a:p>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Sectoral</a:t>
                      </a:r>
                    </a:p>
                    <a:p>
                      <a:r>
                        <a:rPr kumimoji="1" lang="en-US" altLang="ja-JP" sz="1200" dirty="0" err="1">
                          <a:latin typeface="Meiryo UI" panose="020B0604030504040204" pitchFamily="50" charset="-128"/>
                          <a:ea typeface="Meiryo UI" panose="020B0604030504040204" pitchFamily="50" charset="-128"/>
                          <a:cs typeface="Meiryo UI" panose="020B0604030504040204" pitchFamily="50" charset="-128"/>
                        </a:rPr>
                        <a:t>Decarbonization</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Approach</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IEA</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が定めた</a:t>
                      </a:r>
                      <a:r>
                        <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rPr>
                        <a:t>セクター別の原単位</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の改善経路に沿って削減する手法</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SDA</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を利用可能なセクターは下記の通り。</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電力</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サービス・商業ビル</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住宅建築</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セメント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原単位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IEA B2DS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シナリオ）</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67090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dirty="0"/>
              <a:t>手法その</a:t>
            </a:r>
            <a:r>
              <a:rPr kumimoji="1" lang="en-US" altLang="ja-JP" sz="2600" dirty="0"/>
              <a:t>1 </a:t>
            </a:r>
            <a:r>
              <a:rPr kumimoji="1" lang="ja-JP" altLang="en-US" sz="2600" dirty="0"/>
              <a:t>総量削減（</a:t>
            </a:r>
            <a:r>
              <a:rPr kumimoji="1" lang="en-US" altLang="ja-JP" sz="2600" dirty="0"/>
              <a:t>Absolute</a:t>
            </a:r>
            <a:r>
              <a:rPr kumimoji="1" lang="ja-JP" altLang="en-US" sz="2600" dirty="0"/>
              <a:t> </a:t>
            </a:r>
            <a:r>
              <a:rPr kumimoji="1" lang="en-US" altLang="ja-JP" sz="2600" dirty="0"/>
              <a:t>Emission</a:t>
            </a:r>
            <a:r>
              <a:rPr kumimoji="1" lang="ja-JP" altLang="en-US" sz="2600" dirty="0"/>
              <a:t> </a:t>
            </a:r>
            <a:r>
              <a:rPr kumimoji="1" lang="en-US" altLang="ja-JP" sz="2600" dirty="0"/>
              <a:t>Contraction</a:t>
            </a:r>
            <a:r>
              <a:rPr kumimoji="1" lang="ja-JP" altLang="en-US" sz="2600" dirty="0"/>
              <a:t>）</a:t>
            </a:r>
          </a:p>
        </p:txBody>
      </p:sp>
      <p:sp>
        <p:nvSpPr>
          <p:cNvPr id="6" name="正方形/長方形 5"/>
          <p:cNvSpPr/>
          <p:nvPr/>
        </p:nvSpPr>
        <p:spPr>
          <a:xfrm>
            <a:off x="483686" y="1103236"/>
            <a:ext cx="9649071" cy="1421928"/>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400" dirty="0">
                <a:solidFill>
                  <a:prstClr val="black"/>
                </a:solidFill>
                <a:latin typeface="Meiryo UI" panose="020B0604030504040204" pitchFamily="50" charset="-128"/>
                <a:ea typeface="Meiryo UI" panose="020B0604030504040204" pitchFamily="50" charset="-128"/>
              </a:rPr>
              <a:t>全企業が排出総量を同じ割合で削減する手法。</a:t>
            </a:r>
            <a:endParaRPr lang="en-US" altLang="ja-JP" sz="2400" dirty="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400" dirty="0">
                <a:solidFill>
                  <a:prstClr val="black"/>
                </a:solidFill>
                <a:latin typeface="Meiryo UI" panose="020B0604030504040204" pitchFamily="50" charset="-128"/>
                <a:ea typeface="Meiryo UI" panose="020B0604030504040204" pitchFamily="50" charset="-128"/>
              </a:rPr>
              <a:t>基準年から毎年同量を削減していく想定で、申請時から</a:t>
            </a:r>
            <a:r>
              <a:rPr lang="en-US" altLang="ja-JP" sz="2400" dirty="0">
                <a:solidFill>
                  <a:prstClr val="black"/>
                </a:solidFill>
                <a:latin typeface="Meiryo UI" panose="020B0604030504040204" pitchFamily="50" charset="-128"/>
                <a:ea typeface="Meiryo UI" panose="020B0604030504040204" pitchFamily="50" charset="-128"/>
              </a:rPr>
              <a:t>5</a:t>
            </a:r>
            <a:r>
              <a:rPr lang="ja-JP" altLang="en-US" sz="2400" dirty="0">
                <a:solidFill>
                  <a:prstClr val="black"/>
                </a:solidFill>
                <a:latin typeface="Meiryo UI" panose="020B0604030504040204" pitchFamily="50" charset="-128"/>
                <a:ea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rPr>
              <a:t>10</a:t>
            </a:r>
            <a:r>
              <a:rPr lang="ja-JP" altLang="en-US" sz="2400" dirty="0">
                <a:solidFill>
                  <a:prstClr val="black"/>
                </a:solidFill>
                <a:latin typeface="Meiryo UI" panose="020B0604030504040204" pitchFamily="50" charset="-128"/>
                <a:ea typeface="Meiryo UI" panose="020B0604030504040204" pitchFamily="50" charset="-128"/>
              </a:rPr>
              <a:t>年後の</a:t>
            </a:r>
            <a:br>
              <a:rPr lang="en-US" altLang="ja-JP" sz="2400" dirty="0">
                <a:solidFill>
                  <a:prstClr val="black"/>
                </a:solidFill>
                <a:latin typeface="Meiryo UI" panose="020B0604030504040204" pitchFamily="50" charset="-128"/>
                <a:ea typeface="Meiryo UI" panose="020B0604030504040204" pitchFamily="50" charset="-128"/>
              </a:rPr>
            </a:br>
            <a:r>
              <a:rPr lang="ja-JP" altLang="en-US" sz="2400" dirty="0">
                <a:solidFill>
                  <a:prstClr val="black"/>
                </a:solidFill>
                <a:latin typeface="Meiryo UI" panose="020B0604030504040204" pitchFamily="50" charset="-128"/>
                <a:ea typeface="Meiryo UI" panose="020B0604030504040204" pitchFamily="50" charset="-128"/>
              </a:rPr>
              <a:t>目標を設定。</a:t>
            </a:r>
            <a:endParaRPr lang="en-US" altLang="ja-JP" sz="2400" b="1" dirty="0">
              <a:solidFill>
                <a:srgbClr val="FF0000"/>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a:blip r:embed="rId2"/>
          <a:stretch>
            <a:fillRect/>
          </a:stretch>
        </p:blipFill>
        <p:spPr>
          <a:xfrm>
            <a:off x="1097797" y="2482850"/>
            <a:ext cx="7239000" cy="4924425"/>
          </a:xfrm>
          <a:prstGeom prst="rect">
            <a:avLst/>
          </a:prstGeom>
        </p:spPr>
      </p:pic>
      <p:sp>
        <p:nvSpPr>
          <p:cNvPr id="52" name="テキスト ボックス 45"/>
          <p:cNvSpPr txBox="1"/>
          <p:nvPr/>
        </p:nvSpPr>
        <p:spPr>
          <a:xfrm>
            <a:off x="7623864" y="4833841"/>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矢印コネクタ 52"/>
          <p:cNvCxnSpPr/>
          <p:nvPr/>
        </p:nvCxnSpPr>
        <p:spPr>
          <a:xfrm>
            <a:off x="4588300" y="4084377"/>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54" name="直線矢印コネクタ 53"/>
          <p:cNvCxnSpPr/>
          <p:nvPr/>
        </p:nvCxnSpPr>
        <p:spPr>
          <a:xfrm>
            <a:off x="4593612" y="4599291"/>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55" name="直線矢印コネクタ 54"/>
          <p:cNvCxnSpPr/>
          <p:nvPr/>
        </p:nvCxnSpPr>
        <p:spPr>
          <a:xfrm>
            <a:off x="4588300" y="5132938"/>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56" name="テキスト ボックス 50"/>
          <p:cNvSpPr txBox="1"/>
          <p:nvPr/>
        </p:nvSpPr>
        <p:spPr>
          <a:xfrm>
            <a:off x="8102271" y="6866558"/>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7" name="テキスト ボックス 52"/>
          <p:cNvSpPr txBox="1"/>
          <p:nvPr/>
        </p:nvSpPr>
        <p:spPr>
          <a:xfrm>
            <a:off x="3840251" y="4015100"/>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58" name="テキスト ボックス 53"/>
          <p:cNvSpPr txBox="1"/>
          <p:nvPr/>
        </p:nvSpPr>
        <p:spPr>
          <a:xfrm>
            <a:off x="3710743" y="4437749"/>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テキスト ボックス 54"/>
          <p:cNvSpPr txBox="1"/>
          <p:nvPr/>
        </p:nvSpPr>
        <p:spPr>
          <a:xfrm>
            <a:off x="3761201" y="5041396"/>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6"/>
          <p:cNvSpPr txBox="1"/>
          <p:nvPr/>
        </p:nvSpPr>
        <p:spPr>
          <a:xfrm>
            <a:off x="7596523" y="6639043"/>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フローチャート: 結合子 60"/>
          <p:cNvSpPr/>
          <p:nvPr/>
        </p:nvSpPr>
        <p:spPr>
          <a:xfrm>
            <a:off x="4533643" y="426706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62" name="フローチャート: 結合子 61"/>
          <p:cNvSpPr/>
          <p:nvPr/>
        </p:nvSpPr>
        <p:spPr>
          <a:xfrm>
            <a:off x="4533643" y="4784429"/>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63" name="フローチャート: 結合子 62"/>
          <p:cNvSpPr/>
          <p:nvPr/>
        </p:nvSpPr>
        <p:spPr>
          <a:xfrm>
            <a:off x="4509994" y="552493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67" name="テキスト ボックス 17"/>
          <p:cNvSpPr txBox="1"/>
          <p:nvPr/>
        </p:nvSpPr>
        <p:spPr>
          <a:xfrm>
            <a:off x="1175533" y="2489468"/>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71" name="テキスト ボックス 49"/>
          <p:cNvSpPr txBox="1"/>
          <p:nvPr/>
        </p:nvSpPr>
        <p:spPr>
          <a:xfrm>
            <a:off x="775423" y="7054807"/>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72" name="テキスト ボックス 51"/>
          <p:cNvSpPr txBox="1"/>
          <p:nvPr/>
        </p:nvSpPr>
        <p:spPr>
          <a:xfrm>
            <a:off x="4199925" y="7054807"/>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73" name="テキスト ボックス 72"/>
          <p:cNvSpPr txBox="1"/>
          <p:nvPr/>
        </p:nvSpPr>
        <p:spPr>
          <a:xfrm>
            <a:off x="7596523" y="5755844"/>
            <a:ext cx="1383712" cy="338554"/>
          </a:xfrm>
          <a:prstGeom prst="rect">
            <a:avLst/>
          </a:prstGeom>
          <a:noFill/>
        </p:spPr>
        <p:txBody>
          <a:bodyPr wrap="none" rtlCol="0">
            <a:spAutoFit/>
          </a:bodyPr>
          <a:lstStyle/>
          <a:p>
            <a:pPr defTabSz="914400" fontAlgn="base">
              <a:spcBef>
                <a:spcPct val="0"/>
              </a:spcBef>
              <a:spcAft>
                <a:spcPct val="0"/>
              </a:spcAft>
            </a:pPr>
            <a:r>
              <a:rPr lang="ja-JP" altLang="en-US" sz="1600" dirty="0">
                <a:latin typeface="Meiryo UI" panose="020B0604030504040204" pitchFamily="50" charset="-128"/>
                <a:cs typeface="Meiryo UI" panose="020B0604030504040204" pitchFamily="50" charset="-128"/>
              </a:rPr>
              <a:t>傾き</a:t>
            </a:r>
            <a:r>
              <a:rPr lang="en-US" altLang="ja-JP" sz="1600">
                <a:latin typeface="Meiryo UI" panose="020B0604030504040204" pitchFamily="50" charset="-128"/>
                <a:cs typeface="Meiryo UI" panose="020B0604030504040204" pitchFamily="50" charset="-128"/>
              </a:rPr>
              <a:t>2.5%/</a:t>
            </a:r>
            <a:r>
              <a:rPr lang="ja-JP" altLang="en-US" sz="1600">
                <a:latin typeface="Meiryo UI" panose="020B0604030504040204" pitchFamily="50" charset="-128"/>
                <a:cs typeface="Meiryo UI" panose="020B0604030504040204" pitchFamily="50" charset="-128"/>
              </a:rPr>
              <a:t>年</a:t>
            </a:r>
            <a:endParaRPr lang="ja-JP" altLang="en-US" sz="1400" dirty="0">
              <a:latin typeface="Meiryo UI" panose="020B0604030504040204" pitchFamily="50" charset="-128"/>
              <a:cs typeface="Meiryo UI" panose="020B0604030504040204" pitchFamily="50" charset="-128"/>
            </a:endParaRPr>
          </a:p>
        </p:txBody>
      </p:sp>
      <p:sp>
        <p:nvSpPr>
          <p:cNvPr id="74" name="テキスト ボックス 49"/>
          <p:cNvSpPr txBox="1"/>
          <p:nvPr/>
        </p:nvSpPr>
        <p:spPr>
          <a:xfrm>
            <a:off x="5542133" y="7054807"/>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75" name="テキスト ボックス 49"/>
          <p:cNvSpPr txBox="1"/>
          <p:nvPr/>
        </p:nvSpPr>
        <p:spPr>
          <a:xfrm>
            <a:off x="2620333" y="7054807"/>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24" name="四角形吹き出し 23"/>
          <p:cNvSpPr/>
          <p:nvPr/>
        </p:nvSpPr>
        <p:spPr bwMode="auto">
          <a:xfrm>
            <a:off x="4780196" y="3210240"/>
            <a:ext cx="2656973" cy="596538"/>
          </a:xfrm>
          <a:prstGeom prst="wedgeRectCallout">
            <a:avLst>
              <a:gd name="adj1" fmla="val -45926"/>
              <a:gd name="adj2" fmla="val 105221"/>
            </a:avLst>
          </a:prstGeom>
          <a:solidFill>
            <a:schemeClr val="bg1"/>
          </a:solid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n-ea"/>
                <a:ea typeface="+mn-ea"/>
              </a:rPr>
              <a:t>直線的な削減が前提</a:t>
            </a:r>
          </a:p>
        </p:txBody>
      </p:sp>
    </p:spTree>
    <p:extLst>
      <p:ext uri="{BB962C8B-B14F-4D97-AF65-F5344CB8AC3E}">
        <p14:creationId xmlns:p14="http://schemas.microsoft.com/office/powerpoint/2010/main" val="42723130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dirty="0"/>
              <a:t>手法その</a:t>
            </a:r>
            <a:r>
              <a:rPr lang="en-US" altLang="ja-JP" sz="2600" dirty="0"/>
              <a:t>2</a:t>
            </a:r>
            <a:r>
              <a:rPr kumimoji="1" lang="en-US" altLang="ja-JP" sz="2600" dirty="0"/>
              <a:t> SDA</a:t>
            </a:r>
            <a:r>
              <a:rPr kumimoji="1" lang="ja-JP" altLang="en-US" sz="2600" dirty="0"/>
              <a:t>（部門別脱炭素化アプローチ</a:t>
            </a:r>
            <a:r>
              <a:rPr kumimoji="1" lang="ja-JP" altLang="en-US" sz="2600"/>
              <a:t>） </a:t>
            </a:r>
            <a:r>
              <a:rPr kumimoji="1" lang="en-US" altLang="ja-JP" sz="2600"/>
              <a:t>1/2</a:t>
            </a:r>
            <a:endParaRPr kumimoji="1" lang="ja-JP" altLang="en-US" sz="2600" dirty="0"/>
          </a:p>
        </p:txBody>
      </p:sp>
      <p:sp>
        <p:nvSpPr>
          <p:cNvPr id="25" name="正方形/長方形 24"/>
          <p:cNvSpPr/>
          <p:nvPr/>
        </p:nvSpPr>
        <p:spPr>
          <a:xfrm>
            <a:off x="483687" y="1103236"/>
            <a:ext cx="9292612" cy="4228850"/>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800" dirty="0">
                <a:solidFill>
                  <a:prstClr val="black"/>
                </a:solidFill>
                <a:latin typeface="Meiryo UI" panose="020B0604030504040204" pitchFamily="50" charset="-128"/>
                <a:ea typeface="Meiryo UI" panose="020B0604030504040204" pitchFamily="50" charset="-128"/>
              </a:rPr>
              <a:t>総量削減アプローチは、全企業が排出総量を同じ割合で</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削減するものであるが、当然、部門・業種・業態によって、</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排出の実態やこれまでの削減取組の進捗も異なる。</a:t>
            </a:r>
            <a:endParaRPr lang="en-US" altLang="ja-JP" sz="2800" dirty="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800" dirty="0">
                <a:solidFill>
                  <a:prstClr val="black"/>
                </a:solidFill>
                <a:latin typeface="Meiryo UI" panose="020B0604030504040204" pitchFamily="50" charset="-128"/>
                <a:ea typeface="Meiryo UI" panose="020B0604030504040204" pitchFamily="50" charset="-128"/>
              </a:rPr>
              <a:t>このため、</a:t>
            </a: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a:solidFill>
                  <a:prstClr val="black"/>
                </a:solidFill>
                <a:latin typeface="Meiryo UI" panose="020B0604030504040204" pitchFamily="50" charset="-128"/>
                <a:ea typeface="Meiryo UI" panose="020B0604030504040204" pitchFamily="50" charset="-128"/>
              </a:rPr>
              <a:t>ではいくつかの部門について、</a:t>
            </a:r>
            <a:r>
              <a:rPr lang="en-US" altLang="ja-JP" sz="2800" b="1" dirty="0">
                <a:solidFill>
                  <a:srgbClr val="FF0000"/>
                </a:solidFill>
                <a:latin typeface="Meiryo UI" panose="020B0604030504040204" pitchFamily="50" charset="-128"/>
                <a:ea typeface="Meiryo UI" panose="020B0604030504040204" pitchFamily="50" charset="-128"/>
              </a:rPr>
              <a:t>2050</a:t>
            </a:r>
            <a:r>
              <a:rPr lang="ja-JP" altLang="en-US" sz="2800" b="1" dirty="0">
                <a:solidFill>
                  <a:srgbClr val="FF0000"/>
                </a:solidFill>
                <a:latin typeface="Meiryo UI" panose="020B0604030504040204" pitchFamily="50" charset="-128"/>
                <a:ea typeface="Meiryo UI" panose="020B0604030504040204" pitchFamily="50" charset="-128"/>
              </a:rPr>
              <a:t>年の、</a:t>
            </a:r>
            <a:br>
              <a:rPr lang="en-US" altLang="ja-JP" sz="2800" b="1" dirty="0">
                <a:solidFill>
                  <a:srgbClr val="FF0000"/>
                </a:solidFill>
                <a:latin typeface="Meiryo UI" panose="020B0604030504040204" pitchFamily="50" charset="-128"/>
                <a:ea typeface="Meiryo UI" panose="020B0604030504040204" pitchFamily="50" charset="-128"/>
              </a:rPr>
            </a:br>
            <a:r>
              <a:rPr lang="ja-JP" altLang="en-US" sz="2800" b="1" dirty="0">
                <a:solidFill>
                  <a:srgbClr val="FF0000"/>
                </a:solidFill>
                <a:latin typeface="Meiryo UI" panose="020B0604030504040204" pitchFamily="50" charset="-128"/>
                <a:ea typeface="Meiryo UI" panose="020B0604030504040204" pitchFamily="50" charset="-128"/>
              </a:rPr>
              <a:t>何らかの活動量当たりの原単位の低減水準を設定</a:t>
            </a:r>
            <a:r>
              <a:rPr lang="ja-JP" altLang="en-US" sz="2800" dirty="0">
                <a:solidFill>
                  <a:prstClr val="black"/>
                </a:solidFill>
                <a:latin typeface="Meiryo UI" panose="020B0604030504040204" pitchFamily="50" charset="-128"/>
                <a:ea typeface="Meiryo UI" panose="020B0604030504040204" pitchFamily="50" charset="-128"/>
              </a:rPr>
              <a:t>し、</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その部門に該当する企業は、その原単位まで下げるという目標を設定するアプローチも用意している。</a:t>
            </a:r>
            <a:endParaRPr lang="en-US" altLang="ja-JP" sz="2800" dirty="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800" dirty="0">
                <a:solidFill>
                  <a:prstClr val="black"/>
                </a:solidFill>
                <a:latin typeface="Meiryo UI" panose="020B0604030504040204" pitchFamily="50" charset="-128"/>
                <a:ea typeface="Meiryo UI" panose="020B0604030504040204" pitchFamily="50" charset="-128"/>
              </a:rPr>
              <a:t>⇒　</a:t>
            </a:r>
            <a:r>
              <a:rPr lang="en-US" altLang="ja-JP" sz="2800" b="1" dirty="0">
                <a:solidFill>
                  <a:srgbClr val="FF0000"/>
                </a:solidFill>
                <a:latin typeface="Meiryo UI" panose="020B0604030504040204" pitchFamily="50" charset="-128"/>
                <a:ea typeface="Meiryo UI" panose="020B0604030504040204" pitchFamily="50" charset="-128"/>
              </a:rPr>
              <a:t>Sectoral </a:t>
            </a:r>
            <a:r>
              <a:rPr lang="en-US" altLang="ja-JP" sz="2800" b="1" dirty="0" err="1">
                <a:solidFill>
                  <a:srgbClr val="FF0000"/>
                </a:solidFill>
                <a:latin typeface="Meiryo UI" panose="020B0604030504040204" pitchFamily="50" charset="-128"/>
                <a:ea typeface="Meiryo UI" panose="020B0604030504040204" pitchFamily="50" charset="-128"/>
              </a:rPr>
              <a:t>Decarbonization</a:t>
            </a:r>
            <a:r>
              <a:rPr lang="en-US" altLang="ja-JP" sz="2800" b="1" dirty="0">
                <a:solidFill>
                  <a:srgbClr val="FF0000"/>
                </a:solidFill>
                <a:latin typeface="Meiryo UI" panose="020B0604030504040204" pitchFamily="50" charset="-128"/>
                <a:ea typeface="Meiryo UI" panose="020B0604030504040204" pitchFamily="50" charset="-128"/>
              </a:rPr>
              <a:t> Approach</a:t>
            </a:r>
            <a:r>
              <a:rPr lang="ja-JP" altLang="en-US" sz="2800" b="1" dirty="0">
                <a:solidFill>
                  <a:srgbClr val="FF0000"/>
                </a:solidFill>
                <a:latin typeface="Meiryo UI" panose="020B0604030504040204" pitchFamily="50" charset="-128"/>
                <a:ea typeface="Meiryo UI" panose="020B0604030504040204" pitchFamily="50" charset="-128"/>
              </a:rPr>
              <a:t>（</a:t>
            </a:r>
            <a:r>
              <a:rPr lang="en-US" altLang="ja-JP" sz="2800" b="1" dirty="0">
                <a:solidFill>
                  <a:srgbClr val="FF0000"/>
                </a:solidFill>
                <a:latin typeface="Meiryo UI" panose="020B0604030504040204" pitchFamily="50" charset="-128"/>
                <a:ea typeface="Meiryo UI" panose="020B0604030504040204" pitchFamily="50" charset="-128"/>
              </a:rPr>
              <a:t>SDA</a:t>
            </a:r>
            <a:r>
              <a:rPr lang="ja-JP" altLang="en-US" sz="2800" b="1" dirty="0">
                <a:solidFill>
                  <a:srgbClr val="FF0000"/>
                </a:solidFill>
                <a:latin typeface="Meiryo UI" panose="020B0604030504040204" pitchFamily="50" charset="-128"/>
                <a:ea typeface="Meiryo UI" panose="020B0604030504040204" pitchFamily="50" charset="-128"/>
              </a:rPr>
              <a:t>）</a:t>
            </a:r>
            <a:endParaRPr lang="en-US" altLang="ja-JP" sz="2800" b="1" dirty="0">
              <a:solidFill>
                <a:srgbClr val="FF0000"/>
              </a:solidFill>
              <a:latin typeface="Meiryo UI" panose="020B0604030504040204" pitchFamily="50" charset="-128"/>
              <a:ea typeface="Meiryo UI" panose="020B0604030504040204" pitchFamily="50" charset="-128"/>
            </a:endParaRPr>
          </a:p>
        </p:txBody>
      </p:sp>
      <p:sp>
        <p:nvSpPr>
          <p:cNvPr id="26" name="コンテンツ プレースホルダー 2"/>
          <p:cNvSpPr txBox="1">
            <a:spLocks/>
          </p:cNvSpPr>
          <p:nvPr/>
        </p:nvSpPr>
        <p:spPr>
          <a:xfrm>
            <a:off x="483687" y="5540568"/>
            <a:ext cx="9526075" cy="82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fontAlgn="auto">
              <a:spcAft>
                <a:spcPts val="0"/>
              </a:spcAft>
              <a:buFont typeface="Arial" pitchFamily="34" charset="0"/>
              <a:buNone/>
            </a:pP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具体的な</a:t>
            </a:r>
            <a:r>
              <a:rPr lang="en-US" altLang="ja-JP" sz="2200" dirty="0">
                <a:latin typeface="Meiryo UI" panose="020B0604030504040204" pitchFamily="50" charset="-128"/>
                <a:ea typeface="Meiryo UI" panose="020B0604030504040204" pitchFamily="50" charset="-128"/>
              </a:rPr>
              <a:t>2050</a:t>
            </a:r>
            <a:r>
              <a:rPr lang="ja-JP" altLang="en-US" sz="2200" dirty="0">
                <a:latin typeface="Meiryo UI" panose="020B0604030504040204" pitchFamily="50" charset="-128"/>
                <a:ea typeface="Meiryo UI" panose="020B0604030504040204" pitchFamily="50" charset="-128"/>
              </a:rPr>
              <a:t>年の部門ごとの原単位目標は、</a:t>
            </a:r>
            <a:r>
              <a:rPr lang="en-US" altLang="ja-JP" sz="2200" dirty="0">
                <a:latin typeface="Meiryo UI" panose="020B0604030504040204" pitchFamily="50" charset="-128"/>
                <a:ea typeface="Meiryo UI" panose="020B0604030504040204" pitchFamily="50" charset="-128"/>
              </a:rPr>
              <a:t>IEA</a:t>
            </a:r>
            <a:r>
              <a:rPr lang="ja-JP" altLang="en-US" sz="2200" dirty="0">
                <a:latin typeface="Meiryo UI" panose="020B0604030504040204" pitchFamily="50" charset="-128"/>
                <a:ea typeface="Meiryo UI" panose="020B0604030504040204" pitchFamily="50" charset="-128"/>
              </a:rPr>
              <a:t>が実施した最適化計算による原単位予測をベースにして、</a:t>
            </a:r>
            <a:r>
              <a:rPr lang="en-US" altLang="ja-JP" sz="2200" dirty="0">
                <a:latin typeface="Meiryo UI" panose="020B0604030504040204" pitchFamily="50" charset="-128"/>
                <a:ea typeface="Meiryo UI" panose="020B0604030504040204" pitchFamily="50" charset="-128"/>
              </a:rPr>
              <a:t>SBT</a:t>
            </a:r>
            <a:r>
              <a:rPr lang="ja-JP" altLang="en-US" sz="2200" dirty="0">
                <a:latin typeface="Meiryo UI" panose="020B0604030504040204" pitchFamily="50" charset="-128"/>
                <a:ea typeface="Meiryo UI" panose="020B0604030504040204" pitchFamily="50" charset="-128"/>
              </a:rPr>
              <a:t>事務局にて設定している。</a:t>
            </a:r>
            <a:endParaRPr lang="en-US" altLang="ja-JP" sz="2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70525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dirty="0"/>
              <a:t>手法その</a:t>
            </a:r>
            <a:r>
              <a:rPr lang="en-US" altLang="ja-JP" sz="2600" dirty="0"/>
              <a:t>2</a:t>
            </a:r>
            <a:r>
              <a:rPr kumimoji="1" lang="en-US" altLang="ja-JP" sz="2600" dirty="0"/>
              <a:t> SDA</a:t>
            </a:r>
            <a:r>
              <a:rPr kumimoji="1" lang="ja-JP" altLang="en-US" sz="2600" dirty="0"/>
              <a:t>（部門別脱炭素化アプローチ</a:t>
            </a:r>
            <a:r>
              <a:rPr kumimoji="1" lang="ja-JP" altLang="en-US" sz="2600"/>
              <a:t>） </a:t>
            </a:r>
            <a:r>
              <a:rPr lang="en-US" altLang="ja-JP" sz="2600"/>
              <a:t>2</a:t>
            </a:r>
            <a:r>
              <a:rPr kumimoji="1" lang="en-US" altLang="ja-JP" sz="2600"/>
              <a:t>/2</a:t>
            </a:r>
            <a:endParaRPr kumimoji="1" lang="ja-JP" altLang="en-US" sz="2600" dirty="0"/>
          </a:p>
        </p:txBody>
      </p:sp>
      <p:sp>
        <p:nvSpPr>
          <p:cNvPr id="5" name="正方形/長方形 4"/>
          <p:cNvSpPr/>
          <p:nvPr/>
        </p:nvSpPr>
        <p:spPr>
          <a:xfrm>
            <a:off x="483687" y="1103236"/>
            <a:ext cx="9649071" cy="3342453"/>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en-US" altLang="ja-JP" sz="2800" dirty="0">
                <a:solidFill>
                  <a:prstClr val="black"/>
                </a:solidFill>
                <a:latin typeface="Meiryo UI" panose="020B0604030504040204" pitchFamily="50" charset="-128"/>
                <a:ea typeface="Meiryo UI" panose="020B0604030504040204" pitchFamily="50" charset="-128"/>
              </a:rPr>
              <a:t>SDA</a:t>
            </a:r>
            <a:r>
              <a:rPr lang="ja-JP" altLang="en-US" sz="2800" dirty="0">
                <a:solidFill>
                  <a:prstClr val="black"/>
                </a:solidFill>
                <a:latin typeface="Meiryo UI" panose="020B0604030504040204" pitchFamily="50" charset="-128"/>
                <a:ea typeface="Meiryo UI" panose="020B0604030504040204" pitchFamily="50" charset="-128"/>
              </a:rPr>
              <a:t>の設定では</a:t>
            </a: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a:solidFill>
                  <a:prstClr val="black"/>
                </a:solidFill>
                <a:latin typeface="Meiryo UI" panose="020B0604030504040204" pitchFamily="50" charset="-128"/>
                <a:ea typeface="Meiryo UI" panose="020B0604030504040204" pitchFamily="50" charset="-128"/>
              </a:rPr>
              <a:t>事務局が公開している計算ツールを利用。</a:t>
            </a:r>
            <a:endParaRPr lang="en-US" altLang="ja-JP" sz="2800" dirty="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800" dirty="0">
                <a:solidFill>
                  <a:prstClr val="black"/>
                </a:solidFill>
                <a:latin typeface="Meiryo UI" panose="020B0604030504040204" pitchFamily="50" charset="-128"/>
                <a:ea typeface="Meiryo UI" panose="020B0604030504040204" pitchFamily="50" charset="-128"/>
              </a:rPr>
              <a:t>計算ツールに</a:t>
            </a:r>
            <a:r>
              <a:rPr lang="ja-JP" altLang="en-US" sz="2800" b="1" dirty="0">
                <a:solidFill>
                  <a:srgbClr val="FF0000"/>
                </a:solidFill>
                <a:latin typeface="Meiryo UI" panose="020B0604030504040204" pitchFamily="50" charset="-128"/>
                <a:ea typeface="Meiryo UI" panose="020B0604030504040204" pitchFamily="50" charset="-128"/>
              </a:rPr>
              <a:t>「部門」、「基準年・目標年」、「事業活動・排出量に関するデータ」</a:t>
            </a:r>
            <a:r>
              <a:rPr lang="ja-JP" altLang="en-US" sz="2800" dirty="0">
                <a:solidFill>
                  <a:prstClr val="black"/>
                </a:solidFill>
                <a:latin typeface="Meiryo UI" panose="020B0604030504040204" pitchFamily="50" charset="-128"/>
                <a:ea typeface="Meiryo UI" panose="020B0604030504040204" pitchFamily="50" charset="-128"/>
              </a:rPr>
              <a:t>を入力すれば、</a:t>
            </a:r>
            <a:r>
              <a:rPr lang="ja-JP" altLang="en-US" sz="2800" b="1" dirty="0">
                <a:solidFill>
                  <a:srgbClr val="FF0000"/>
                </a:solidFill>
                <a:latin typeface="Meiryo UI" panose="020B0604030504040204" pitchFamily="50" charset="-128"/>
                <a:ea typeface="Meiryo UI" panose="020B0604030504040204" pitchFamily="50" charset="-128"/>
              </a:rPr>
              <a:t>目標とする原単位の改善率、削減量、削減率、削減経路が自動で計算される！</a:t>
            </a:r>
            <a:endParaRPr lang="en-US" altLang="ja-JP" sz="2800" b="1" dirty="0">
              <a:solidFill>
                <a:srgbClr val="FF0000"/>
              </a:solidFill>
              <a:latin typeface="Meiryo UI" panose="020B0604030504040204" pitchFamily="50" charset="-128"/>
              <a:ea typeface="Meiryo UI" panose="020B0604030504040204" pitchFamily="50" charset="-128"/>
            </a:endParaRPr>
          </a:p>
          <a:p>
            <a:pPr>
              <a:lnSpc>
                <a:spcPct val="120000"/>
              </a:lnSpc>
              <a:spcBef>
                <a:spcPts val="0"/>
              </a:spcBef>
              <a:spcAft>
                <a:spcPts val="0"/>
              </a:spcAft>
            </a:pPr>
            <a:endParaRPr lang="en-US" altLang="ja-JP" sz="2400" b="1" dirty="0">
              <a:solidFill>
                <a:srgbClr val="FF0000"/>
              </a:solidFill>
              <a:latin typeface="Meiryo UI" panose="020B0604030504040204" pitchFamily="50" charset="-128"/>
              <a:ea typeface="Meiryo UI" panose="020B0604030504040204" pitchFamily="50" charset="-128"/>
            </a:endParaRPr>
          </a:p>
          <a:p>
            <a:pPr marL="266700" marR="0" lvl="0" indent="-266700" defTabSz="914400" eaLnBrk="1" fontAlgn="auto" latinLnBrk="0" hangingPunct="1">
              <a:lnSpc>
                <a:spcPct val="120000"/>
              </a:lnSpc>
              <a:spcBef>
                <a:spcPts val="0"/>
              </a:spcBef>
              <a:spcAft>
                <a:spcPts val="0"/>
              </a:spcAft>
              <a:buClrTx/>
              <a:buSzTx/>
              <a:buFontTx/>
              <a:buNone/>
              <a:tabLst/>
              <a:defRPr/>
            </a:pPr>
            <a:r>
              <a:rPr kumimoji="0" lang="en-US" altLang="ja-JP" sz="2000" kern="0" dirty="0">
                <a:solidFill>
                  <a:prstClr val="black"/>
                </a:solidFill>
                <a:latin typeface="+mn-ea"/>
                <a:ea typeface="+mn-ea"/>
              </a:rPr>
              <a:t>※</a:t>
            </a:r>
            <a:r>
              <a:rPr kumimoji="0" lang="ja-JP" altLang="en-US" sz="2000" kern="0" dirty="0">
                <a:solidFill>
                  <a:prstClr val="black"/>
                </a:solidFill>
                <a:latin typeface="+mn-ea"/>
                <a:ea typeface="+mn-ea"/>
              </a:rPr>
              <a:t>最新の</a:t>
            </a:r>
            <a:r>
              <a:rPr kumimoji="0" lang="en-US" altLang="ja-JP" sz="2000" kern="0" dirty="0">
                <a:solidFill>
                  <a:prstClr val="black"/>
                </a:solidFill>
                <a:latin typeface="+mn-ea"/>
                <a:ea typeface="+mn-ea"/>
              </a:rPr>
              <a:t>SBT</a:t>
            </a:r>
            <a:r>
              <a:rPr kumimoji="0" lang="ja-JP" altLang="en-US" sz="2000" kern="0" dirty="0">
                <a:solidFill>
                  <a:prstClr val="black"/>
                </a:solidFill>
                <a:latin typeface="+mn-ea"/>
                <a:ea typeface="+mn-ea"/>
              </a:rPr>
              <a:t>ツール（</a:t>
            </a:r>
            <a:r>
              <a:rPr kumimoji="0" lang="en-US" altLang="ja-JP" sz="2000" kern="0" dirty="0">
                <a:solidFill>
                  <a:prstClr val="black"/>
                </a:solidFill>
                <a:latin typeface="+mn-ea"/>
                <a:ea typeface="+mn-ea"/>
              </a:rPr>
              <a:t>Ver.2.1</a:t>
            </a:r>
            <a:r>
              <a:rPr kumimoji="0" lang="ja-JP" altLang="en-US" sz="2000" kern="0" dirty="0">
                <a:solidFill>
                  <a:prstClr val="black"/>
                </a:solidFill>
                <a:latin typeface="+mn-ea"/>
                <a:ea typeface="+mn-ea"/>
              </a:rPr>
              <a:t>）では、</a:t>
            </a:r>
            <a:r>
              <a:rPr kumimoji="0" lang="ja-JP" altLang="en-US" sz="2000" b="1" u="sng" kern="0" dirty="0">
                <a:solidFill>
                  <a:prstClr val="black"/>
                </a:solidFill>
                <a:latin typeface="+mn-ea"/>
                <a:ea typeface="+mn-ea"/>
              </a:rPr>
              <a:t>化学・石油化学部門の</a:t>
            </a:r>
            <a:r>
              <a:rPr kumimoji="0" lang="en-US" altLang="ja-JP" sz="2000" b="1" u="sng" kern="0" dirty="0">
                <a:solidFill>
                  <a:prstClr val="black"/>
                </a:solidFill>
                <a:latin typeface="+mn-ea"/>
                <a:ea typeface="+mn-ea"/>
              </a:rPr>
              <a:t>Scope1</a:t>
            </a:r>
            <a:r>
              <a:rPr kumimoji="0" lang="ja-JP" altLang="en-US" sz="2000" b="1" u="sng" kern="0" dirty="0" err="1">
                <a:solidFill>
                  <a:prstClr val="black"/>
                </a:solidFill>
                <a:latin typeface="+mn-ea"/>
                <a:ea typeface="+mn-ea"/>
              </a:rPr>
              <a:t>、</a:t>
            </a:r>
            <a:r>
              <a:rPr kumimoji="0" lang="en-US" altLang="ja-JP" sz="2000" b="1" u="sng" kern="0" dirty="0">
                <a:solidFill>
                  <a:prstClr val="black"/>
                </a:solidFill>
                <a:latin typeface="+mn-ea"/>
                <a:ea typeface="+mn-ea"/>
              </a:rPr>
              <a:t>2</a:t>
            </a:r>
            <a:r>
              <a:rPr kumimoji="0" lang="ja-JP" altLang="en-US" sz="2000" b="1" u="sng" kern="0" dirty="0">
                <a:solidFill>
                  <a:prstClr val="black"/>
                </a:solidFill>
                <a:latin typeface="+mn-ea"/>
                <a:ea typeface="+mn-ea"/>
              </a:rPr>
              <a:t>計算には利用できない。</a:t>
            </a:r>
            <a:endParaRPr kumimoji="0" lang="en-US" altLang="ja-JP" sz="2000" b="1" u="sng" kern="0" dirty="0">
              <a:solidFill>
                <a:prstClr val="black"/>
              </a:solidFill>
              <a:latin typeface="+mn-ea"/>
              <a:ea typeface="+mn-ea"/>
            </a:endParaRPr>
          </a:p>
        </p:txBody>
      </p:sp>
    </p:spTree>
    <p:extLst>
      <p:ext uri="{BB962C8B-B14F-4D97-AF65-F5344CB8AC3E}">
        <p14:creationId xmlns:p14="http://schemas.microsoft.com/office/powerpoint/2010/main" val="117424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SDA</a:t>
            </a:r>
            <a:r>
              <a:rPr kumimoji="1" lang="ja-JP" altLang="en-US" dirty="0"/>
              <a:t>が設定されている部門</a:t>
            </a:r>
          </a:p>
        </p:txBody>
      </p:sp>
      <p:sp>
        <p:nvSpPr>
          <p:cNvPr id="4" name="コンテンツ プレースホルダー 2"/>
          <p:cNvSpPr>
            <a:spLocks noGrp="1"/>
          </p:cNvSpPr>
          <p:nvPr>
            <p:ph sz="quarter" idx="12"/>
          </p:nvPr>
        </p:nvSpPr>
        <p:spPr>
          <a:xfrm>
            <a:off x="161925" y="1110920"/>
            <a:ext cx="10367963" cy="634941"/>
          </a:xfrm>
        </p:spPr>
        <p:txBody>
          <a:bodyPr/>
          <a:lstStyle/>
          <a:p>
            <a:pPr marL="273050" indent="-273050"/>
            <a:r>
              <a:rPr lang="en-US" altLang="ja-JP" dirty="0"/>
              <a:t>SBT</a:t>
            </a:r>
            <a:r>
              <a:rPr lang="ja-JP" altLang="en-US" dirty="0"/>
              <a:t>ツールでは以下のセクターに対して</a:t>
            </a:r>
            <a:r>
              <a:rPr lang="en-US" altLang="ja-JP" dirty="0"/>
              <a:t>SDA</a:t>
            </a:r>
            <a:r>
              <a:rPr lang="ja-JP" altLang="en-US" dirty="0"/>
              <a:t>が用意されている</a:t>
            </a:r>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545610202"/>
              </p:ext>
            </p:extLst>
          </p:nvPr>
        </p:nvGraphicFramePr>
        <p:xfrm>
          <a:off x="2825906" y="2682680"/>
          <a:ext cx="5040000" cy="1854672"/>
        </p:xfrm>
        <a:graphic>
          <a:graphicData uri="http://schemas.openxmlformats.org/drawingml/2006/table">
            <a:tbl>
              <a:tblPr firstRow="1" bandRow="1"/>
              <a:tblGrid>
                <a:gridCol w="252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2"/>
                    </a:ext>
                  </a:extLst>
                </a:gridCol>
              </a:tblGrid>
              <a:tr h="37131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a:solidFill>
                            <a:sysClr val="windowText" lastClr="000000"/>
                          </a:solidFill>
                        </a:rPr>
                        <a:t>部門</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a:solidFill>
                            <a:sysClr val="windowText" lastClr="000000"/>
                          </a:solidFill>
                        </a:rPr>
                        <a:t>活動量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電力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電力量</a:t>
                      </a:r>
                      <a:r>
                        <a:rPr kumimoji="1" lang="en-US" altLang="ja-JP" sz="1800" dirty="0"/>
                        <a:t>(MWh)</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800" dirty="0"/>
                        <a:t>サービス・商業ビル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800" dirty="0"/>
                        <a:t>床面積</a:t>
                      </a:r>
                      <a:r>
                        <a:rPr kumimoji="1" lang="en-US" altLang="ja-JP" sz="1800" dirty="0"/>
                        <a:t>(m</a:t>
                      </a:r>
                      <a:r>
                        <a:rPr kumimoji="1" lang="en-US" altLang="ja-JP" sz="1800" baseline="30000" dirty="0"/>
                        <a:t>2</a:t>
                      </a:r>
                      <a:r>
                        <a:rPr kumimoji="1" lang="en-US" altLang="ja-JP" sz="1800" dirty="0"/>
                        <a:t>)</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3005"/>
                  </a:ext>
                </a:extLst>
              </a:tr>
              <a:tr h="370840">
                <a:tc>
                  <a:txBody>
                    <a:bodyPr/>
                    <a:lstStyle/>
                    <a:p>
                      <a:r>
                        <a:rPr kumimoji="1" lang="ja-JP" altLang="en-US" sz="1800" dirty="0"/>
                        <a:t>住宅建築</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800" dirty="0"/>
                        <a:t>床面積</a:t>
                      </a:r>
                      <a:r>
                        <a:rPr kumimoji="1" lang="en-US" altLang="ja-JP" sz="1800" dirty="0"/>
                        <a:t>(m</a:t>
                      </a:r>
                      <a:r>
                        <a:rPr kumimoji="1" lang="en-US" altLang="ja-JP" sz="1800" baseline="30000" dirty="0"/>
                        <a:t>2</a:t>
                      </a:r>
                      <a:r>
                        <a:rPr kumimoji="1" lang="en-US" altLang="ja-JP" sz="1800" dirty="0"/>
                        <a:t>)</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795308"/>
                  </a:ext>
                </a:extLst>
              </a:tr>
              <a:tr h="37084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800" dirty="0"/>
                        <a:t>セメント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800" dirty="0"/>
                        <a:t>セメント生産</a:t>
                      </a:r>
                      <a:r>
                        <a:rPr kumimoji="1" lang="en-US" altLang="ja-JP" sz="1800" dirty="0"/>
                        <a:t>(</a:t>
                      </a:r>
                      <a:r>
                        <a:rPr kumimoji="1" lang="ja-JP" altLang="en-US" sz="1800" dirty="0"/>
                        <a:t>トン</a:t>
                      </a:r>
                      <a:r>
                        <a:rPr kumimoji="1" lang="en-US" altLang="ja-JP" sz="1800" dirty="0"/>
                        <a:t>)</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754808"/>
                  </a:ext>
                </a:extLst>
              </a:tr>
            </a:tbl>
          </a:graphicData>
        </a:graphic>
      </p:graphicFrame>
      <p:sp>
        <p:nvSpPr>
          <p:cNvPr id="8" name="テキスト ボックス 7"/>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]The science-based target setting tool</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v1.2.1</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https://sciencebasedtargets.org/resources/files/SBT-Tool-v1.2.1</a:t>
            </a:r>
            <a:r>
              <a:rPr lang="en-US" altLang="ja-JP" sz="900" dirty="0">
                <a:solidFill>
                  <a:srgbClr val="000000"/>
                </a:solidFill>
                <a:latin typeface="Meiryo UI" pitchFamily="50" charset="-128"/>
                <a:ea typeface="Meiryo UI" pitchFamily="50" charset="-128"/>
                <a:cs typeface="Meiryo UI" pitchFamily="50" charset="-128"/>
              </a:rPr>
              <a:t>.xlsx</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5209798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セクター別ガイダンスの準備状況</a:t>
            </a:r>
          </a:p>
        </p:txBody>
      </p:sp>
      <p:sp>
        <p:nvSpPr>
          <p:cNvPr id="4"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a:t>その他以下のセクターに対して、セクター別ガイダンスが準備されている（準備中のものを含む）</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4258393493"/>
              </p:ext>
            </p:extLst>
          </p:nvPr>
        </p:nvGraphicFramePr>
        <p:xfrm>
          <a:off x="500980" y="2131955"/>
          <a:ext cx="9646084" cy="5034752"/>
        </p:xfrm>
        <a:graphic>
          <a:graphicData uri="http://schemas.openxmlformats.org/drawingml/2006/table">
            <a:tbl>
              <a:tblPr firstRow="1" bandRow="1"/>
              <a:tblGrid>
                <a:gridCol w="2157534">
                  <a:extLst>
                    <a:ext uri="{9D8B030D-6E8A-4147-A177-3AD203B41FA5}">
                      <a16:colId xmlns:a16="http://schemas.microsoft.com/office/drawing/2014/main" val="20000"/>
                    </a:ext>
                  </a:extLst>
                </a:gridCol>
                <a:gridCol w="7488550">
                  <a:extLst>
                    <a:ext uri="{9D8B030D-6E8A-4147-A177-3AD203B41FA5}">
                      <a16:colId xmlns:a16="http://schemas.microsoft.com/office/drawing/2014/main" val="20001"/>
                    </a:ext>
                  </a:extLst>
                </a:gridCol>
              </a:tblGrid>
              <a:tr h="37131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dirty="0">
                          <a:solidFill>
                            <a:sysClr val="windowText" lastClr="000000"/>
                          </a:solidFill>
                        </a:rPr>
                        <a:t>部門</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dirty="0">
                          <a:solidFill>
                            <a:sysClr val="windowText" lastClr="000000"/>
                          </a:solidFill>
                        </a:rPr>
                        <a:t>状況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2702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アルミニウム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アルミニウムセクターにおける取組の障壁に関する報告書が公開中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450640"/>
                  </a:ext>
                </a:extLst>
              </a:tr>
              <a:tr h="12702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a:t>アパレル・履物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a:t>アパレル・履物セクター向け</a:t>
                      </a:r>
                      <a:r>
                        <a:rPr kumimoji="1" lang="en-US" altLang="ja-JP" dirty="0"/>
                        <a:t>SBT</a:t>
                      </a:r>
                      <a:r>
                        <a:rPr kumimoji="1" lang="ja-JP" altLang="en-US" dirty="0"/>
                        <a:t>ガイダンスが公開中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915215"/>
                  </a:ext>
                </a:extLst>
              </a:tr>
              <a:tr h="127024">
                <a:tc>
                  <a:txBody>
                    <a:bodyPr/>
                    <a:lstStyle/>
                    <a:p>
                      <a:r>
                        <a:rPr kumimoji="1" lang="ja-JP" altLang="en-US" sz="1800" dirty="0"/>
                        <a:t>空運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空運セクター向け</a:t>
                      </a:r>
                      <a:r>
                        <a:rPr kumimoji="1" lang="en-US" altLang="ja-JP" sz="1800" dirty="0"/>
                        <a:t>SBT</a:t>
                      </a:r>
                      <a:r>
                        <a:rPr kumimoji="1" lang="ja-JP" altLang="en-US" sz="1800" dirty="0"/>
                        <a:t>ガイダンスと</a:t>
                      </a:r>
                      <a:r>
                        <a:rPr kumimoji="1" lang="en-US" altLang="ja-JP" sz="1800" dirty="0"/>
                        <a:t>SBT</a:t>
                      </a:r>
                      <a:r>
                        <a:rPr kumimoji="1" lang="ja-JP" altLang="en-US" sz="1800" dirty="0"/>
                        <a:t>計算ツールが公開中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384">
                <a:tc>
                  <a:txBody>
                    <a:bodyPr/>
                    <a:lstStyle/>
                    <a:p>
                      <a:r>
                        <a:rPr kumimoji="1" lang="ja-JP" altLang="en-US" sz="1800" dirty="0"/>
                        <a:t>建設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2023</a:t>
                      </a:r>
                      <a:r>
                        <a:rPr kumimoji="1" lang="ja-JP" altLang="en-US" sz="1800" dirty="0"/>
                        <a:t>年第二四半期までに建設セクター向けガイダンスのドラフト版を発表予定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0597202"/>
                  </a:ext>
                </a:extLst>
              </a:tr>
              <a:tr h="12138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化学</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化学セクターにおける取組の障壁に関する報告書が公開中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138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金融機関</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金融セクター向け</a:t>
                      </a:r>
                      <a:r>
                        <a:rPr kumimoji="1" lang="en-US" altLang="ja-JP" sz="1800" dirty="0"/>
                        <a:t>SBT</a:t>
                      </a:r>
                      <a:r>
                        <a:rPr kumimoji="1" lang="ja-JP" altLang="en-US" sz="1800" dirty="0"/>
                        <a:t>ガイダンスと</a:t>
                      </a:r>
                      <a:r>
                        <a:rPr kumimoji="1" lang="en-US" altLang="ja-JP" sz="1800" dirty="0"/>
                        <a:t>SBT</a:t>
                      </a:r>
                      <a:r>
                        <a:rPr kumimoji="1" lang="ja-JP" altLang="en-US" sz="1800" dirty="0"/>
                        <a:t>計算ツールが公開中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138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農業・林業・その他土地利用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食料製造・農業・森林セクター向け</a:t>
                      </a:r>
                      <a:r>
                        <a:rPr kumimoji="1" lang="en-US" altLang="ja-JP" sz="1800" dirty="0"/>
                        <a:t>SBT</a:t>
                      </a:r>
                      <a:r>
                        <a:rPr kumimoji="1" lang="ja-JP" altLang="en-US" sz="1800" dirty="0"/>
                        <a:t>ガイダンスと</a:t>
                      </a:r>
                      <a:r>
                        <a:rPr kumimoji="1" lang="en-US" altLang="ja-JP" sz="1800" dirty="0"/>
                        <a:t>SBT</a:t>
                      </a:r>
                      <a:r>
                        <a:rPr kumimoji="1" lang="ja-JP" altLang="en-US" sz="1800" dirty="0"/>
                        <a:t>計算ツールが公開中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195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通信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情報・通信セクター向け</a:t>
                      </a:r>
                      <a:r>
                        <a:rPr kumimoji="1" lang="en-US" altLang="ja-JP" sz="1800" dirty="0"/>
                        <a:t>SBT</a:t>
                      </a:r>
                      <a:r>
                        <a:rPr kumimoji="1" lang="ja-JP" altLang="en-US" sz="1800" dirty="0"/>
                        <a:t>ガイダンスが公開中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195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海運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海運セクター向け</a:t>
                      </a:r>
                      <a:r>
                        <a:rPr kumimoji="1" lang="en-US" altLang="ja-JP" sz="1800" dirty="0"/>
                        <a:t>SBT</a:t>
                      </a:r>
                      <a:r>
                        <a:rPr kumimoji="1" lang="ja-JP" altLang="en-US" sz="1800" dirty="0"/>
                        <a:t>ガイダンスと</a:t>
                      </a:r>
                      <a:r>
                        <a:rPr kumimoji="1" lang="en-US" altLang="ja-JP" sz="1800" dirty="0"/>
                        <a:t>SBT</a:t>
                      </a:r>
                      <a:r>
                        <a:rPr kumimoji="1" lang="ja-JP" altLang="en-US" sz="1800" dirty="0"/>
                        <a:t>計算ツールが公開中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158245"/>
                  </a:ext>
                </a:extLst>
              </a:tr>
              <a:tr h="18195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石油・ガス製造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石油・ガス製造セクター向け方法論のドラフト版へのレビューが公表中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1952">
                <a:tc>
                  <a:txBody>
                    <a:bodyPr/>
                    <a:lstStyle/>
                    <a:p>
                      <a:r>
                        <a:rPr kumimoji="1" lang="ja-JP" altLang="en-US" sz="1800" dirty="0"/>
                        <a:t>鉄鋼</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800" dirty="0"/>
                        <a:t>鉄鋼セクター向け</a:t>
                      </a:r>
                      <a:r>
                        <a:rPr kumimoji="1" lang="en-US" altLang="ja-JP" sz="1800" dirty="0"/>
                        <a:t>SBT</a:t>
                      </a:r>
                      <a:r>
                        <a:rPr kumimoji="1" lang="ja-JP" altLang="en-US" sz="1800" dirty="0"/>
                        <a:t>ガイダンスと</a:t>
                      </a:r>
                      <a:r>
                        <a:rPr kumimoji="1" lang="en-US" altLang="ja-JP" sz="1800" dirty="0"/>
                        <a:t>SBT</a:t>
                      </a:r>
                      <a:r>
                        <a:rPr kumimoji="1" lang="ja-JP" altLang="en-US" sz="1800" dirty="0"/>
                        <a:t>計算ツールのドラフト版が公開中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473843"/>
                  </a:ext>
                </a:extLst>
              </a:tr>
              <a:tr h="18195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陸運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t>陸運セクター向け</a:t>
                      </a:r>
                      <a:r>
                        <a:rPr kumimoji="1" lang="en-US" altLang="ja-JP" sz="1800" dirty="0"/>
                        <a:t>SBT</a:t>
                      </a:r>
                      <a:r>
                        <a:rPr kumimoji="1" lang="ja-JP" altLang="en-US" sz="1800" dirty="0"/>
                        <a:t>ガイダンスと</a:t>
                      </a:r>
                      <a:r>
                        <a:rPr kumimoji="1" lang="en-US" altLang="ja-JP" sz="1800" dirty="0"/>
                        <a:t>SBT</a:t>
                      </a:r>
                      <a:r>
                        <a:rPr kumimoji="1" lang="ja-JP" altLang="en-US" sz="1800" dirty="0"/>
                        <a:t>計算ツールが公開中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3611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dirty="0"/>
              <a:t>SBT</a:t>
            </a:r>
            <a:r>
              <a:rPr lang="ja-JP" altLang="en-US" dirty="0"/>
              <a:t>に取組むメリット</a:t>
            </a:r>
          </a:p>
        </p:txBody>
      </p:sp>
    </p:spTree>
    <p:extLst>
      <p:ext uri="{BB962C8B-B14F-4D97-AF65-F5344CB8AC3E}">
        <p14:creationId xmlns:p14="http://schemas.microsoft.com/office/powerpoint/2010/main" val="40036852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】SBT</a:t>
            </a:r>
            <a:r>
              <a:rPr kumimoji="1" lang="ja-JP" altLang="en-US" dirty="0"/>
              <a:t>　関連資料</a:t>
            </a:r>
          </a:p>
        </p:txBody>
      </p:sp>
      <p:graphicFrame>
        <p:nvGraphicFramePr>
          <p:cNvPr id="6" name="表 5"/>
          <p:cNvGraphicFramePr>
            <a:graphicFrameLocks noGrp="1"/>
          </p:cNvGraphicFramePr>
          <p:nvPr>
            <p:extLst>
              <p:ext uri="{D42A27DB-BD31-4B8C-83A1-F6EECF244321}">
                <p14:modId xmlns:p14="http://schemas.microsoft.com/office/powerpoint/2010/main" val="2611087411"/>
              </p:ext>
            </p:extLst>
          </p:nvPr>
        </p:nvGraphicFramePr>
        <p:xfrm>
          <a:off x="485906" y="1959131"/>
          <a:ext cx="9720000" cy="5090160"/>
        </p:xfrm>
        <a:graphic>
          <a:graphicData uri="http://schemas.openxmlformats.org/drawingml/2006/table">
            <a:tbl>
              <a:tblPr firstRow="1" bandRow="1"/>
              <a:tblGrid>
                <a:gridCol w="288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tblGrid>
              <a:tr h="233206">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dirty="0">
                          <a:solidFill>
                            <a:sysClr val="windowText" lastClr="000000"/>
                          </a:solidFill>
                          <a:latin typeface="+mn-ea"/>
                          <a:ea typeface="+mn-ea"/>
                        </a:rPr>
                        <a:t>URL</a:t>
                      </a:r>
                      <a:endParaRPr kumimoji="1" lang="ja-JP" altLang="en-US" sz="20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512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err="1">
                          <a:latin typeface="+mn-ea"/>
                          <a:ea typeface="+mn-ea"/>
                        </a:rPr>
                        <a:t>SBTi</a:t>
                      </a:r>
                      <a:r>
                        <a:rPr lang="en-US" altLang="ja-JP" sz="1600" dirty="0">
                          <a:latin typeface="+mn-ea"/>
                          <a:ea typeface="+mn-ea"/>
                        </a:rPr>
                        <a:t> Corporate Manual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a:latin typeface="+mn-ea"/>
                          <a:ea typeface="+mn-ea"/>
                        </a:rPr>
                        <a:t>・</a:t>
                      </a:r>
                      <a:r>
                        <a:rPr kumimoji="1" lang="en-US" altLang="ja-JP" sz="1600" u="sng" dirty="0" err="1">
                          <a:latin typeface="+mn-ea"/>
                          <a:ea typeface="+mn-ea"/>
                        </a:rPr>
                        <a:t>SBTi</a:t>
                      </a:r>
                      <a:r>
                        <a:rPr kumimoji="1" lang="ja-JP" altLang="en-US" sz="1600" u="sng" dirty="0">
                          <a:latin typeface="+mn-ea"/>
                          <a:ea typeface="+mn-ea"/>
                        </a:rPr>
                        <a:t>企業マニュアル</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latin typeface="+mn-ea"/>
                          <a:ea typeface="+mn-ea"/>
                        </a:rPr>
                        <a:t>SBT</a:t>
                      </a:r>
                      <a:r>
                        <a:rPr kumimoji="1" lang="ja-JP" altLang="en-US" sz="1600" dirty="0">
                          <a:latin typeface="+mn-ea"/>
                          <a:ea typeface="+mn-ea"/>
                        </a:rPr>
                        <a:t>を設定する際の段階的なガイダンス</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a:latin typeface="+mn-ea"/>
                          <a:ea typeface="+mn-ea"/>
                        </a:rPr>
                        <a:t>https://sciencebasedtargets.org/resources/files/SBTi-Corporate-Manual</a:t>
                      </a:r>
                      <a:r>
                        <a:rPr kumimoji="1" lang="en-US" altLang="ja-JP" sz="1050" dirty="0">
                          <a:latin typeface="+mn-ea"/>
                          <a:ea typeface="+mn-ea"/>
                        </a:rPr>
                        <a:t>.pdf</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18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err="1">
                          <a:latin typeface="+mn-ea"/>
                          <a:ea typeface="+mn-ea"/>
                        </a:rPr>
                        <a:t>SBTi</a:t>
                      </a:r>
                      <a:r>
                        <a:rPr lang="en-US" altLang="ja-JP" sz="1600" dirty="0">
                          <a:latin typeface="+mn-ea"/>
                          <a:ea typeface="+mn-ea"/>
                        </a:rPr>
                        <a:t> Criteria and Recommendations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a:latin typeface="+mn-ea"/>
                          <a:ea typeface="+mn-ea"/>
                        </a:rPr>
                        <a:t>・</a:t>
                      </a:r>
                      <a:r>
                        <a:rPr kumimoji="1" lang="en-US" altLang="ja-JP" sz="1600" u="sng" dirty="0" err="1">
                          <a:latin typeface="+mn-ea"/>
                          <a:ea typeface="+mn-ea"/>
                        </a:rPr>
                        <a:t>SBTi</a:t>
                      </a:r>
                      <a:r>
                        <a:rPr kumimoji="1" lang="ja-JP" altLang="en-US" sz="1600" u="sng" dirty="0">
                          <a:latin typeface="+mn-ea"/>
                          <a:ea typeface="+mn-ea"/>
                        </a:rPr>
                        <a:t>認定基準および推奨事項</a:t>
                      </a:r>
                    </a:p>
                    <a:p>
                      <a:pPr marL="0" indent="0">
                        <a:spcBef>
                          <a:spcPts val="0"/>
                        </a:spcBef>
                        <a:buFont typeface="Arial" panose="020B0604020202020204" pitchFamily="34" charset="0"/>
                        <a:buNone/>
                      </a:pPr>
                      <a:r>
                        <a:rPr kumimoji="1" lang="en-US" altLang="ja-JP" sz="1600" dirty="0">
                          <a:latin typeface="+mn-ea"/>
                          <a:ea typeface="+mn-ea"/>
                        </a:rPr>
                        <a:t>SBT</a:t>
                      </a:r>
                      <a:r>
                        <a:rPr kumimoji="1" lang="ja-JP" altLang="en-US" sz="1600" dirty="0">
                          <a:latin typeface="+mn-ea"/>
                          <a:ea typeface="+mn-ea"/>
                        </a:rPr>
                        <a:t>認定のために満たすべき目標の基準、推奨事項について、まとめられたもの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a:latin typeface="+mn-ea"/>
                          <a:ea typeface="+mn-ea"/>
                        </a:rPr>
                        <a:t>https://sciencebasedtargets.org/resources/files/SBTi-criteria</a:t>
                      </a:r>
                      <a:r>
                        <a:rPr kumimoji="1" lang="en-US" altLang="ja-JP" sz="1050" dirty="0">
                          <a:latin typeface="+mn-ea"/>
                          <a:ea typeface="+mn-ea"/>
                        </a:rPr>
                        <a:t>.pdf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148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a:latin typeface="+mn-ea"/>
                          <a:ea typeface="+mn-ea"/>
                        </a:rPr>
                        <a:t>Target Validation Protocol</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a:latin typeface="+mn-ea"/>
                          <a:ea typeface="+mn-ea"/>
                        </a:rPr>
                        <a:t>・目標妥当性確認規定</a:t>
                      </a:r>
                    </a:p>
                    <a:p>
                      <a:pPr marL="0" indent="0">
                        <a:spcBef>
                          <a:spcPts val="0"/>
                        </a:spcBef>
                        <a:buFont typeface="Arial" panose="020B0604020202020204" pitchFamily="34" charset="0"/>
                        <a:buNone/>
                      </a:pPr>
                      <a:r>
                        <a:rPr kumimoji="1" lang="ja-JP" altLang="en-US" sz="1600" dirty="0">
                          <a:latin typeface="+mn-ea"/>
                          <a:ea typeface="+mn-ea"/>
                        </a:rPr>
                        <a:t>妥当性確認プロセスの方法と評価基準を説明したもの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a:latin typeface="+mn-ea"/>
                          <a:ea typeface="+mn-ea"/>
                        </a:rPr>
                        <a:t>https://sciencebasedtargets.org/resources/files/Target-Validation-Protocol</a:t>
                      </a:r>
                      <a:r>
                        <a:rPr kumimoji="1" lang="en-US" altLang="ja-JP" sz="1050" dirty="0">
                          <a:latin typeface="+mn-ea"/>
                          <a:ea typeface="+mn-ea"/>
                        </a:rPr>
                        <a:t>.pdf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257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a:latin typeface="+mn-ea"/>
                          <a:ea typeface="+mn-ea"/>
                        </a:rPr>
                        <a:t>Science-Based Target Setting Tool</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a:latin typeface="+mn-ea"/>
                          <a:ea typeface="+mn-ea"/>
                        </a:rPr>
                        <a:t>・</a:t>
                      </a:r>
                      <a:r>
                        <a:rPr kumimoji="1" lang="en-US" altLang="ja-JP" sz="1600" u="sng" dirty="0">
                          <a:latin typeface="+mn-ea"/>
                          <a:ea typeface="+mn-ea"/>
                        </a:rPr>
                        <a:t>SBT</a:t>
                      </a:r>
                      <a:r>
                        <a:rPr kumimoji="1" lang="ja-JP" altLang="en-US" sz="1600" u="sng" dirty="0">
                          <a:latin typeface="+mn-ea"/>
                          <a:ea typeface="+mn-ea"/>
                        </a:rPr>
                        <a:t>削減目標算定ツール</a:t>
                      </a:r>
                    </a:p>
                    <a:p>
                      <a:pPr marL="0" indent="0">
                        <a:spcBef>
                          <a:spcPts val="0"/>
                        </a:spcBef>
                        <a:buFont typeface="Arial" panose="020B0604020202020204" pitchFamily="34" charset="0"/>
                        <a:buNone/>
                      </a:pPr>
                      <a:r>
                        <a:rPr kumimoji="1" lang="en-US" altLang="ja-JP" sz="1600" dirty="0">
                          <a:latin typeface="+mn-ea"/>
                          <a:ea typeface="+mn-ea"/>
                        </a:rPr>
                        <a:t>SBT</a:t>
                      </a:r>
                      <a:r>
                        <a:rPr kumimoji="1" lang="ja-JP" altLang="en-US" sz="1600" dirty="0">
                          <a:latin typeface="+mn-ea"/>
                          <a:ea typeface="+mn-ea"/>
                        </a:rPr>
                        <a:t>事務局による、</a:t>
                      </a:r>
                      <a:r>
                        <a:rPr kumimoji="1" lang="en-US" altLang="ja-JP" sz="1600" dirty="0">
                          <a:latin typeface="+mn-ea"/>
                          <a:ea typeface="+mn-ea"/>
                        </a:rPr>
                        <a:t>SBT</a:t>
                      </a:r>
                      <a:r>
                        <a:rPr kumimoji="1" lang="ja-JP" altLang="en-US" sz="1600" dirty="0">
                          <a:latin typeface="+mn-ea"/>
                          <a:ea typeface="+mn-ea"/>
                        </a:rPr>
                        <a:t>として認定される水準の目標を算出するツール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a:latin typeface="+mn-ea"/>
                          <a:ea typeface="+mn-ea"/>
                        </a:rPr>
                        <a:t>https://sciencebasedtargets.org/resources/files/SBTi-target-setting-tool</a:t>
                      </a:r>
                      <a:r>
                        <a:rPr kumimoji="1" lang="en-US" altLang="ja-JP" sz="1050" dirty="0">
                          <a:latin typeface="+mn-ea"/>
                          <a:ea typeface="+mn-ea"/>
                        </a:rPr>
                        <a:t>.xlsx</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3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err="1">
                          <a:latin typeface="+mn-ea"/>
                          <a:ea typeface="+mn-ea"/>
                        </a:rPr>
                        <a:t>SBTi</a:t>
                      </a:r>
                      <a:r>
                        <a:rPr lang="en-US" altLang="ja-JP" sz="1600" dirty="0">
                          <a:latin typeface="+mn-ea"/>
                          <a:ea typeface="+mn-ea"/>
                        </a:rPr>
                        <a:t> Target Submission Form and Guidance</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a:latin typeface="+mn-ea"/>
                          <a:ea typeface="+mn-ea"/>
                        </a:rPr>
                        <a:t>・</a:t>
                      </a:r>
                      <a:r>
                        <a:rPr kumimoji="1" lang="en-US" altLang="ja-JP" sz="1600" u="sng" dirty="0">
                          <a:latin typeface="+mn-ea"/>
                          <a:ea typeface="+mn-ea"/>
                        </a:rPr>
                        <a:t>SBT</a:t>
                      </a:r>
                      <a:r>
                        <a:rPr kumimoji="1" lang="ja-JP" altLang="en-US" sz="1600" u="sng" dirty="0">
                          <a:latin typeface="+mn-ea"/>
                          <a:ea typeface="+mn-ea"/>
                        </a:rPr>
                        <a:t>目標の申請フォーム（およびそのガイダンス）</a:t>
                      </a:r>
                      <a:endParaRPr kumimoji="1" lang="en-US" altLang="ja-JP" sz="1600" u="sng"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a:latin typeface="+mn-ea"/>
                          <a:ea typeface="+mn-ea"/>
                        </a:rPr>
                        <a:t>SBT</a:t>
                      </a:r>
                      <a:r>
                        <a:rPr kumimoji="1" lang="ja-JP" altLang="en-US" sz="1600" u="none" dirty="0">
                          <a:latin typeface="+mn-ea"/>
                          <a:ea typeface="+mn-ea"/>
                        </a:rPr>
                        <a:t>事務局に目標を申請する際に記入、提出するフォーム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u="none">
                          <a:latin typeface="+mn-ea"/>
                          <a:ea typeface="+mn-ea"/>
                        </a:rPr>
                        <a:t>https://sciencebasedtargets.org/resources/files/SBTi-Target-Submission-Form</a:t>
                      </a:r>
                      <a:r>
                        <a:rPr kumimoji="1" lang="en-US" altLang="ja-JP" sz="1050" u="none" dirty="0">
                          <a:latin typeface="+mn-ea"/>
                          <a:ea typeface="+mn-ea"/>
                        </a:rPr>
                        <a:t>.docx</a:t>
                      </a:r>
                      <a:endParaRPr kumimoji="1" lang="ja-JP" altLang="en-US" sz="105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3536">
                <a:tc>
                  <a:txBody>
                    <a:bodyPr/>
                    <a:lstStyle/>
                    <a:p>
                      <a:pPr>
                        <a:spcBef>
                          <a:spcPts val="600"/>
                        </a:spcBef>
                      </a:pPr>
                      <a:r>
                        <a:rPr kumimoji="1" lang="en-US" altLang="ja-JP" sz="1600" dirty="0" err="1">
                          <a:latin typeface="+mn-ea"/>
                          <a:ea typeface="+mn-ea"/>
                        </a:rPr>
                        <a:t>SBTi</a:t>
                      </a:r>
                      <a:r>
                        <a:rPr kumimoji="1" lang="en-US" altLang="ja-JP" sz="1600" dirty="0">
                          <a:latin typeface="+mn-ea"/>
                          <a:ea typeface="+mn-ea"/>
                        </a:rPr>
                        <a:t> Target Validation Booking System</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a:latin typeface="+mn-ea"/>
                          <a:ea typeface="+mn-ea"/>
                        </a:rPr>
                        <a:t>・</a:t>
                      </a:r>
                      <a:r>
                        <a:rPr kumimoji="1" lang="en-US" altLang="ja-JP" sz="1600" u="sng" dirty="0">
                          <a:latin typeface="+mn-ea"/>
                          <a:ea typeface="+mn-ea"/>
                        </a:rPr>
                        <a:t>SBT</a:t>
                      </a:r>
                      <a:r>
                        <a:rPr kumimoji="1" lang="ja-JP" altLang="en-US" sz="1600" u="sng" dirty="0">
                          <a:latin typeface="+mn-ea"/>
                          <a:ea typeface="+mn-ea"/>
                        </a:rPr>
                        <a:t>目標妥当性確認予約システム</a:t>
                      </a:r>
                      <a:endParaRPr kumimoji="1" lang="en-US" altLang="ja-JP" sz="1600" u="sng"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a:latin typeface="+mn-ea"/>
                          <a:ea typeface="+mn-ea"/>
                        </a:rPr>
                        <a:t>SBT</a:t>
                      </a:r>
                      <a:r>
                        <a:rPr kumimoji="1" lang="ja-JP" altLang="en-US" sz="1600" u="none" dirty="0">
                          <a:latin typeface="+mn-ea"/>
                          <a:ea typeface="+mn-ea"/>
                        </a:rPr>
                        <a:t>事務局に目標の審査を予約する際に記入するフォーム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u="none">
                          <a:latin typeface="+mn-ea"/>
                          <a:ea typeface="+mn-ea"/>
                        </a:rPr>
                        <a:t>https://form</a:t>
                      </a:r>
                      <a:r>
                        <a:rPr kumimoji="1" lang="en-US" altLang="ja-JP" sz="1050" u="none" dirty="0">
                          <a:latin typeface="+mn-ea"/>
                          <a:ea typeface="+mn-ea"/>
                        </a:rPr>
                        <a:t>.jotform</a:t>
                      </a:r>
                      <a:r>
                        <a:rPr kumimoji="1" lang="en-US" altLang="ja-JP" sz="1050" u="none">
                          <a:latin typeface="+mn-ea"/>
                          <a:ea typeface="+mn-ea"/>
                        </a:rPr>
                        <a:t>.co/targets/target-validation-booking-</a:t>
                      </a:r>
                      <a:endParaRPr kumimoji="1" lang="ja-JP" altLang="en-US" sz="105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156932"/>
                  </a:ext>
                </a:extLst>
              </a:tr>
            </a:tbl>
          </a:graphicData>
        </a:graphic>
      </p:graphicFrame>
      <p:sp>
        <p:nvSpPr>
          <p:cNvPr id="5" name="コンテンツ プレースホルダー 2"/>
          <p:cNvSpPr>
            <a:spLocks noGrp="1"/>
          </p:cNvSpPr>
          <p:nvPr>
            <p:ph sz="quarter" idx="12"/>
          </p:nvPr>
        </p:nvSpPr>
        <p:spPr>
          <a:xfrm>
            <a:off x="161925" y="1110920"/>
            <a:ext cx="10367963" cy="634941"/>
          </a:xfrm>
        </p:spPr>
        <p:txBody>
          <a:bodyPr/>
          <a:lstStyle/>
          <a:p>
            <a:pPr marL="273050" indent="-273050"/>
            <a:r>
              <a:rPr lang="en-US" altLang="ja-JP" dirty="0"/>
              <a:t>SBT</a:t>
            </a:r>
            <a:r>
              <a:rPr lang="ja-JP" altLang="en-US" dirty="0"/>
              <a:t>事務局ウェブサイトには、</a:t>
            </a:r>
            <a:r>
              <a:rPr lang="en-US" altLang="ja-JP" dirty="0"/>
              <a:t>SBT</a:t>
            </a:r>
            <a:r>
              <a:rPr lang="ja-JP" altLang="en-US" dirty="0"/>
              <a:t>設定マニュアルなど各種資料が掲載されている</a:t>
            </a:r>
          </a:p>
        </p:txBody>
      </p:sp>
    </p:spTree>
    <p:extLst>
      <p:ext uri="{BB962C8B-B14F-4D97-AF65-F5344CB8AC3E}">
        <p14:creationId xmlns:p14="http://schemas.microsoft.com/office/powerpoint/2010/main" val="7997703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参考①</a:t>
            </a:r>
            <a:r>
              <a:rPr lang="en-US" altLang="ja-JP" dirty="0"/>
              <a:t>】</a:t>
            </a:r>
            <a:r>
              <a:rPr lang="ja-JP" altLang="en-US" dirty="0"/>
              <a:t>中小企業向け</a:t>
            </a:r>
            <a:r>
              <a:rPr lang="en-US" altLang="ja-JP" dirty="0"/>
              <a:t>SBT</a:t>
            </a:r>
            <a:endParaRPr lang="ja-JP" altLang="en-US" dirty="0"/>
          </a:p>
        </p:txBody>
      </p:sp>
    </p:spTree>
    <p:extLst>
      <p:ext uri="{BB962C8B-B14F-4D97-AF65-F5344CB8AC3E}">
        <p14:creationId xmlns:p14="http://schemas.microsoft.com/office/powerpoint/2010/main" val="26480523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中小企業</a:t>
            </a:r>
            <a:r>
              <a:rPr lang="ja-JP" altLang="en-US" dirty="0"/>
              <a:t>向け</a:t>
            </a:r>
            <a:r>
              <a:rPr kumimoji="1" lang="en-US" altLang="ja-JP" dirty="0"/>
              <a:t>SBT</a:t>
            </a:r>
            <a:r>
              <a:rPr kumimoji="1" lang="ja-JP" altLang="en-US" dirty="0"/>
              <a:t>の概要（</a:t>
            </a:r>
            <a:r>
              <a:rPr kumimoji="1" lang="en-US" altLang="ja-JP" dirty="0"/>
              <a:t>1/3</a:t>
            </a:r>
            <a:r>
              <a:rPr kumimoji="1"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16562823"/>
              </p:ext>
            </p:extLst>
          </p:nvPr>
        </p:nvGraphicFramePr>
        <p:xfrm>
          <a:off x="521907" y="2223228"/>
          <a:ext cx="9647999" cy="4940717"/>
        </p:xfrm>
        <a:graphic>
          <a:graphicData uri="http://schemas.openxmlformats.org/drawingml/2006/table">
            <a:tbl>
              <a:tblPr firstRow="1" bandRow="1"/>
              <a:tblGrid>
                <a:gridCol w="1404329">
                  <a:extLst>
                    <a:ext uri="{9D8B030D-6E8A-4147-A177-3AD203B41FA5}">
                      <a16:colId xmlns:a16="http://schemas.microsoft.com/office/drawing/2014/main" val="20000"/>
                    </a:ext>
                  </a:extLst>
                </a:gridCol>
                <a:gridCol w="4121835">
                  <a:extLst>
                    <a:ext uri="{9D8B030D-6E8A-4147-A177-3AD203B41FA5}">
                      <a16:colId xmlns:a16="http://schemas.microsoft.com/office/drawing/2014/main" val="20001"/>
                    </a:ext>
                  </a:extLst>
                </a:gridCol>
                <a:gridCol w="4121835">
                  <a:extLst>
                    <a:ext uri="{9D8B030D-6E8A-4147-A177-3AD203B41FA5}">
                      <a16:colId xmlns:a16="http://schemas.microsoft.com/office/drawing/2014/main" val="20002"/>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8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dirty="0">
                          <a:solidFill>
                            <a:schemeClr val="bg1"/>
                          </a:solidFill>
                          <a:latin typeface="+mn-ea"/>
                          <a:ea typeface="+mn-ea"/>
                        </a:rPr>
                        <a:t>中小企業向け</a:t>
                      </a:r>
                      <a:r>
                        <a:rPr kumimoji="1" lang="en-US" altLang="ja-JP" sz="1600" b="1" dirty="0">
                          <a:solidFill>
                            <a:schemeClr val="bg1"/>
                          </a:solidFill>
                          <a:latin typeface="+mn-ea"/>
                          <a:ea typeface="+mn-ea"/>
                        </a:rPr>
                        <a:t>SBT(2024</a:t>
                      </a:r>
                      <a:r>
                        <a:rPr kumimoji="1" lang="ja-JP" altLang="en-US" sz="1600" b="1" dirty="0">
                          <a:solidFill>
                            <a:schemeClr val="bg1"/>
                          </a:solidFill>
                          <a:latin typeface="+mn-ea"/>
                          <a:ea typeface="+mn-ea"/>
                        </a:rPr>
                        <a:t>年</a:t>
                      </a:r>
                      <a:r>
                        <a:rPr kumimoji="1" lang="en-US" altLang="ja-JP" sz="1600" b="1" dirty="0">
                          <a:solidFill>
                            <a:schemeClr val="bg1"/>
                          </a:solidFill>
                          <a:latin typeface="+mn-ea"/>
                          <a:ea typeface="+mn-ea"/>
                        </a:rPr>
                        <a:t>1</a:t>
                      </a:r>
                      <a:r>
                        <a:rPr kumimoji="1" lang="ja-JP" altLang="en-US" sz="1600" b="1" dirty="0">
                          <a:solidFill>
                            <a:schemeClr val="bg1"/>
                          </a:solidFill>
                          <a:latin typeface="+mn-ea"/>
                          <a:ea typeface="+mn-ea"/>
                        </a:rPr>
                        <a:t>月</a:t>
                      </a:r>
                      <a:r>
                        <a:rPr kumimoji="1" lang="en-US" altLang="ja-JP" sz="1600" b="1" dirty="0">
                          <a:solidFill>
                            <a:schemeClr val="bg1"/>
                          </a:solidFill>
                          <a:latin typeface="+mn-ea"/>
                          <a:ea typeface="+mn-ea"/>
                        </a:rPr>
                        <a:t>1</a:t>
                      </a:r>
                      <a:r>
                        <a:rPr kumimoji="1" lang="ja-JP" altLang="en-US" sz="1600" b="1" dirty="0">
                          <a:solidFill>
                            <a:schemeClr val="bg1"/>
                          </a:solidFill>
                          <a:latin typeface="+mn-ea"/>
                          <a:ea typeface="+mn-ea"/>
                        </a:rPr>
                        <a:t>日以降</a:t>
                      </a:r>
                      <a:r>
                        <a:rPr kumimoji="1" lang="en-US" altLang="ja-JP" sz="1600" b="1" dirty="0">
                          <a:solidFill>
                            <a:schemeClr val="bg1"/>
                          </a:solidFill>
                          <a:latin typeface="+mn-ea"/>
                          <a:ea typeface="+mn-ea"/>
                        </a:rPr>
                        <a:t>)</a:t>
                      </a:r>
                      <a:endParaRPr kumimoji="1" lang="ja-JP" altLang="en-US" sz="16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dirty="0">
                          <a:solidFill>
                            <a:schemeClr val="bg1"/>
                          </a:solidFill>
                          <a:latin typeface="+mn-ea"/>
                          <a:ea typeface="+mn-ea"/>
                        </a:rPr>
                        <a:t>＜参考＞通常</a:t>
                      </a:r>
                      <a:r>
                        <a:rPr kumimoji="1" lang="en-US" altLang="ja-JP" sz="1800" b="1" dirty="0">
                          <a:solidFill>
                            <a:schemeClr val="bg1"/>
                          </a:solidFill>
                          <a:latin typeface="+mn-ea"/>
                          <a:ea typeface="+mn-ea"/>
                        </a:rPr>
                        <a:t>SBT</a:t>
                      </a:r>
                      <a:endParaRPr kumimoji="1" lang="ja-JP" altLang="en-US" sz="18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対象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a:solidFill>
                            <a:schemeClr val="tx1"/>
                          </a:solidFill>
                          <a:latin typeface="+mn-ea"/>
                          <a:ea typeface="+mn-ea"/>
                        </a:rPr>
                        <a:t>次ページに示す要件を満たす企業</a:t>
                      </a:r>
                      <a:endParaRPr kumimoji="1" lang="en-US" altLang="ja-JP" sz="14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a:solidFill>
                            <a:schemeClr val="tx1"/>
                          </a:solidFill>
                          <a:latin typeface="+mn-ea"/>
                          <a:ea typeface="+mn-ea"/>
                        </a:rPr>
                        <a:t>特になし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目標年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dirty="0">
                          <a:solidFill>
                            <a:schemeClr val="tx1"/>
                          </a:solidFill>
                          <a:latin typeface="+mn-ea"/>
                          <a:ea typeface="+mn-ea"/>
                        </a:rPr>
                        <a:t>2030</a:t>
                      </a:r>
                      <a:r>
                        <a:rPr kumimoji="1" lang="ja-JP" altLang="en-US" sz="1400" b="0" dirty="0">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a:solidFill>
                            <a:schemeClr val="tx1"/>
                          </a:solidFill>
                          <a:latin typeface="+mn-ea"/>
                          <a:ea typeface="+mn-ea"/>
                        </a:rPr>
                        <a:t>申請時から</a:t>
                      </a:r>
                      <a:r>
                        <a:rPr kumimoji="1" lang="en-US" altLang="ja-JP" sz="1400" b="0" u="none" dirty="0">
                          <a:solidFill>
                            <a:srgbClr val="FF0000"/>
                          </a:solidFill>
                          <a:latin typeface="+mn-ea"/>
                          <a:ea typeface="+mn-ea"/>
                        </a:rPr>
                        <a:t>5</a:t>
                      </a:r>
                      <a:r>
                        <a:rPr kumimoji="1" lang="ja-JP" altLang="en-US" sz="1400" b="0" u="none" dirty="0">
                          <a:solidFill>
                            <a:srgbClr val="FF0000"/>
                          </a:solidFill>
                          <a:latin typeface="+mn-ea"/>
                          <a:ea typeface="+mn-ea"/>
                        </a:rPr>
                        <a:t>年以上先、</a:t>
                      </a:r>
                      <a:r>
                        <a:rPr kumimoji="1" lang="en-US" altLang="ja-JP" sz="1400" b="0" u="none" dirty="0">
                          <a:solidFill>
                            <a:srgbClr val="FF0000"/>
                          </a:solidFill>
                          <a:latin typeface="+mn-ea"/>
                          <a:ea typeface="+mn-ea"/>
                        </a:rPr>
                        <a:t>10</a:t>
                      </a:r>
                      <a:r>
                        <a:rPr kumimoji="1" lang="ja-JP" altLang="en-US" sz="1400" b="0" u="none" dirty="0">
                          <a:solidFill>
                            <a:srgbClr val="FF0000"/>
                          </a:solidFill>
                          <a:latin typeface="+mn-ea"/>
                          <a:ea typeface="+mn-ea"/>
                        </a:rPr>
                        <a:t>年以内の任意年</a:t>
                      </a:r>
                      <a:endParaRPr kumimoji="1" lang="ja-JP" altLang="en-US" sz="14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13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基準年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dirty="0">
                          <a:solidFill>
                            <a:schemeClr val="tx1"/>
                          </a:solidFill>
                          <a:latin typeface="+mn-ea"/>
                          <a:ea typeface="+mn-ea"/>
                        </a:rPr>
                        <a:t>2015</a:t>
                      </a:r>
                      <a:r>
                        <a:rPr kumimoji="1" lang="ja-JP" altLang="en-US" sz="1400" b="0" dirty="0">
                          <a:solidFill>
                            <a:schemeClr val="tx1"/>
                          </a:solidFill>
                          <a:latin typeface="+mn-ea"/>
                          <a:ea typeface="+mn-ea"/>
                        </a:rPr>
                        <a:t>年～</a:t>
                      </a:r>
                      <a:r>
                        <a:rPr kumimoji="1" lang="en-US" altLang="ja-JP" sz="1400" b="0" dirty="0">
                          <a:solidFill>
                            <a:schemeClr val="tx1"/>
                          </a:solidFill>
                          <a:latin typeface="+mn-ea"/>
                          <a:ea typeface="+mn-ea"/>
                        </a:rPr>
                        <a:t>2023</a:t>
                      </a:r>
                      <a:r>
                        <a:rPr kumimoji="1" lang="ja-JP" altLang="en-US" sz="1400" b="0" dirty="0">
                          <a:solidFill>
                            <a:schemeClr val="tx1"/>
                          </a:solidFill>
                          <a:latin typeface="+mn-ea"/>
                          <a:ea typeface="+mn-ea"/>
                        </a:rPr>
                        <a:t>年から選択</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a:solidFill>
                            <a:schemeClr val="tx1"/>
                          </a:solidFill>
                          <a:latin typeface="+mn-ea"/>
                          <a:ea typeface="+mn-ea"/>
                        </a:rPr>
                        <a:t>最新のデータが得られる年での設定を推奨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削減対象範囲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u="none" dirty="0">
                          <a:solidFill>
                            <a:srgbClr val="FF0000"/>
                          </a:solidFill>
                          <a:latin typeface="+mn-ea"/>
                          <a:ea typeface="+mn-ea"/>
                        </a:rPr>
                        <a:t>Scope1,2</a:t>
                      </a:r>
                      <a:r>
                        <a:rPr kumimoji="1" lang="ja-JP" altLang="en-US" sz="1400" b="0" u="none" dirty="0">
                          <a:solidFill>
                            <a:srgbClr val="FF0000"/>
                          </a:solidFill>
                          <a:latin typeface="+mn-ea"/>
                          <a:ea typeface="+mn-ea"/>
                        </a:rPr>
                        <a:t>排出量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u="none" dirty="0">
                          <a:solidFill>
                            <a:srgbClr val="FF0000"/>
                          </a:solidFill>
                          <a:latin typeface="+mn-ea"/>
                          <a:ea typeface="+mn-ea"/>
                        </a:rPr>
                        <a:t>Scope1,2,3</a:t>
                      </a:r>
                      <a:r>
                        <a:rPr kumimoji="1" lang="ja-JP" altLang="en-US" sz="1400" b="0" u="none" dirty="0">
                          <a:solidFill>
                            <a:srgbClr val="FF0000"/>
                          </a:solidFill>
                          <a:latin typeface="+mn-ea"/>
                          <a:ea typeface="+mn-ea"/>
                        </a:rPr>
                        <a:t>排出量。但し、</a:t>
                      </a:r>
                      <a:r>
                        <a:rPr kumimoji="1" lang="en-US" altLang="ja-JP" sz="1400" b="0" u="none" dirty="0">
                          <a:solidFill>
                            <a:srgbClr val="FF0000"/>
                          </a:solidFill>
                          <a:latin typeface="+mn-ea"/>
                          <a:ea typeface="+mn-ea"/>
                        </a:rPr>
                        <a:t>Scope3</a:t>
                      </a:r>
                      <a:r>
                        <a:rPr kumimoji="1" lang="ja-JP" altLang="en-US" sz="1400" b="0" u="none" dirty="0">
                          <a:solidFill>
                            <a:srgbClr val="FF0000"/>
                          </a:solidFill>
                          <a:latin typeface="+mn-ea"/>
                          <a:ea typeface="+mn-ea"/>
                        </a:rPr>
                        <a:t>が</a:t>
                      </a:r>
                      <a:r>
                        <a:rPr kumimoji="1" lang="en-US" altLang="ja-JP" sz="1400" b="0" u="none" dirty="0">
                          <a:solidFill>
                            <a:srgbClr val="FF0000"/>
                          </a:solidFill>
                          <a:latin typeface="+mn-ea"/>
                          <a:ea typeface="+mn-ea"/>
                        </a:rPr>
                        <a:t>Scope1</a:t>
                      </a:r>
                      <a:r>
                        <a:rPr kumimoji="1" lang="ja-JP" altLang="en-US" sz="1400" b="0" u="none" dirty="0">
                          <a:solidFill>
                            <a:srgbClr val="FF0000"/>
                          </a:solidFill>
                          <a:latin typeface="+mn-ea"/>
                          <a:ea typeface="+mn-ea"/>
                        </a:rPr>
                        <a:t>～</a:t>
                      </a:r>
                      <a:r>
                        <a:rPr kumimoji="1" lang="en-US" altLang="ja-JP" sz="1400" b="0" u="none" dirty="0">
                          <a:solidFill>
                            <a:srgbClr val="FF0000"/>
                          </a:solidFill>
                          <a:latin typeface="+mn-ea"/>
                          <a:ea typeface="+mn-ea"/>
                        </a:rPr>
                        <a:t>3</a:t>
                      </a:r>
                      <a:r>
                        <a:rPr kumimoji="1" lang="ja-JP" altLang="en-US" sz="1400" b="0" u="none" dirty="0">
                          <a:solidFill>
                            <a:srgbClr val="FF0000"/>
                          </a:solidFill>
                          <a:latin typeface="+mn-ea"/>
                          <a:ea typeface="+mn-ea"/>
                        </a:rPr>
                        <a:t>の合計の</a:t>
                      </a:r>
                      <a:r>
                        <a:rPr kumimoji="1" lang="en-US" altLang="ja-JP" sz="1400" b="0" u="none" dirty="0">
                          <a:solidFill>
                            <a:srgbClr val="FF0000"/>
                          </a:solidFill>
                          <a:latin typeface="+mn-ea"/>
                          <a:ea typeface="+mn-ea"/>
                        </a:rPr>
                        <a:t>40</a:t>
                      </a:r>
                      <a:r>
                        <a:rPr kumimoji="1" lang="ja-JP" altLang="en-US" sz="1400" b="0" u="none" dirty="0">
                          <a:solidFill>
                            <a:srgbClr val="FF0000"/>
                          </a:solidFill>
                          <a:latin typeface="+mn-ea"/>
                          <a:ea typeface="+mn-ea"/>
                        </a:rPr>
                        <a:t>％を超えない場合には、</a:t>
                      </a:r>
                      <a:r>
                        <a:rPr kumimoji="1" lang="en-US" altLang="ja-JP" sz="1400" b="0" u="none" dirty="0">
                          <a:solidFill>
                            <a:srgbClr val="FF0000"/>
                          </a:solidFill>
                          <a:latin typeface="+mn-ea"/>
                          <a:ea typeface="+mn-ea"/>
                        </a:rPr>
                        <a:t>Scope3</a:t>
                      </a:r>
                      <a:r>
                        <a:rPr kumimoji="1" lang="ja-JP" altLang="en-US" sz="1400" b="0" u="none" dirty="0">
                          <a:solidFill>
                            <a:srgbClr val="FF0000"/>
                          </a:solidFill>
                          <a:latin typeface="+mn-ea"/>
                          <a:ea typeface="+mn-ea"/>
                        </a:rPr>
                        <a:t>目標設定の必要は</a:t>
                      </a:r>
                      <a:r>
                        <a:rPr kumimoji="1" lang="ja-JP" altLang="en-US" sz="1400" b="0" u="none" dirty="0" err="1">
                          <a:solidFill>
                            <a:srgbClr val="FF0000"/>
                          </a:solidFill>
                          <a:latin typeface="+mn-ea"/>
                          <a:ea typeface="+mn-ea"/>
                        </a:rPr>
                        <a:t>無し</a:t>
                      </a:r>
                      <a:endParaRPr kumimoji="1" lang="ja-JP" altLang="en-US" sz="1400" b="0" u="none" dirty="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9671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目標レベル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u="none" kern="1200" dirty="0">
                          <a:solidFill>
                            <a:srgbClr val="FF0000"/>
                          </a:solidFill>
                          <a:latin typeface="+mn-ea"/>
                          <a:ea typeface="Meiryo UI"/>
                          <a:cs typeface="+mn-cs"/>
                        </a:rPr>
                        <a:t>■</a:t>
                      </a:r>
                      <a:r>
                        <a:rPr kumimoji="1" lang="en-US" altLang="ja-JP" sz="1400" b="0" u="none" kern="1200" dirty="0">
                          <a:solidFill>
                            <a:srgbClr val="FF0000"/>
                          </a:solidFill>
                          <a:latin typeface="+mn-ea"/>
                          <a:ea typeface="Meiryo UI"/>
                          <a:cs typeface="+mn-cs"/>
                        </a:rPr>
                        <a:t>Scope1,2</a:t>
                      </a:r>
                    </a:p>
                    <a:p>
                      <a:r>
                        <a:rPr kumimoji="1" lang="en-US" altLang="ja-JP" sz="1400" b="0" u="none" kern="1200" dirty="0">
                          <a:solidFill>
                            <a:srgbClr val="FF0000"/>
                          </a:solidFill>
                          <a:latin typeface="+mn-ea"/>
                          <a:ea typeface="Meiryo UI"/>
                          <a:cs typeface="+mn-cs"/>
                        </a:rPr>
                        <a:t>1.5℃</a:t>
                      </a:r>
                      <a:r>
                        <a:rPr kumimoji="1" lang="ja-JP" altLang="en-US" sz="1400" b="0" u="none" kern="1200" dirty="0">
                          <a:solidFill>
                            <a:srgbClr val="FF0000"/>
                          </a:solidFill>
                          <a:latin typeface="+mn-ea"/>
                          <a:ea typeface="Meiryo UI"/>
                          <a:cs typeface="+mn-cs"/>
                        </a:rPr>
                        <a:t>：少なくとも年</a:t>
                      </a:r>
                      <a:r>
                        <a:rPr kumimoji="1" lang="en-US" altLang="ja-JP" sz="1400" b="0" u="none" kern="1200" dirty="0">
                          <a:solidFill>
                            <a:srgbClr val="FF0000"/>
                          </a:solidFill>
                          <a:latin typeface="+mn-ea"/>
                          <a:ea typeface="Meiryo UI"/>
                          <a:cs typeface="+mn-cs"/>
                        </a:rPr>
                        <a:t>4.2%</a:t>
                      </a:r>
                      <a:r>
                        <a:rPr kumimoji="1" lang="ja-JP" altLang="en-US" sz="1400" b="0" u="none" kern="1200" dirty="0">
                          <a:solidFill>
                            <a:srgbClr val="FF0000"/>
                          </a:solidFill>
                          <a:latin typeface="+mn-ea"/>
                          <a:ea typeface="Meiryo UI"/>
                          <a:cs typeface="+mn-cs"/>
                        </a:rPr>
                        <a:t>削減</a:t>
                      </a:r>
                    </a:p>
                    <a:p>
                      <a:r>
                        <a:rPr kumimoji="1" lang="ja-JP" altLang="en-US" sz="1400" b="0" u="none" kern="1200" dirty="0">
                          <a:solidFill>
                            <a:srgbClr val="FF0000"/>
                          </a:solidFill>
                          <a:latin typeface="+mn-ea"/>
                          <a:ea typeface="Meiryo UI"/>
                          <a:cs typeface="+mn-cs"/>
                        </a:rPr>
                        <a:t>■</a:t>
                      </a:r>
                      <a:r>
                        <a:rPr kumimoji="1" lang="en-US" altLang="ja-JP" sz="1400" b="0" u="none" kern="1200" dirty="0">
                          <a:solidFill>
                            <a:srgbClr val="FF0000"/>
                          </a:solidFill>
                          <a:latin typeface="+mn-ea"/>
                          <a:ea typeface="Meiryo UI"/>
                          <a:cs typeface="+mn-cs"/>
                        </a:rPr>
                        <a:t>Scope3</a:t>
                      </a:r>
                    </a:p>
                    <a:p>
                      <a:r>
                        <a:rPr kumimoji="1" lang="ja-JP" altLang="en-US" sz="1400" b="0" u="none" kern="1200" baseline="0" dirty="0">
                          <a:solidFill>
                            <a:srgbClr val="FF0000"/>
                          </a:solidFill>
                          <a:latin typeface="+mn-ea"/>
                          <a:ea typeface="Meiryo UI"/>
                          <a:cs typeface="+mn-cs"/>
                        </a:rPr>
                        <a:t>算定・削減（特定の基準値はなし）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dirty="0">
                          <a:solidFill>
                            <a:schemeClr val="tx1"/>
                          </a:solidFill>
                          <a:latin typeface="+mn-ea"/>
                          <a:ea typeface="+mn-ea"/>
                        </a:rPr>
                        <a:t>下記水準を超える削減目標を</a:t>
                      </a:r>
                      <a:r>
                        <a:rPr kumimoji="1" lang="ja-JP" altLang="en-US" sz="1400" b="0" dirty="0">
                          <a:solidFill>
                            <a:srgbClr val="FF0000"/>
                          </a:solidFill>
                          <a:latin typeface="+mn-ea"/>
                          <a:ea typeface="+mn-ea"/>
                        </a:rPr>
                        <a:t>任意に設定</a:t>
                      </a:r>
                    </a:p>
                    <a:p>
                      <a:r>
                        <a:rPr kumimoji="1" lang="ja-JP" altLang="en-US" sz="1400" b="0" u="none" dirty="0">
                          <a:solidFill>
                            <a:srgbClr val="FF0000"/>
                          </a:solidFill>
                          <a:latin typeface="+mn-ea"/>
                          <a:ea typeface="+mn-ea"/>
                        </a:rPr>
                        <a:t>■</a:t>
                      </a:r>
                      <a:r>
                        <a:rPr kumimoji="1" lang="en-US" altLang="ja-JP" sz="1400" b="0" u="none" dirty="0">
                          <a:solidFill>
                            <a:srgbClr val="FF0000"/>
                          </a:solidFill>
                          <a:latin typeface="+mn-ea"/>
                          <a:ea typeface="+mn-ea"/>
                        </a:rPr>
                        <a:t>Scope1,2</a:t>
                      </a:r>
                    </a:p>
                    <a:p>
                      <a:r>
                        <a:rPr kumimoji="1" lang="en-US" altLang="ja-JP" sz="1400" b="0" u="none" dirty="0">
                          <a:solidFill>
                            <a:srgbClr val="FF0000"/>
                          </a:solidFill>
                          <a:latin typeface="+mn-ea"/>
                          <a:ea typeface="+mn-ea"/>
                        </a:rPr>
                        <a:t>1.5℃</a:t>
                      </a:r>
                      <a:r>
                        <a:rPr kumimoji="1" lang="ja-JP" altLang="en-US" sz="1400" b="0" u="none" dirty="0">
                          <a:solidFill>
                            <a:srgbClr val="FF0000"/>
                          </a:solidFill>
                          <a:latin typeface="+mn-ea"/>
                          <a:ea typeface="+mn-ea"/>
                        </a:rPr>
                        <a:t>：少なくとも年</a:t>
                      </a:r>
                      <a:r>
                        <a:rPr kumimoji="1" lang="en-US" altLang="ja-JP" sz="1400" b="0" u="none" dirty="0">
                          <a:solidFill>
                            <a:srgbClr val="FF0000"/>
                          </a:solidFill>
                          <a:latin typeface="+mn-ea"/>
                          <a:ea typeface="+mn-ea"/>
                        </a:rPr>
                        <a:t>4.2%</a:t>
                      </a:r>
                      <a:r>
                        <a:rPr kumimoji="1" lang="ja-JP" altLang="en-US" sz="1400" b="0" u="none" dirty="0">
                          <a:solidFill>
                            <a:srgbClr val="FF0000"/>
                          </a:solidFill>
                          <a:latin typeface="+mn-ea"/>
                          <a:ea typeface="+mn-ea"/>
                        </a:rPr>
                        <a:t>削減</a:t>
                      </a:r>
                    </a:p>
                    <a:p>
                      <a:r>
                        <a:rPr kumimoji="1" lang="ja-JP" altLang="en-US" sz="1400" b="0" u="none" dirty="0">
                          <a:solidFill>
                            <a:srgbClr val="FF0000"/>
                          </a:solidFill>
                          <a:latin typeface="+mn-ea"/>
                          <a:ea typeface="+mn-ea"/>
                        </a:rPr>
                        <a:t>■</a:t>
                      </a:r>
                      <a:r>
                        <a:rPr kumimoji="1" lang="en-US" altLang="ja-JP" sz="1400" b="0" u="none" dirty="0">
                          <a:solidFill>
                            <a:srgbClr val="FF0000"/>
                          </a:solidFill>
                          <a:latin typeface="+mn-ea"/>
                          <a:ea typeface="+mn-ea"/>
                        </a:rPr>
                        <a:t>Scope3</a:t>
                      </a:r>
                    </a:p>
                    <a:p>
                      <a:r>
                        <a:rPr kumimoji="1" lang="en-US" altLang="ja-JP" sz="1400" b="0" u="none" baseline="0" dirty="0">
                          <a:solidFill>
                            <a:srgbClr val="FF0000"/>
                          </a:solidFill>
                          <a:latin typeface="+mn-ea"/>
                          <a:ea typeface="+mn-ea"/>
                        </a:rPr>
                        <a:t>Well below 2</a:t>
                      </a:r>
                      <a:r>
                        <a:rPr kumimoji="1" lang="ja-JP" altLang="en-US" sz="1400" b="0" u="none" baseline="0" dirty="0">
                          <a:solidFill>
                            <a:srgbClr val="FF0000"/>
                          </a:solidFill>
                          <a:latin typeface="+mn-ea"/>
                          <a:ea typeface="+mn-ea"/>
                        </a:rPr>
                        <a:t>℃：</a:t>
                      </a:r>
                      <a:r>
                        <a:rPr kumimoji="1" lang="ja-JP" altLang="en-US" sz="1400" b="0" u="none" dirty="0">
                          <a:solidFill>
                            <a:srgbClr val="FF0000"/>
                          </a:solidFill>
                          <a:latin typeface="+mn-ea"/>
                          <a:ea typeface="+mn-ea"/>
                        </a:rPr>
                        <a:t>少なくとも年</a:t>
                      </a:r>
                      <a:r>
                        <a:rPr kumimoji="1" lang="en-US" altLang="ja-JP" sz="1400" b="0" u="none" dirty="0">
                          <a:solidFill>
                            <a:srgbClr val="FF0000"/>
                          </a:solidFill>
                          <a:latin typeface="+mn-ea"/>
                          <a:ea typeface="+mn-ea"/>
                        </a:rPr>
                        <a:t>2.5</a:t>
                      </a:r>
                      <a:r>
                        <a:rPr kumimoji="1" lang="ja-JP" altLang="en-US" sz="1400" b="0" u="none" dirty="0">
                          <a:solidFill>
                            <a:srgbClr val="FF0000"/>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費用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u="none" dirty="0">
                          <a:solidFill>
                            <a:srgbClr val="FF0000"/>
                          </a:solidFill>
                          <a:latin typeface="+mn-ea"/>
                          <a:ea typeface="+mn-ea"/>
                        </a:rPr>
                        <a:t>1</a:t>
                      </a:r>
                      <a:r>
                        <a:rPr kumimoji="1" lang="ja-JP" altLang="en-US" sz="1400" b="0" u="none" dirty="0">
                          <a:solidFill>
                            <a:srgbClr val="FF0000"/>
                          </a:solidFill>
                          <a:latin typeface="+mn-ea"/>
                          <a:ea typeface="+mn-ea"/>
                        </a:rPr>
                        <a:t>回</a:t>
                      </a:r>
                      <a:r>
                        <a:rPr kumimoji="1" lang="en-US" altLang="ja-JP" sz="1400" b="0" u="none" dirty="0">
                          <a:solidFill>
                            <a:srgbClr val="FF0000"/>
                          </a:solidFill>
                          <a:latin typeface="+mn-ea"/>
                          <a:ea typeface="+mn-ea"/>
                        </a:rPr>
                        <a:t>USD1,250(</a:t>
                      </a:r>
                      <a:r>
                        <a:rPr kumimoji="1" lang="ja-JP" altLang="en-US" sz="1400" b="0" u="none" dirty="0">
                          <a:solidFill>
                            <a:srgbClr val="FF0000"/>
                          </a:solidFill>
                          <a:latin typeface="+mn-ea"/>
                          <a:ea typeface="+mn-ea"/>
                        </a:rPr>
                        <a:t>外税</a:t>
                      </a:r>
                      <a:r>
                        <a:rPr kumimoji="1" lang="en-US" altLang="ja-JP" sz="1400" b="0" u="none" dirty="0">
                          <a:solidFill>
                            <a:srgbClr val="FF0000"/>
                          </a:solidFill>
                          <a:latin typeface="+mn-ea"/>
                          <a:ea typeface="+mn-ea"/>
                        </a:rPr>
                        <a:t>)</a:t>
                      </a:r>
                      <a:endParaRPr kumimoji="1" lang="ja-JP" altLang="en-US" sz="1400" b="0" u="none" dirty="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a:solidFill>
                            <a:schemeClr val="tx1"/>
                          </a:solidFill>
                          <a:latin typeface="+mn-ea"/>
                          <a:ea typeface="+mn-ea"/>
                        </a:rPr>
                        <a:t>目標妥当性確認サービスは</a:t>
                      </a:r>
                      <a:r>
                        <a:rPr kumimoji="1" lang="en-US" altLang="ja-JP" sz="1400" b="0" u="none" dirty="0">
                          <a:solidFill>
                            <a:srgbClr val="FF0000"/>
                          </a:solidFill>
                          <a:latin typeface="+mn-ea"/>
                          <a:ea typeface="+mn-ea"/>
                        </a:rPr>
                        <a:t>USD9,500(</a:t>
                      </a:r>
                      <a:r>
                        <a:rPr kumimoji="1" lang="ja-JP" altLang="en-US" sz="1400" b="0" u="none" dirty="0">
                          <a:solidFill>
                            <a:srgbClr val="FF0000"/>
                          </a:solidFill>
                          <a:latin typeface="+mn-ea"/>
                          <a:ea typeface="+mn-ea"/>
                        </a:rPr>
                        <a:t>外税</a:t>
                      </a:r>
                      <a:r>
                        <a:rPr kumimoji="1" lang="en-US" altLang="ja-JP" sz="1400" b="0" u="none" dirty="0">
                          <a:solidFill>
                            <a:srgbClr val="FF0000"/>
                          </a:solidFill>
                          <a:latin typeface="+mn-ea"/>
                          <a:ea typeface="+mn-ea"/>
                        </a:rPr>
                        <a:t>)</a:t>
                      </a:r>
                      <a:r>
                        <a:rPr kumimoji="1" lang="ja-JP" altLang="en-US" sz="1400" b="0" dirty="0">
                          <a:solidFill>
                            <a:schemeClr val="tx1"/>
                          </a:solidFill>
                          <a:latin typeface="+mn-ea"/>
                          <a:ea typeface="+mn-ea"/>
                        </a:rPr>
                        <a:t> （最大</a:t>
                      </a:r>
                      <a:r>
                        <a:rPr kumimoji="1" lang="en-US" altLang="ja-JP" sz="1400" b="0" dirty="0">
                          <a:solidFill>
                            <a:schemeClr val="tx1"/>
                          </a:solidFill>
                          <a:latin typeface="+mn-ea"/>
                          <a:ea typeface="+mn-ea"/>
                        </a:rPr>
                        <a:t>2</a:t>
                      </a:r>
                      <a:r>
                        <a:rPr kumimoji="1" lang="ja-JP" altLang="en-US" sz="1400" b="0" dirty="0">
                          <a:solidFill>
                            <a:schemeClr val="tx1"/>
                          </a:solidFill>
                          <a:latin typeface="+mn-ea"/>
                          <a:ea typeface="+mn-ea"/>
                        </a:rPr>
                        <a:t>回の目標評価を受けられる）</a:t>
                      </a:r>
                    </a:p>
                    <a:p>
                      <a:r>
                        <a:rPr kumimoji="1" lang="ja-JP" altLang="en-US" sz="1400" b="0" dirty="0">
                          <a:solidFill>
                            <a:schemeClr val="tx1"/>
                          </a:solidFill>
                          <a:latin typeface="+mn-ea"/>
                          <a:ea typeface="+mn-ea"/>
                        </a:rPr>
                        <a:t>以降の目標再提出は、</a:t>
                      </a:r>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回</a:t>
                      </a:r>
                      <a:r>
                        <a:rPr kumimoji="1" lang="en-US" altLang="ja-JP" sz="1400" b="0" u="none" dirty="0">
                          <a:solidFill>
                            <a:srgbClr val="FF0000"/>
                          </a:solidFill>
                          <a:latin typeface="+mn-ea"/>
                          <a:ea typeface="+mn-ea"/>
                        </a:rPr>
                        <a:t>USD4,750(</a:t>
                      </a:r>
                      <a:r>
                        <a:rPr kumimoji="1" lang="ja-JP" altLang="en-US" sz="1400" b="0" u="none" dirty="0">
                          <a:solidFill>
                            <a:srgbClr val="FF0000"/>
                          </a:solidFill>
                          <a:latin typeface="+mn-ea"/>
                          <a:ea typeface="+mn-ea"/>
                        </a:rPr>
                        <a:t>外税</a:t>
                      </a:r>
                      <a:r>
                        <a:rPr kumimoji="1" lang="en-US" altLang="ja-JP" sz="1400" b="0" u="none" dirty="0">
                          <a:solidFill>
                            <a:srgbClr val="FF0000"/>
                          </a:solidFill>
                          <a:latin typeface="+mn-ea"/>
                          <a:ea typeface="+mn-ea"/>
                        </a:rPr>
                        <a:t>)</a:t>
                      </a:r>
                      <a:endParaRPr kumimoji="1" lang="ja-JP" altLang="en-US" sz="1400" b="0" u="none" dirty="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承認までのプロセス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u="none" dirty="0">
                          <a:solidFill>
                            <a:schemeClr val="tx1"/>
                          </a:solidFill>
                          <a:latin typeface="+mn-ea"/>
                          <a:ea typeface="+mn-ea"/>
                        </a:rPr>
                        <a:t>目標提出後、</a:t>
                      </a:r>
                      <a:r>
                        <a:rPr kumimoji="1" lang="ja-JP" altLang="en-US" sz="1400" b="0" u="none" kern="1200" dirty="0">
                          <a:solidFill>
                            <a:srgbClr val="FF0000"/>
                          </a:solidFill>
                          <a:latin typeface="+mn-ea"/>
                          <a:ea typeface="Meiryo UI"/>
                          <a:cs typeface="+mn-cs"/>
                        </a:rPr>
                        <a:t>デューデリジェンス</a:t>
                      </a:r>
                      <a:r>
                        <a:rPr kumimoji="1" lang="ja-JP" altLang="en-US" sz="1400" b="0" u="none" kern="1200" dirty="0">
                          <a:solidFill>
                            <a:schemeClr val="tx1"/>
                          </a:solidFill>
                          <a:latin typeface="+mn-ea"/>
                          <a:ea typeface="Meiryo UI"/>
                          <a:cs typeface="+mn-cs"/>
                        </a:rPr>
                        <a:t>が行われる</a:t>
                      </a:r>
                      <a:endParaRPr kumimoji="1" lang="ja-JP" altLang="en-US" sz="1400" b="0" u="none"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u="none" dirty="0">
                          <a:solidFill>
                            <a:schemeClr val="tx1"/>
                          </a:solidFill>
                          <a:latin typeface="+mn-ea"/>
                          <a:ea typeface="+mn-ea"/>
                        </a:rPr>
                        <a:t>目標提出後、</a:t>
                      </a:r>
                      <a:r>
                        <a:rPr kumimoji="1" lang="ja-JP" altLang="en-US" sz="1400" b="0" u="none" dirty="0">
                          <a:solidFill>
                            <a:srgbClr val="FF0000"/>
                          </a:solidFill>
                          <a:latin typeface="+mn-ea"/>
                          <a:ea typeface="+mn-ea"/>
                        </a:rPr>
                        <a:t>事務局による審査（最大</a:t>
                      </a:r>
                      <a:r>
                        <a:rPr kumimoji="1" lang="en-US" altLang="ja-JP" sz="1400" b="0" u="none" dirty="0">
                          <a:solidFill>
                            <a:srgbClr val="FF0000"/>
                          </a:solidFill>
                          <a:latin typeface="+mn-ea"/>
                          <a:ea typeface="+mn-ea"/>
                        </a:rPr>
                        <a:t>30</a:t>
                      </a:r>
                      <a:r>
                        <a:rPr kumimoji="1" lang="ja-JP" altLang="en-US" sz="1400" b="0" u="none" dirty="0">
                          <a:solidFill>
                            <a:srgbClr val="FF0000"/>
                          </a:solidFill>
                          <a:latin typeface="+mn-ea"/>
                          <a:ea typeface="+mn-ea"/>
                        </a:rPr>
                        <a:t>営業日）</a:t>
                      </a:r>
                      <a:r>
                        <a:rPr kumimoji="1" lang="ja-JP" altLang="en-US" sz="1400" b="0" u="none" dirty="0">
                          <a:solidFill>
                            <a:schemeClr val="tx1"/>
                          </a:solidFill>
                          <a:latin typeface="+mn-ea"/>
                          <a:ea typeface="+mn-ea"/>
                        </a:rPr>
                        <a:t>が行われる</a:t>
                      </a:r>
                      <a:endParaRPr kumimoji="1" lang="en-US" altLang="ja-JP" sz="1400" b="0" u="none" dirty="0">
                        <a:solidFill>
                          <a:schemeClr val="tx1"/>
                        </a:solidFill>
                        <a:latin typeface="+mn-ea"/>
                        <a:ea typeface="+mn-ea"/>
                      </a:endParaRPr>
                    </a:p>
                    <a:p>
                      <a:r>
                        <a:rPr kumimoji="1" lang="ja-JP" altLang="en-US" sz="1400" b="0" u="none" dirty="0">
                          <a:solidFill>
                            <a:schemeClr val="tx1"/>
                          </a:solidFill>
                          <a:latin typeface="+mn-ea"/>
                          <a:ea typeface="+mn-ea"/>
                        </a:rPr>
                        <a:t>事務局からの質問が送られる場合もある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コンテンツ プレースホルダー 2"/>
          <p:cNvSpPr>
            <a:spLocks noGrp="1"/>
          </p:cNvSpPr>
          <p:nvPr>
            <p:ph sz="quarter" idx="12"/>
          </p:nvPr>
        </p:nvSpPr>
        <p:spPr>
          <a:xfrm>
            <a:off x="161925" y="1110920"/>
            <a:ext cx="10367963" cy="881162"/>
          </a:xfrm>
        </p:spPr>
        <p:txBody>
          <a:bodyPr/>
          <a:lstStyle/>
          <a:p>
            <a:pPr marL="273050" indent="-273050"/>
            <a:r>
              <a:rPr lang="en-US" altLang="ja-JP" dirty="0"/>
              <a:t>SBT</a:t>
            </a:r>
            <a:r>
              <a:rPr lang="ja-JP" altLang="en-US" dirty="0"/>
              <a:t>事務局が中小企業の目標設定に向けて独自のガイドラインを設定。</a:t>
            </a:r>
            <a:r>
              <a:rPr lang="en-US" altLang="ja-JP" dirty="0"/>
              <a:t>2024</a:t>
            </a:r>
            <a:r>
              <a:rPr lang="ja-JP" altLang="en-US" dirty="0"/>
              <a:t>年</a:t>
            </a:r>
            <a:r>
              <a:rPr lang="en-US" altLang="ja-JP" dirty="0"/>
              <a:t>1</a:t>
            </a:r>
            <a:r>
              <a:rPr lang="ja-JP" altLang="en-US" dirty="0"/>
              <a:t>月</a:t>
            </a:r>
            <a:r>
              <a:rPr lang="en-US" altLang="ja-JP" dirty="0"/>
              <a:t>1</a:t>
            </a:r>
            <a:r>
              <a:rPr lang="ja-JP" altLang="en-US" dirty="0"/>
              <a:t>日以降に申請する企業については要件が変更となった</a:t>
            </a:r>
            <a:endParaRPr lang="en-US" altLang="ja-JP" dirty="0"/>
          </a:p>
        </p:txBody>
      </p:sp>
      <p:sp>
        <p:nvSpPr>
          <p:cNvPr id="8" name="テキスト ボックス 7"/>
          <p:cNvSpPr txBox="1">
            <a:spLocks noChangeArrowheads="1"/>
          </p:cNvSpPr>
          <p:nvPr/>
        </p:nvSpPr>
        <p:spPr bwMode="auto">
          <a:xfrm>
            <a:off x="684840"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SBTi</a:t>
            </a:r>
            <a:r>
              <a:rPr lang="en-US" altLang="ja-JP" sz="900" dirty="0">
                <a:solidFill>
                  <a:srgbClr val="000000"/>
                </a:solidFill>
                <a:latin typeface="Meiryo UI" pitchFamily="50" charset="-128"/>
                <a:ea typeface="Meiryo UI" pitchFamily="50" charset="-128"/>
                <a:cs typeface="Meiryo UI" pitchFamily="50" charset="-128"/>
              </a:rPr>
              <a:t> SME Target setting System</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https://form</a:t>
            </a:r>
            <a:r>
              <a:rPr lang="en-US" altLang="ja-JP" sz="900" dirty="0">
                <a:solidFill>
                  <a:srgbClr val="000000"/>
                </a:solidFill>
                <a:latin typeface="Meiryo UI" pitchFamily="50" charset="-128"/>
                <a:ea typeface="Meiryo UI" pitchFamily="50" charset="-128"/>
                <a:cs typeface="Meiryo UI" pitchFamily="50" charset="-128"/>
              </a:rPr>
              <a:t>.jotform</a:t>
            </a:r>
            <a:r>
              <a:rPr lang="en-US" altLang="ja-JP" sz="900">
                <a:solidFill>
                  <a:srgbClr val="000000"/>
                </a:solidFill>
                <a:latin typeface="Meiryo UI" pitchFamily="50" charset="-128"/>
                <a:ea typeface="Meiryo UI" pitchFamily="50" charset="-128"/>
                <a:cs typeface="Meiryo UI" pitchFamily="50" charset="-128"/>
              </a:rPr>
              <a:t>.com/targets/sme-target-validation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3" name="テキスト ボックス 2">
            <a:extLst>
              <a:ext uri="{FF2B5EF4-FFF2-40B4-BE49-F238E27FC236}">
                <a16:creationId xmlns:a16="http://schemas.microsoft.com/office/drawing/2014/main" id="{69FBFBD9-1716-C091-975D-560F78B594F5}"/>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39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中小企業</a:t>
            </a:r>
            <a:r>
              <a:rPr lang="ja-JP" altLang="en-US" dirty="0"/>
              <a:t>向け</a:t>
            </a:r>
            <a:r>
              <a:rPr kumimoji="1" lang="en-US" altLang="ja-JP" dirty="0"/>
              <a:t>SBT</a:t>
            </a:r>
            <a:r>
              <a:rPr kumimoji="1" lang="ja-JP" altLang="en-US" dirty="0"/>
              <a:t>の概要（</a:t>
            </a:r>
            <a:r>
              <a:rPr lang="en-US" altLang="ja-JP" dirty="0"/>
              <a:t>2/3</a:t>
            </a:r>
            <a:r>
              <a:rPr lang="ja-JP" altLang="en-US" dirty="0"/>
              <a:t>）</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092223993"/>
              </p:ext>
            </p:extLst>
          </p:nvPr>
        </p:nvGraphicFramePr>
        <p:xfrm>
          <a:off x="577528" y="2288129"/>
          <a:ext cx="9536755" cy="3581400"/>
        </p:xfrm>
        <a:graphic>
          <a:graphicData uri="http://schemas.openxmlformats.org/drawingml/2006/table">
            <a:tbl>
              <a:tblPr firstRow="1" bandRow="1"/>
              <a:tblGrid>
                <a:gridCol w="2423515">
                  <a:extLst>
                    <a:ext uri="{9D8B030D-6E8A-4147-A177-3AD203B41FA5}">
                      <a16:colId xmlns:a16="http://schemas.microsoft.com/office/drawing/2014/main" val="20000"/>
                    </a:ext>
                  </a:extLst>
                </a:gridCol>
                <a:gridCol w="7113240">
                  <a:extLst>
                    <a:ext uri="{9D8B030D-6E8A-4147-A177-3AD203B41FA5}">
                      <a16:colId xmlns:a16="http://schemas.microsoft.com/office/drawing/2014/main" val="20001"/>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8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dirty="0">
                          <a:solidFill>
                            <a:schemeClr val="bg1"/>
                          </a:solidFill>
                          <a:latin typeface="+mn-ea"/>
                          <a:ea typeface="+mn-ea"/>
                        </a:rPr>
                        <a:t>対象となる中小企業が満たすべき要件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必須要件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ja-JP" altLang="en-US" sz="1400" b="0" dirty="0">
                          <a:solidFill>
                            <a:srgbClr val="FF0000"/>
                          </a:solidFill>
                          <a:latin typeface="+mn-ea"/>
                          <a:ea typeface="+mn-ea"/>
                        </a:rPr>
                        <a:t>下記の</a:t>
                      </a:r>
                      <a:r>
                        <a:rPr kumimoji="1" lang="en-US" altLang="ja-JP" sz="1400" b="0" dirty="0">
                          <a:solidFill>
                            <a:srgbClr val="FF0000"/>
                          </a:solidFill>
                          <a:latin typeface="+mn-ea"/>
                          <a:ea typeface="+mn-ea"/>
                        </a:rPr>
                        <a:t>5</a:t>
                      </a:r>
                      <a:r>
                        <a:rPr kumimoji="1" lang="ja-JP" altLang="en-US" sz="1400" b="0" dirty="0">
                          <a:solidFill>
                            <a:srgbClr val="FF0000"/>
                          </a:solidFill>
                          <a:latin typeface="+mn-ea"/>
                          <a:ea typeface="+mn-ea"/>
                        </a:rPr>
                        <a:t>項目をすべて満たさなければならない</a:t>
                      </a:r>
                      <a:endParaRPr kumimoji="1" lang="en-US" altLang="ja-JP" sz="1400" b="0" dirty="0">
                        <a:solidFill>
                          <a:srgbClr val="FF0000"/>
                        </a:solidFill>
                        <a:latin typeface="+mn-ea"/>
                        <a:ea typeface="+mn-ea"/>
                      </a:endParaRPr>
                    </a:p>
                    <a:p>
                      <a:pPr marL="355600" indent="-177800">
                        <a:spcBef>
                          <a:spcPts val="600"/>
                        </a:spcBef>
                        <a:buFont typeface="+mj-lt"/>
                        <a:buAutoNum type="arabicPeriod"/>
                      </a:pPr>
                      <a:r>
                        <a:rPr kumimoji="1" lang="ja-JP" altLang="en-US" sz="1400" b="0" dirty="0">
                          <a:solidFill>
                            <a:schemeClr val="tx1"/>
                          </a:solidFill>
                          <a:latin typeface="+mn-ea"/>
                          <a:ea typeface="+mn-ea"/>
                        </a:rPr>
                        <a:t>　</a:t>
                      </a:r>
                      <a:r>
                        <a:rPr kumimoji="1" lang="en-US" altLang="ja-JP" sz="1400" b="0" dirty="0">
                          <a:solidFill>
                            <a:schemeClr val="tx1"/>
                          </a:solidFill>
                          <a:latin typeface="+mn-ea"/>
                          <a:ea typeface="+mn-ea"/>
                        </a:rPr>
                        <a:t>Scope1</a:t>
                      </a:r>
                      <a:r>
                        <a:rPr kumimoji="1" lang="ja-JP" altLang="en-US" sz="1400" b="0" dirty="0">
                          <a:solidFill>
                            <a:schemeClr val="tx1"/>
                          </a:solidFill>
                          <a:latin typeface="+mn-ea"/>
                          <a:ea typeface="+mn-ea"/>
                        </a:rPr>
                        <a:t>とロケーション基準の</a:t>
                      </a:r>
                      <a:r>
                        <a:rPr kumimoji="1" lang="en-US" altLang="ja-JP" sz="1400" b="0" dirty="0">
                          <a:solidFill>
                            <a:schemeClr val="tx1"/>
                          </a:solidFill>
                          <a:latin typeface="+mn-ea"/>
                          <a:ea typeface="+mn-ea"/>
                        </a:rPr>
                        <a:t>Scope2</a:t>
                      </a:r>
                      <a:r>
                        <a:rPr kumimoji="1" lang="ja-JP" altLang="en-US" sz="1400" b="0" dirty="0">
                          <a:solidFill>
                            <a:schemeClr val="tx1"/>
                          </a:solidFill>
                          <a:latin typeface="+mn-ea"/>
                          <a:ea typeface="+mn-ea"/>
                        </a:rPr>
                        <a:t>の排出量合計が</a:t>
                      </a:r>
                      <a:r>
                        <a:rPr kumimoji="1" lang="en-US" altLang="ja-JP" sz="1400" b="0" dirty="0">
                          <a:solidFill>
                            <a:schemeClr val="tx1"/>
                          </a:solidFill>
                          <a:latin typeface="+mn-ea"/>
                          <a:ea typeface="+mn-ea"/>
                        </a:rPr>
                        <a:t>10,000 </a:t>
                      </a:r>
                      <a:r>
                        <a:rPr kumimoji="1" lang="en-US" altLang="ja-JP" sz="1400" b="0" dirty="0" err="1">
                          <a:solidFill>
                            <a:schemeClr val="tx1"/>
                          </a:solidFill>
                          <a:latin typeface="+mn-ea"/>
                          <a:ea typeface="+mn-ea"/>
                        </a:rPr>
                        <a:t>tCO₂e</a:t>
                      </a:r>
                      <a:r>
                        <a:rPr kumimoji="1" lang="ja-JP" altLang="en-US" sz="1400" b="0" dirty="0">
                          <a:solidFill>
                            <a:schemeClr val="tx1"/>
                          </a:solidFill>
                          <a:latin typeface="+mn-ea"/>
                          <a:ea typeface="+mn-ea"/>
                        </a:rPr>
                        <a:t>未満であること</a:t>
                      </a:r>
                      <a:endParaRPr kumimoji="1" lang="en-US" altLang="ja-JP" sz="1400" b="0" dirty="0">
                        <a:solidFill>
                          <a:schemeClr val="tx1"/>
                        </a:solidFill>
                        <a:latin typeface="+mn-ea"/>
                        <a:ea typeface="+mn-ea"/>
                      </a:endParaRPr>
                    </a:p>
                    <a:p>
                      <a:pPr marL="355600" indent="-177800">
                        <a:spcBef>
                          <a:spcPts val="600"/>
                        </a:spcBef>
                        <a:buFont typeface="+mj-lt"/>
                        <a:buAutoNum type="arabicPeriod"/>
                      </a:pPr>
                      <a:r>
                        <a:rPr kumimoji="1" lang="ja-JP" altLang="en-US" sz="1400" b="0" dirty="0">
                          <a:solidFill>
                            <a:schemeClr val="tx1"/>
                          </a:solidFill>
                          <a:latin typeface="+mn-ea"/>
                          <a:ea typeface="+mn-ea"/>
                        </a:rPr>
                        <a:t>　海運船舶を所有または支配していないこと</a:t>
                      </a:r>
                      <a:endParaRPr kumimoji="1" lang="en-US" altLang="ja-JP" sz="1400" b="0" dirty="0">
                        <a:solidFill>
                          <a:schemeClr val="tx1"/>
                        </a:solidFill>
                        <a:latin typeface="+mn-ea"/>
                        <a:ea typeface="+mn-ea"/>
                      </a:endParaRPr>
                    </a:p>
                    <a:p>
                      <a:pPr marL="355600" indent="-177800">
                        <a:spcBef>
                          <a:spcPts val="600"/>
                        </a:spcBef>
                        <a:buFont typeface="+mj-lt"/>
                        <a:buAutoNum type="arabicPeriod"/>
                      </a:pPr>
                      <a:r>
                        <a:rPr kumimoji="1" lang="ja-JP" altLang="en-US" sz="1400" b="0" dirty="0">
                          <a:solidFill>
                            <a:schemeClr val="tx1"/>
                          </a:solidFill>
                          <a:latin typeface="+mn-ea"/>
                          <a:ea typeface="+mn-ea"/>
                        </a:rPr>
                        <a:t>　再エネ以外の発電資産を所有または支配していないこと</a:t>
                      </a:r>
                      <a:endParaRPr kumimoji="1" lang="en-US" altLang="ja-JP" sz="1400" b="0" dirty="0">
                        <a:solidFill>
                          <a:schemeClr val="tx1"/>
                        </a:solidFill>
                        <a:latin typeface="+mn-ea"/>
                        <a:ea typeface="+mn-ea"/>
                      </a:endParaRPr>
                    </a:p>
                    <a:p>
                      <a:pPr marL="355600" indent="-177800">
                        <a:spcBef>
                          <a:spcPts val="600"/>
                        </a:spcBef>
                        <a:buFont typeface="+mj-lt"/>
                        <a:buAutoNum type="arabicPeriod"/>
                      </a:pPr>
                      <a:r>
                        <a:rPr kumimoji="1" lang="ja-JP" altLang="en-US" sz="1400" b="0" dirty="0">
                          <a:solidFill>
                            <a:schemeClr val="tx1"/>
                          </a:solidFill>
                          <a:latin typeface="+mn-ea"/>
                          <a:ea typeface="+mn-ea"/>
                        </a:rPr>
                        <a:t>　金融機関セクターまたは石油・ガスセクターに分類されていないこと</a:t>
                      </a:r>
                      <a:endParaRPr kumimoji="1" lang="en-US" altLang="ja-JP" sz="1400" b="0" dirty="0">
                        <a:solidFill>
                          <a:schemeClr val="tx1"/>
                        </a:solidFill>
                        <a:latin typeface="+mn-ea"/>
                        <a:ea typeface="+mn-ea"/>
                      </a:endParaRPr>
                    </a:p>
                    <a:p>
                      <a:pPr marL="355600" indent="-177800">
                        <a:spcBef>
                          <a:spcPts val="600"/>
                        </a:spcBef>
                        <a:buFont typeface="+mj-lt"/>
                        <a:buAutoNum type="arabicPeriod"/>
                      </a:pPr>
                      <a:r>
                        <a:rPr kumimoji="1" lang="ja-JP" altLang="en-US" sz="1400" b="0" dirty="0">
                          <a:solidFill>
                            <a:schemeClr val="tx1"/>
                          </a:solidFill>
                          <a:latin typeface="+mn-ea"/>
                          <a:ea typeface="+mn-ea"/>
                        </a:rPr>
                        <a:t>　親会社の事業が、通常版の</a:t>
                      </a:r>
                      <a:r>
                        <a:rPr kumimoji="1" lang="en-US" altLang="ja-JP" sz="1400" b="0" dirty="0">
                          <a:solidFill>
                            <a:schemeClr val="tx1"/>
                          </a:solidFill>
                          <a:latin typeface="+mn-ea"/>
                          <a:ea typeface="+mn-ea"/>
                        </a:rPr>
                        <a:t>SBT</a:t>
                      </a:r>
                      <a:r>
                        <a:rPr kumimoji="1" lang="ja-JP" altLang="en-US" sz="1400" b="0" dirty="0">
                          <a:solidFill>
                            <a:schemeClr val="tx1"/>
                          </a:solidFill>
                          <a:latin typeface="+mn-ea"/>
                          <a:ea typeface="+mn-ea"/>
                        </a:rPr>
                        <a:t>に該当しないこと</a:t>
                      </a:r>
                      <a:endParaRPr kumimoji="1" lang="en-US" altLang="ja-JP" sz="14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a:solidFill>
                            <a:schemeClr val="tx1"/>
                          </a:solidFill>
                          <a:latin typeface="+mn-ea"/>
                          <a:ea typeface="+mn-ea"/>
                        </a:rPr>
                        <a:t>追加要件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kern="1200" dirty="0">
                          <a:solidFill>
                            <a:schemeClr val="tx1"/>
                          </a:solidFill>
                          <a:latin typeface="+mn-ea"/>
                          <a:ea typeface="Meiryo UI"/>
                          <a:cs typeface="+mn-cs"/>
                        </a:rPr>
                        <a:t>上記の必須要件</a:t>
                      </a:r>
                      <a:r>
                        <a:rPr kumimoji="1" lang="en-US" altLang="ja-JP" sz="1400" b="0" kern="1200" dirty="0">
                          <a:solidFill>
                            <a:schemeClr val="tx1"/>
                          </a:solidFill>
                          <a:latin typeface="+mn-ea"/>
                          <a:ea typeface="Meiryo UI"/>
                          <a:cs typeface="+mn-cs"/>
                        </a:rPr>
                        <a:t>5</a:t>
                      </a:r>
                      <a:r>
                        <a:rPr kumimoji="1" lang="ja-JP" altLang="en-US" sz="1400" b="0" kern="1200" dirty="0">
                          <a:solidFill>
                            <a:schemeClr val="tx1"/>
                          </a:solidFill>
                          <a:latin typeface="+mn-ea"/>
                          <a:ea typeface="Meiryo UI"/>
                          <a:cs typeface="+mn-cs"/>
                        </a:rPr>
                        <a:t>項目に加え、</a:t>
                      </a:r>
                      <a:r>
                        <a:rPr kumimoji="1" lang="ja-JP" altLang="en-US" sz="1400" b="0" kern="1200" dirty="0">
                          <a:solidFill>
                            <a:srgbClr val="FF0000"/>
                          </a:solidFill>
                          <a:latin typeface="+mn-ea"/>
                          <a:ea typeface="Meiryo UI"/>
                          <a:cs typeface="+mn-cs"/>
                        </a:rPr>
                        <a:t>以下の</a:t>
                      </a:r>
                      <a:r>
                        <a:rPr kumimoji="1" lang="en-US" altLang="ja-JP" sz="1400" b="0" kern="1200" dirty="0">
                          <a:solidFill>
                            <a:srgbClr val="FF0000"/>
                          </a:solidFill>
                          <a:latin typeface="+mn-ea"/>
                          <a:ea typeface="Meiryo UI"/>
                          <a:cs typeface="+mn-cs"/>
                        </a:rPr>
                        <a:t>4</a:t>
                      </a:r>
                      <a:r>
                        <a:rPr kumimoji="1" lang="ja-JP" altLang="en-US" sz="1400" b="0" kern="1200" dirty="0">
                          <a:solidFill>
                            <a:srgbClr val="FF0000"/>
                          </a:solidFill>
                          <a:latin typeface="+mn-ea"/>
                          <a:ea typeface="Meiryo UI"/>
                          <a:cs typeface="+mn-cs"/>
                        </a:rPr>
                        <a:t>項目のうち</a:t>
                      </a:r>
                      <a:r>
                        <a:rPr kumimoji="1" lang="en-US" altLang="ja-JP" sz="1400" b="0" kern="1200" dirty="0">
                          <a:solidFill>
                            <a:srgbClr val="FF0000"/>
                          </a:solidFill>
                          <a:latin typeface="+mn-ea"/>
                          <a:ea typeface="Meiryo UI"/>
                          <a:cs typeface="+mn-cs"/>
                        </a:rPr>
                        <a:t>3</a:t>
                      </a:r>
                      <a:r>
                        <a:rPr kumimoji="1" lang="ja-JP" altLang="en-US" sz="1400" b="0" kern="1200" dirty="0">
                          <a:solidFill>
                            <a:srgbClr val="FF0000"/>
                          </a:solidFill>
                          <a:latin typeface="+mn-ea"/>
                          <a:ea typeface="Meiryo UI"/>
                          <a:cs typeface="+mn-cs"/>
                        </a:rPr>
                        <a:t>項目以上を満たさなければならない</a:t>
                      </a:r>
                      <a:endParaRPr kumimoji="1" lang="en-US" altLang="ja-JP" sz="1400" b="0" kern="1200" dirty="0">
                        <a:solidFill>
                          <a:srgbClr val="FF0000"/>
                        </a:solidFill>
                        <a:latin typeface="+mn-ea"/>
                        <a:ea typeface="Meiryo UI"/>
                        <a:cs typeface="+mn-cs"/>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400" b="0" dirty="0">
                          <a:solidFill>
                            <a:schemeClr val="tx1"/>
                          </a:solidFill>
                          <a:latin typeface="+mn-ea"/>
                          <a:ea typeface="+mn-ea"/>
                        </a:rPr>
                        <a:t>　従業員が</a:t>
                      </a:r>
                      <a:r>
                        <a:rPr kumimoji="1" lang="en-US" altLang="ja-JP" sz="1400" b="1" dirty="0">
                          <a:solidFill>
                            <a:schemeClr val="tx1"/>
                          </a:solidFill>
                          <a:latin typeface="+mn-ea"/>
                          <a:ea typeface="+mn-ea"/>
                        </a:rPr>
                        <a:t>250</a:t>
                      </a:r>
                      <a:r>
                        <a:rPr kumimoji="1" lang="ja-JP" altLang="en-US" sz="1400" b="1" dirty="0">
                          <a:solidFill>
                            <a:schemeClr val="tx1"/>
                          </a:solidFill>
                          <a:latin typeface="+mn-ea"/>
                          <a:ea typeface="+mn-ea"/>
                        </a:rPr>
                        <a:t>人未満</a:t>
                      </a:r>
                      <a:r>
                        <a:rPr kumimoji="1" lang="ja-JP" altLang="en-US" sz="1400" b="0" dirty="0">
                          <a:solidFill>
                            <a:schemeClr val="tx1"/>
                          </a:solidFill>
                          <a:latin typeface="+mn-ea"/>
                          <a:ea typeface="+mn-ea"/>
                        </a:rPr>
                        <a:t>であること</a:t>
                      </a:r>
                      <a:r>
                        <a:rPr kumimoji="1" lang="en-US" altLang="ja-JP" sz="1400" b="0" baseline="30000" dirty="0">
                          <a:solidFill>
                            <a:schemeClr val="tx1"/>
                          </a:solidFill>
                          <a:latin typeface="+mn-ea"/>
                          <a:ea typeface="+mn-ea"/>
                        </a:rPr>
                        <a:t>*</a:t>
                      </a:r>
                      <a:endParaRPr kumimoji="1" lang="en-US" altLang="ja-JP" sz="1400" b="0" dirty="0">
                        <a:solidFill>
                          <a:schemeClr val="tx1"/>
                        </a:solidFill>
                        <a:latin typeface="+mn-ea"/>
                        <a:ea typeface="+mn-ea"/>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400" b="0" dirty="0">
                          <a:solidFill>
                            <a:schemeClr val="tx1"/>
                          </a:solidFill>
                          <a:latin typeface="+mn-ea"/>
                          <a:ea typeface="+mn-ea"/>
                        </a:rPr>
                        <a:t>　売上高が</a:t>
                      </a:r>
                      <a:r>
                        <a:rPr kumimoji="1" lang="en-US" altLang="ja-JP" sz="1400" b="1" dirty="0">
                          <a:solidFill>
                            <a:schemeClr val="tx1"/>
                          </a:solidFill>
                          <a:latin typeface="+mn-ea"/>
                          <a:ea typeface="+mn-ea"/>
                        </a:rPr>
                        <a:t>5,000</a:t>
                      </a:r>
                      <a:r>
                        <a:rPr kumimoji="1" lang="ja-JP" altLang="en-US" sz="1400" b="1" dirty="0">
                          <a:solidFill>
                            <a:schemeClr val="tx1"/>
                          </a:solidFill>
                          <a:latin typeface="+mn-ea"/>
                          <a:ea typeface="+mn-ea"/>
                        </a:rPr>
                        <a:t>万ユーロ未満</a:t>
                      </a:r>
                      <a:r>
                        <a:rPr kumimoji="1" lang="ja-JP" altLang="en-US" sz="1400" b="0" dirty="0">
                          <a:solidFill>
                            <a:schemeClr val="tx1"/>
                          </a:solidFill>
                          <a:latin typeface="+mn-ea"/>
                          <a:ea typeface="+mn-ea"/>
                        </a:rPr>
                        <a:t>であること</a:t>
                      </a:r>
                      <a:r>
                        <a:rPr kumimoji="1" lang="en-US" altLang="ja-JP" sz="1400" b="0" baseline="30000" dirty="0">
                          <a:solidFill>
                            <a:schemeClr val="tx1"/>
                          </a:solidFill>
                          <a:latin typeface="+mn-ea"/>
                          <a:ea typeface="+mn-ea"/>
                        </a:rPr>
                        <a:t>**</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400" b="0" dirty="0">
                          <a:solidFill>
                            <a:schemeClr val="tx1"/>
                          </a:solidFill>
                          <a:latin typeface="+mn-ea"/>
                          <a:ea typeface="+mn-ea"/>
                        </a:rPr>
                        <a:t>　総資産が</a:t>
                      </a:r>
                      <a:r>
                        <a:rPr kumimoji="1" lang="en-US" altLang="ja-JP" sz="1400" b="1" dirty="0">
                          <a:solidFill>
                            <a:schemeClr val="tx1"/>
                          </a:solidFill>
                          <a:latin typeface="+mn-ea"/>
                          <a:ea typeface="+mn-ea"/>
                        </a:rPr>
                        <a:t>2,500</a:t>
                      </a:r>
                      <a:r>
                        <a:rPr kumimoji="1" lang="ja-JP" altLang="en-US" sz="1400" b="1" dirty="0">
                          <a:solidFill>
                            <a:schemeClr val="tx1"/>
                          </a:solidFill>
                          <a:latin typeface="+mn-ea"/>
                          <a:ea typeface="+mn-ea"/>
                        </a:rPr>
                        <a:t>万ユーロ未満</a:t>
                      </a:r>
                      <a:r>
                        <a:rPr kumimoji="1" lang="ja-JP" altLang="en-US" sz="1400" b="0" dirty="0">
                          <a:solidFill>
                            <a:schemeClr val="tx1"/>
                          </a:solidFill>
                          <a:latin typeface="+mn-ea"/>
                          <a:ea typeface="+mn-ea"/>
                        </a:rPr>
                        <a:t>であること</a:t>
                      </a:r>
                      <a:r>
                        <a:rPr kumimoji="1" lang="en-US" altLang="ja-JP" sz="1400" b="0" baseline="30000" dirty="0">
                          <a:solidFill>
                            <a:schemeClr val="tx1"/>
                          </a:solidFill>
                          <a:latin typeface="+mn-ea"/>
                          <a:ea typeface="+mn-ea"/>
                        </a:rPr>
                        <a:t>**</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400" b="0" dirty="0">
                          <a:solidFill>
                            <a:schemeClr val="tx1"/>
                          </a:solidFill>
                          <a:latin typeface="+mn-ea"/>
                          <a:ea typeface="+mn-ea"/>
                        </a:rPr>
                        <a:t>　森林、土地および農業（</a:t>
                      </a:r>
                      <a:r>
                        <a:rPr kumimoji="1" lang="en-US" altLang="ja-JP" sz="1400" b="0" dirty="0">
                          <a:solidFill>
                            <a:schemeClr val="tx1"/>
                          </a:solidFill>
                          <a:latin typeface="+mn-ea"/>
                          <a:ea typeface="+mn-ea"/>
                        </a:rPr>
                        <a:t>FLAG</a:t>
                      </a:r>
                      <a:r>
                        <a:rPr kumimoji="1" lang="ja-JP" altLang="en-US" sz="1400" b="0" dirty="0">
                          <a:solidFill>
                            <a:schemeClr val="tx1"/>
                          </a:solidFill>
                          <a:latin typeface="+mn-ea"/>
                          <a:ea typeface="+mn-ea"/>
                        </a:rPr>
                        <a:t>）セクターに分類されないこと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コンテンツ プレースホルダー 2"/>
          <p:cNvSpPr>
            <a:spLocks noGrp="1"/>
          </p:cNvSpPr>
          <p:nvPr>
            <p:ph sz="quarter" idx="12"/>
          </p:nvPr>
        </p:nvSpPr>
        <p:spPr>
          <a:xfrm>
            <a:off x="161925" y="1110920"/>
            <a:ext cx="10367963" cy="881162"/>
          </a:xfrm>
        </p:spPr>
        <p:txBody>
          <a:bodyPr/>
          <a:lstStyle/>
          <a:p>
            <a:pPr marL="273050" indent="-273050"/>
            <a:r>
              <a:rPr lang="ja-JP" altLang="en-US" dirty="0"/>
              <a:t>下記に示す</a:t>
            </a:r>
            <a:r>
              <a:rPr lang="en-US" altLang="ja-JP" dirty="0"/>
              <a:t>5</a:t>
            </a:r>
            <a:r>
              <a:rPr lang="ja-JP" altLang="en-US" dirty="0"/>
              <a:t>つの必須要件と</a:t>
            </a:r>
            <a:r>
              <a:rPr lang="en-US" altLang="ja-JP" dirty="0"/>
              <a:t>4</a:t>
            </a:r>
            <a:r>
              <a:rPr lang="ja-JP" altLang="en-US" dirty="0"/>
              <a:t>つの追加要件のうち</a:t>
            </a:r>
            <a:r>
              <a:rPr lang="en-US" altLang="ja-JP" dirty="0"/>
              <a:t>3</a:t>
            </a:r>
            <a:r>
              <a:rPr lang="ja-JP" altLang="en-US" dirty="0"/>
              <a:t>つ以上を満たす企業が、中小企業向け</a:t>
            </a:r>
            <a:r>
              <a:rPr lang="en-US" altLang="ja-JP" dirty="0"/>
              <a:t>SBT</a:t>
            </a:r>
            <a:r>
              <a:rPr lang="ja-JP" altLang="en-US" dirty="0"/>
              <a:t>に申し込むことができる</a:t>
            </a:r>
          </a:p>
        </p:txBody>
      </p:sp>
      <p:sp>
        <p:nvSpPr>
          <p:cNvPr id="8" name="テキスト ボックス 7"/>
          <p:cNvSpPr txBox="1">
            <a:spLocks noChangeArrowheads="1"/>
          </p:cNvSpPr>
          <p:nvPr/>
        </p:nvSpPr>
        <p:spPr bwMode="auto">
          <a:xfrm>
            <a:off x="684840"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]SBTi </a:t>
            </a:r>
            <a:r>
              <a:rPr lang="en-US" altLang="ja-JP" sz="900" dirty="0"/>
              <a:t>SMALL AND MEDIUM-SIZED ENTERPRISES (SMEs) FAQs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t>
            </a:r>
            <a:r>
              <a:rPr lang="en-US" altLang="ja-JP" sz="900" dirty="0" err="1">
                <a:solidFill>
                  <a:srgbClr val="000000"/>
                </a:solidFill>
                <a:latin typeface="Meiryo UI" pitchFamily="50" charset="-128"/>
                <a:ea typeface="Meiryo UI" pitchFamily="50" charset="-128"/>
                <a:cs typeface="Meiryo UI" pitchFamily="50" charset="-128"/>
              </a:rPr>
              <a:t>sciencebasedtargets.org</a:t>
            </a:r>
            <a:r>
              <a:rPr lang="en-US" altLang="ja-JP" sz="900" dirty="0">
                <a:solidFill>
                  <a:srgbClr val="000000"/>
                </a:solidFill>
                <a:latin typeface="Meiryo UI" pitchFamily="50" charset="-128"/>
                <a:ea typeface="Meiryo UI" pitchFamily="50" charset="-128"/>
                <a:cs typeface="Meiryo UI" pitchFamily="50" charset="-128"/>
              </a:rPr>
              <a:t>/resources/files/FAQs-for-</a:t>
            </a:r>
            <a:r>
              <a:rPr lang="en-US" altLang="ja-JP" sz="900" dirty="0" err="1">
                <a:solidFill>
                  <a:srgbClr val="000000"/>
                </a:solidFill>
                <a:latin typeface="Meiryo UI" pitchFamily="50" charset="-128"/>
                <a:ea typeface="Meiryo UI" pitchFamily="50" charset="-128"/>
                <a:cs typeface="Meiryo UI" pitchFamily="50" charset="-128"/>
              </a:rPr>
              <a:t>SMEs.pdf</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3" name="テキスト ボックス 2">
            <a:extLst>
              <a:ext uri="{FF2B5EF4-FFF2-40B4-BE49-F238E27FC236}">
                <a16:creationId xmlns:a16="http://schemas.microsoft.com/office/drawing/2014/main" id="{FE58CA09-BB13-B7C7-F775-54D8BE8A9DD4}"/>
              </a:ext>
            </a:extLst>
          </p:cNvPr>
          <p:cNvSpPr txBox="1"/>
          <p:nvPr/>
        </p:nvSpPr>
        <p:spPr>
          <a:xfrm>
            <a:off x="951197" y="5909759"/>
            <a:ext cx="9163086" cy="523220"/>
          </a:xfrm>
          <a:prstGeom prst="rect">
            <a:avLst/>
          </a:prstGeom>
          <a:noFill/>
        </p:spPr>
        <p:txBody>
          <a:bodyPr wrap="none" rtlCol="0">
            <a:spAutoFit/>
          </a:bodyPr>
          <a:lstStyle/>
          <a:p>
            <a:r>
              <a:rPr lang="en-US" altLang="ja-JP" sz="1400" baseline="30000" dirty="0"/>
              <a:t>* </a:t>
            </a:r>
            <a:r>
              <a:rPr lang="en-US" altLang="ja-JP" sz="1400" dirty="0"/>
              <a:t> </a:t>
            </a:r>
            <a:r>
              <a:rPr lang="ja-JP" altLang="en-US" sz="1400" dirty="0"/>
              <a:t>組織が雇用する全ての従業員数。パートタイマーの従業員を含む</a:t>
            </a:r>
            <a:endParaRPr lang="en-US" altLang="ja-JP" sz="1400" dirty="0"/>
          </a:p>
          <a:p>
            <a:r>
              <a:rPr lang="en-US" altLang="ja-JP" sz="1400" baseline="30000" dirty="0"/>
              <a:t>** </a:t>
            </a:r>
            <a:r>
              <a:rPr lang="ja-JP" altLang="en-US" sz="1400" dirty="0"/>
              <a:t>申請を行う事業者が、新たな要件に準拠しているかの確認を行うために、収益と資産額を確認できる財務諸表の提出が必要</a:t>
            </a:r>
            <a:endParaRPr lang="en-US" altLang="ja-JP" sz="1400" dirty="0"/>
          </a:p>
        </p:txBody>
      </p:sp>
      <p:sp>
        <p:nvSpPr>
          <p:cNvPr id="18" name="テキスト ボックス 17">
            <a:extLst>
              <a:ext uri="{FF2B5EF4-FFF2-40B4-BE49-F238E27FC236}">
                <a16:creationId xmlns:a16="http://schemas.microsoft.com/office/drawing/2014/main" id="{FA02D9C8-5C9C-E4BD-2188-D2259C6B1A81}"/>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76853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中小企業</a:t>
            </a:r>
            <a:r>
              <a:rPr lang="ja-JP" altLang="en-US" dirty="0"/>
              <a:t>向け</a:t>
            </a:r>
            <a:r>
              <a:rPr kumimoji="1" lang="en-US" altLang="ja-JP" dirty="0"/>
              <a:t>SBT</a:t>
            </a:r>
            <a:r>
              <a:rPr kumimoji="1" lang="ja-JP" altLang="en-US" dirty="0"/>
              <a:t>の概要（</a:t>
            </a:r>
            <a:r>
              <a:rPr lang="en-US" altLang="ja-JP" dirty="0"/>
              <a:t>3/3</a:t>
            </a:r>
            <a:r>
              <a:rPr lang="ja-JP" altLang="en-US" dirty="0"/>
              <a:t>）</a:t>
            </a:r>
            <a:endParaRPr kumimoji="1" lang="ja-JP" altLang="en-US" dirty="0"/>
          </a:p>
        </p:txBody>
      </p:sp>
      <p:sp>
        <p:nvSpPr>
          <p:cNvPr id="8" name="テキスト ボックス 7"/>
          <p:cNvSpPr txBox="1">
            <a:spLocks noChangeArrowheads="1"/>
          </p:cNvSpPr>
          <p:nvPr/>
        </p:nvSpPr>
        <p:spPr bwMode="auto">
          <a:xfrm>
            <a:off x="684840"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]SBTi </a:t>
            </a:r>
            <a:r>
              <a:rPr lang="en-US" altLang="ja-JP" sz="900" dirty="0"/>
              <a:t>SMALL AND MEDIUM-SIZED ENTERPRISES (SMEs) FAQs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t>
            </a:r>
            <a:r>
              <a:rPr lang="en-US" altLang="ja-JP" sz="900" dirty="0" err="1">
                <a:solidFill>
                  <a:srgbClr val="000000"/>
                </a:solidFill>
                <a:latin typeface="Meiryo UI" pitchFamily="50" charset="-128"/>
                <a:ea typeface="Meiryo UI" pitchFamily="50" charset="-128"/>
                <a:cs typeface="Meiryo UI" pitchFamily="50" charset="-128"/>
              </a:rPr>
              <a:t>sciencebasedtargets.org</a:t>
            </a:r>
            <a:r>
              <a:rPr lang="en-US" altLang="ja-JP" sz="900" dirty="0">
                <a:solidFill>
                  <a:srgbClr val="000000"/>
                </a:solidFill>
                <a:latin typeface="Meiryo UI" pitchFamily="50" charset="-128"/>
                <a:ea typeface="Meiryo UI" pitchFamily="50" charset="-128"/>
                <a:cs typeface="Meiryo UI" pitchFamily="50" charset="-128"/>
              </a:rPr>
              <a:t>/resources/files/FAQs-for-</a:t>
            </a:r>
            <a:r>
              <a:rPr lang="en-US" altLang="ja-JP" sz="900" dirty="0" err="1">
                <a:solidFill>
                  <a:srgbClr val="000000"/>
                </a:solidFill>
                <a:latin typeface="Meiryo UI" pitchFamily="50" charset="-128"/>
                <a:ea typeface="Meiryo UI" pitchFamily="50" charset="-128"/>
                <a:cs typeface="Meiryo UI" pitchFamily="50" charset="-128"/>
              </a:rPr>
              <a:t>SMEs.pdf</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42" name="テキスト ボックス 41">
            <a:extLst>
              <a:ext uri="{FF2B5EF4-FFF2-40B4-BE49-F238E27FC236}">
                <a16:creationId xmlns:a16="http://schemas.microsoft.com/office/drawing/2014/main" id="{752E7663-2EE6-34F4-40B1-87B0A33D8374}"/>
              </a:ext>
            </a:extLst>
          </p:cNvPr>
          <p:cNvSpPr txBox="1"/>
          <p:nvPr/>
        </p:nvSpPr>
        <p:spPr>
          <a:xfrm>
            <a:off x="465249" y="1619666"/>
            <a:ext cx="9761314" cy="1400383"/>
          </a:xfrm>
          <a:prstGeom prst="rect">
            <a:avLst/>
          </a:prstGeom>
          <a:noFill/>
          <a:ln>
            <a:solidFill>
              <a:srgbClr val="FF0000"/>
            </a:solidFill>
            <a:prstDash val="dash"/>
          </a:ln>
        </p:spPr>
        <p:txBody>
          <a:bodyPr wrap="square" rtlCol="0">
            <a:spAutoFit/>
          </a:bodyPr>
          <a:lstStyle/>
          <a:p>
            <a:pPr marL="285750" indent="-285750" algn="just">
              <a:spcBef>
                <a:spcPts val="600"/>
              </a:spcBef>
              <a:buFont typeface="Arial" panose="020B0604020202020204" pitchFamily="34" charset="0"/>
              <a:buChar char="•"/>
            </a:pPr>
            <a:r>
              <a:rPr lang="en-US" altLang="ja-JP" sz="2000" dirty="0"/>
              <a:t>2024</a:t>
            </a:r>
            <a:r>
              <a:rPr lang="ja-JP" altLang="en-US" sz="2000" dirty="0"/>
              <a:t>年</a:t>
            </a:r>
            <a:r>
              <a:rPr lang="en-US" altLang="ja-JP" sz="2000" dirty="0"/>
              <a:t>1</a:t>
            </a:r>
            <a:r>
              <a:rPr lang="ja-JP" altLang="en-US" sz="2000" dirty="0"/>
              <a:t>月</a:t>
            </a:r>
            <a:r>
              <a:rPr lang="en-US" altLang="ja-JP" sz="2000" dirty="0"/>
              <a:t>1</a:t>
            </a:r>
            <a:r>
              <a:rPr lang="ja-JP" altLang="en-US" sz="2000" dirty="0"/>
              <a:t>日時点で、すでに中小企業向け</a:t>
            </a:r>
            <a:r>
              <a:rPr lang="en-US" altLang="ja-JP" sz="2000" dirty="0"/>
              <a:t>SBT</a:t>
            </a:r>
            <a:r>
              <a:rPr lang="ja-JP" altLang="en-US" sz="2000" dirty="0"/>
              <a:t>の検証ルートに則って目標認証が行われている場合、直ちに新基準に対応する必要はない</a:t>
            </a:r>
            <a:endParaRPr lang="en-US" altLang="ja-JP" sz="2000" dirty="0"/>
          </a:p>
          <a:p>
            <a:pPr marL="285750" indent="-285750" algn="just">
              <a:spcBef>
                <a:spcPts val="600"/>
              </a:spcBef>
              <a:buFont typeface="Arial" panose="020B0604020202020204" pitchFamily="34" charset="0"/>
              <a:buChar char="•"/>
            </a:pPr>
            <a:r>
              <a:rPr lang="ja-JP" altLang="en-US" sz="2000" dirty="0"/>
              <a:t>また、すでに認証されている企業であっても</a:t>
            </a:r>
            <a:r>
              <a:rPr lang="en-US" altLang="ja-JP" sz="2000" dirty="0"/>
              <a:t>2024</a:t>
            </a:r>
            <a:r>
              <a:rPr lang="ja-JP" altLang="en-US" sz="2000" dirty="0"/>
              <a:t>年</a:t>
            </a:r>
            <a:r>
              <a:rPr lang="en-US" altLang="ja-JP" sz="2000" dirty="0"/>
              <a:t>1</a:t>
            </a:r>
            <a:r>
              <a:rPr lang="ja-JP" altLang="en-US" sz="2000" dirty="0"/>
              <a:t>月</a:t>
            </a:r>
            <a:r>
              <a:rPr lang="en-US" altLang="ja-JP" sz="2000" dirty="0"/>
              <a:t>1</a:t>
            </a:r>
            <a:r>
              <a:rPr lang="ja-JP" altLang="en-US" sz="2000" dirty="0"/>
              <a:t>日以降に目標の再計算を行う場合には、新しい基準を適用する必要がある</a:t>
            </a:r>
          </a:p>
        </p:txBody>
      </p:sp>
      <p:sp>
        <p:nvSpPr>
          <p:cNvPr id="50" name="テキスト ボックス 49">
            <a:extLst>
              <a:ext uri="{FF2B5EF4-FFF2-40B4-BE49-F238E27FC236}">
                <a16:creationId xmlns:a16="http://schemas.microsoft.com/office/drawing/2014/main" id="{0E7C6048-CB34-2633-82BE-BB10CC7D674F}"/>
              </a:ext>
            </a:extLst>
          </p:cNvPr>
          <p:cNvSpPr txBox="1"/>
          <p:nvPr/>
        </p:nvSpPr>
        <p:spPr>
          <a:xfrm>
            <a:off x="577528" y="4000013"/>
            <a:ext cx="9536755" cy="1754326"/>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a:t>SET A TARGET AS A SMALL OR MEDIUM-SIZED ENTERPRISE (SME)</a:t>
            </a:r>
          </a:p>
          <a:p>
            <a:pPr lvl="1"/>
            <a:r>
              <a:rPr lang="en-US" altLang="ja-JP" dirty="0"/>
              <a:t>https://</a:t>
            </a:r>
            <a:r>
              <a:rPr lang="en-US" altLang="ja-JP" dirty="0" err="1"/>
              <a:t>sciencebasedtargets.org</a:t>
            </a:r>
            <a:r>
              <a:rPr lang="en-US" altLang="ja-JP" dirty="0"/>
              <a:t>/small-and-medium-enterprise-</a:t>
            </a:r>
            <a:r>
              <a:rPr lang="en-US" altLang="ja-JP" dirty="0" err="1"/>
              <a:t>sme</a:t>
            </a:r>
            <a:r>
              <a:rPr lang="en-US" altLang="ja-JP" dirty="0"/>
              <a:t>-target-setting-process</a:t>
            </a:r>
            <a:endParaRPr lang="ja-JP" altLang="en-US" dirty="0"/>
          </a:p>
          <a:p>
            <a:pPr marL="742950" lvl="1" indent="-285750">
              <a:buFont typeface="Wingdings" panose="05000000000000000000" pitchFamily="2" charset="2"/>
              <a:buChar char="Ø"/>
            </a:pPr>
            <a:endParaRPr kumimoji="1" lang="en-US" altLang="ja-JP" dirty="0"/>
          </a:p>
          <a:p>
            <a:pPr marL="285750" indent="-285750">
              <a:buFont typeface="Wingdings" panose="05000000000000000000" pitchFamily="2" charset="2"/>
              <a:buChar char="Ø"/>
            </a:pPr>
            <a:r>
              <a:rPr lang="en-US" altLang="ja-JP" dirty="0"/>
              <a:t>SMALL AND MEDIUM-SIZED ENTERPRISES (SMEs) FAQs</a:t>
            </a:r>
          </a:p>
          <a:p>
            <a:pPr lvl="1"/>
            <a:r>
              <a:rPr lang="en-US" altLang="ja-JP" dirty="0"/>
              <a:t>https://</a:t>
            </a:r>
            <a:r>
              <a:rPr lang="en-US" altLang="ja-JP" dirty="0" err="1"/>
              <a:t>sciencebasedtargets.org</a:t>
            </a:r>
            <a:r>
              <a:rPr lang="en-US" altLang="ja-JP" dirty="0"/>
              <a:t>/resources/files/FAQs-for-</a:t>
            </a:r>
            <a:r>
              <a:rPr lang="en-US" altLang="ja-JP" dirty="0" err="1"/>
              <a:t>SMEs.pdf</a:t>
            </a:r>
            <a:endParaRPr lang="ja-JP" altLang="en-US" dirty="0"/>
          </a:p>
        </p:txBody>
      </p:sp>
      <p:cxnSp>
        <p:nvCxnSpPr>
          <p:cNvPr id="54" name="直線コネクタ 53">
            <a:extLst>
              <a:ext uri="{FF2B5EF4-FFF2-40B4-BE49-F238E27FC236}">
                <a16:creationId xmlns:a16="http://schemas.microsoft.com/office/drawing/2014/main" id="{0D2F989C-7AE7-3EAA-F3BB-E60E0697955F}"/>
              </a:ext>
            </a:extLst>
          </p:cNvPr>
          <p:cNvCxnSpPr/>
          <p:nvPr/>
        </p:nvCxnSpPr>
        <p:spPr>
          <a:xfrm>
            <a:off x="465249" y="3844031"/>
            <a:ext cx="2653944" cy="0"/>
          </a:xfrm>
          <a:prstGeom prst="line">
            <a:avLst/>
          </a:prstGeom>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7CDAB944-82E7-6378-CAE1-4648DCE36A70}"/>
              </a:ext>
            </a:extLst>
          </p:cNvPr>
          <p:cNvSpPr txBox="1"/>
          <p:nvPr/>
        </p:nvSpPr>
        <p:spPr>
          <a:xfrm>
            <a:off x="465249" y="3474699"/>
            <a:ext cx="646331" cy="369332"/>
          </a:xfrm>
          <a:prstGeom prst="rect">
            <a:avLst/>
          </a:prstGeom>
          <a:noFill/>
        </p:spPr>
        <p:txBody>
          <a:bodyPr wrap="none" rtlCol="0">
            <a:spAutoFit/>
          </a:bodyPr>
          <a:lstStyle/>
          <a:p>
            <a:r>
              <a:rPr lang="ja-JP" altLang="en-US" dirty="0"/>
              <a:t>参考</a:t>
            </a:r>
            <a:endParaRPr kumimoji="1" lang="ja-JP" altLang="en-US" dirty="0"/>
          </a:p>
        </p:txBody>
      </p:sp>
      <p:sp>
        <p:nvSpPr>
          <p:cNvPr id="56" name="テキスト ボックス 55">
            <a:extLst>
              <a:ext uri="{FF2B5EF4-FFF2-40B4-BE49-F238E27FC236}">
                <a16:creationId xmlns:a16="http://schemas.microsoft.com/office/drawing/2014/main" id="{15C97AD3-9D3C-5AE1-88DE-6659D2821A2D}"/>
              </a:ext>
            </a:extLst>
          </p:cNvPr>
          <p:cNvSpPr txBox="1"/>
          <p:nvPr/>
        </p:nvSpPr>
        <p:spPr>
          <a:xfrm>
            <a:off x="431610" y="1217016"/>
            <a:ext cx="2242922" cy="369332"/>
          </a:xfrm>
          <a:prstGeom prst="rect">
            <a:avLst/>
          </a:prstGeom>
          <a:noFill/>
        </p:spPr>
        <p:txBody>
          <a:bodyPr wrap="none" rtlCol="0">
            <a:spAutoFit/>
          </a:bodyPr>
          <a:lstStyle/>
          <a:p>
            <a:r>
              <a:rPr kumimoji="1" lang="ja-JP" altLang="en-US" b="1" dirty="0">
                <a:solidFill>
                  <a:srgbClr val="FF0000"/>
                </a:solidFill>
              </a:rPr>
              <a:t>新基準適用の注意点</a:t>
            </a:r>
          </a:p>
        </p:txBody>
      </p:sp>
      <p:sp>
        <p:nvSpPr>
          <p:cNvPr id="57" name="テキスト ボックス 56">
            <a:extLst>
              <a:ext uri="{FF2B5EF4-FFF2-40B4-BE49-F238E27FC236}">
                <a16:creationId xmlns:a16="http://schemas.microsoft.com/office/drawing/2014/main" id="{E1804553-DB94-9522-B2A7-5CB267CD0433}"/>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78335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参考②</a:t>
            </a:r>
            <a:r>
              <a:rPr lang="en-US" altLang="ja-JP" dirty="0"/>
              <a:t>】SBT Net-Zero</a:t>
            </a:r>
            <a:endParaRPr lang="ja-JP" altLang="en-US" dirty="0"/>
          </a:p>
        </p:txBody>
      </p:sp>
    </p:spTree>
    <p:extLst>
      <p:ext uri="{BB962C8B-B14F-4D97-AF65-F5344CB8AC3E}">
        <p14:creationId xmlns:p14="http://schemas.microsoft.com/office/powerpoint/2010/main" val="34561097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 Net-Zero</a:t>
            </a:r>
            <a:r>
              <a:rPr lang="ja-JP" altLang="en-US" dirty="0"/>
              <a:t>とは？</a:t>
            </a:r>
            <a:r>
              <a:rPr kumimoji="1" lang="en-US" altLang="ja-JP" dirty="0"/>
              <a:t> </a:t>
            </a:r>
            <a:endParaRPr kumimoji="1" lang="ja-JP" altLang="en-US" dirty="0"/>
          </a:p>
        </p:txBody>
      </p:sp>
      <p:sp>
        <p:nvSpPr>
          <p:cNvPr id="3" name="コンテンツ プレースホルダー 2"/>
          <p:cNvSpPr>
            <a:spLocks noGrp="1"/>
          </p:cNvSpPr>
          <p:nvPr>
            <p:ph sz="quarter" idx="12"/>
          </p:nvPr>
        </p:nvSpPr>
        <p:spPr>
          <a:xfrm>
            <a:off x="161925" y="1110920"/>
            <a:ext cx="10367963" cy="1327438"/>
          </a:xfrm>
        </p:spPr>
        <p:txBody>
          <a:bodyPr/>
          <a:lstStyle/>
          <a:p>
            <a:r>
              <a:rPr lang="en-US" altLang="ja-JP" dirty="0"/>
              <a:t>SBT Net-Zero</a:t>
            </a:r>
            <a:r>
              <a:rPr lang="ja-JP" altLang="en-US" dirty="0"/>
              <a:t>とは、</a:t>
            </a:r>
            <a:r>
              <a:rPr lang="en-US" altLang="ja-JP" dirty="0" err="1"/>
              <a:t>SBTi</a:t>
            </a:r>
            <a:r>
              <a:rPr lang="ja-JP" altLang="en-US" dirty="0"/>
              <a:t>におけるネットゼロの考え方</a:t>
            </a:r>
          </a:p>
          <a:p>
            <a:r>
              <a:rPr lang="en-US" altLang="ja-JP" dirty="0"/>
              <a:t>SBT Net-Zero</a:t>
            </a:r>
            <a:r>
              <a:rPr lang="ja-JP" altLang="en-US" dirty="0"/>
              <a:t>では</a:t>
            </a:r>
            <a:r>
              <a:rPr lang="en-US" altLang="ja-JP" dirty="0"/>
              <a:t>1.5℃</a:t>
            </a:r>
            <a:r>
              <a:rPr lang="ja-JP" altLang="en-US" dirty="0"/>
              <a:t>水準の削減目標を設定（</a:t>
            </a:r>
            <a:r>
              <a:rPr lang="en-US" altLang="ja-JP" dirty="0"/>
              <a:t>Near-term SBT</a:t>
            </a:r>
            <a:r>
              <a:rPr lang="ja-JP" altLang="en-US" dirty="0" err="1"/>
              <a:t>、</a:t>
            </a:r>
            <a:r>
              <a:rPr lang="en-US" altLang="ja-JP" dirty="0"/>
              <a:t>Long-term SBT</a:t>
            </a:r>
            <a:r>
              <a:rPr lang="ja-JP" altLang="en-US" dirty="0"/>
              <a:t>）し、残余排出量と炭素除去を釣り合わせること（</a:t>
            </a:r>
            <a:r>
              <a:rPr lang="en-US" altLang="ja-JP" dirty="0"/>
              <a:t>Neutralization</a:t>
            </a:r>
            <a:r>
              <a:rPr lang="ja-JP" altLang="en-US" dirty="0"/>
              <a:t>）が求められる</a:t>
            </a:r>
          </a:p>
        </p:txBody>
      </p:sp>
      <p:sp>
        <p:nvSpPr>
          <p:cNvPr id="4" name="テキスト ボックス 11"/>
          <p:cNvSpPr txBox="1">
            <a:spLocks noChangeArrowheads="1"/>
          </p:cNvSpPr>
          <p:nvPr/>
        </p:nvSpPr>
        <p:spPr bwMode="auto">
          <a:xfrm>
            <a:off x="323906" y="7298065"/>
            <a:ext cx="93009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]SBTi </a:t>
            </a:r>
            <a:r>
              <a:rPr lang="en-US" altLang="ja-JP" sz="1100" dirty="0">
                <a:solidFill>
                  <a:srgbClr val="000000"/>
                </a:solidFill>
                <a:latin typeface="Meiryo UI" pitchFamily="50" charset="-128"/>
                <a:ea typeface="Meiryo UI" pitchFamily="50" charset="-128"/>
                <a:cs typeface="Meiryo UI" pitchFamily="50" charset="-128"/>
              </a:rPr>
              <a:t>C</a:t>
            </a:r>
            <a:r>
              <a:rPr lang="en-US" altLang="ja-JP" sz="1100" b="0" dirty="0">
                <a:solidFill>
                  <a:srgbClr val="000000"/>
                </a:solidFill>
                <a:latin typeface="Meiryo UI" pitchFamily="50" charset="-128"/>
                <a:ea typeface="Meiryo UI" pitchFamily="50" charset="-128"/>
                <a:cs typeface="Meiryo UI" pitchFamily="50" charset="-128"/>
              </a:rPr>
              <a:t>orporate Net-Zero Standard </a:t>
            </a:r>
            <a:r>
              <a:rPr lang="en-US" altLang="ja-JP" sz="1100" dirty="0">
                <a:solidFill>
                  <a:srgbClr val="000000"/>
                </a:solidFill>
                <a:latin typeface="Meiryo UI" pitchFamily="50" charset="-128"/>
                <a:ea typeface="Meiryo UI" pitchFamily="50" charset="-128"/>
                <a:cs typeface="Meiryo UI" pitchFamily="50" charset="-128"/>
              </a:rPr>
              <a:t>V</a:t>
            </a:r>
            <a:r>
              <a:rPr lang="en-US" altLang="ja-JP" sz="1100" b="0" dirty="0">
                <a:solidFill>
                  <a:srgbClr val="000000"/>
                </a:solidFill>
                <a:latin typeface="Meiryo UI" pitchFamily="50" charset="-128"/>
                <a:ea typeface="Meiryo UI" pitchFamily="50" charset="-128"/>
                <a:cs typeface="Meiryo UI" pitchFamily="50" charset="-128"/>
              </a:rPr>
              <a:t>ersion 1.0(</a:t>
            </a:r>
            <a:r>
              <a:rPr lang="en-US" altLang="ja-JP" sz="1100">
                <a:latin typeface="Meiryo UI" pitchFamily="50" charset="-128"/>
                <a:ea typeface="Meiryo UI" pitchFamily="50" charset="-128"/>
                <a:cs typeface="Meiryo UI" pitchFamily="50" charset="-128"/>
              </a:rPr>
              <a:t>https://sciencebasedtargets.org/resources/files/Net-Zero-Standard</a:t>
            </a:r>
            <a:r>
              <a:rPr lang="en-US" altLang="ja-JP" sz="1100" dirty="0">
                <a:latin typeface="Meiryo UI" pitchFamily="50" charset="-128"/>
                <a:ea typeface="Meiryo UI" pitchFamily="50" charset="-128"/>
                <a:cs typeface="Meiryo UI" pitchFamily="50" charset="-128"/>
              </a:rPr>
              <a:t>.pdf)</a:t>
            </a:r>
            <a:r>
              <a:rPr lang="ja-JP" altLang="en-US" sz="1100" b="0" dirty="0">
                <a:latin typeface="Meiryo UI" pitchFamily="50" charset="-128"/>
                <a:ea typeface="Meiryo UI" pitchFamily="50" charset="-128"/>
                <a:cs typeface="Meiryo UI" pitchFamily="50" charset="-128"/>
              </a:rPr>
              <a:t>より作成</a:t>
            </a:r>
          </a:p>
        </p:txBody>
      </p:sp>
      <p:sp>
        <p:nvSpPr>
          <p:cNvPr id="52" name="テキスト ボックス 51"/>
          <p:cNvSpPr txBox="1"/>
          <p:nvPr/>
        </p:nvSpPr>
        <p:spPr>
          <a:xfrm>
            <a:off x="6573239" y="2532969"/>
            <a:ext cx="3948518" cy="287771"/>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sz="1270" kern="0" dirty="0" err="1">
                <a:solidFill>
                  <a:prstClr val="black"/>
                </a:solidFill>
                <a:latin typeface="Segoe UI"/>
              </a:rPr>
              <a:t>SBTi</a:t>
            </a:r>
            <a:r>
              <a:rPr kumimoji="0" lang="en-US" altLang="ja-JP" sz="1270" kern="0" dirty="0">
                <a:solidFill>
                  <a:prstClr val="black"/>
                </a:solidFill>
                <a:latin typeface="Segoe UI"/>
              </a:rPr>
              <a:t> Corporate Net-Zero Standard Version </a:t>
            </a:r>
            <a:r>
              <a:rPr kumimoji="0" lang="en-US" altLang="ja-JP" sz="1270" kern="0" dirty="0">
                <a:solidFill>
                  <a:prstClr val="black"/>
                </a:solidFill>
                <a:latin typeface="Segoe UI"/>
                <a:ea typeface="Meiryo UI"/>
              </a:rPr>
              <a:t>1.0</a:t>
            </a:r>
            <a:r>
              <a:rPr kumimoji="0" lang="ja-JP" altLang="en-US" sz="1270" kern="0" dirty="0">
                <a:solidFill>
                  <a:prstClr val="black"/>
                </a:solidFill>
                <a:latin typeface="Segoe UI"/>
                <a:ea typeface="Meiryo UI"/>
              </a:rPr>
              <a:t>に準拠</a:t>
            </a:r>
          </a:p>
        </p:txBody>
      </p:sp>
      <p:sp>
        <p:nvSpPr>
          <p:cNvPr id="92" name="フリーフォーム 91"/>
          <p:cNvSpPr/>
          <p:nvPr/>
        </p:nvSpPr>
        <p:spPr>
          <a:xfrm>
            <a:off x="1889420" y="5916305"/>
            <a:ext cx="4639198" cy="1280160"/>
          </a:xfrm>
          <a:custGeom>
            <a:avLst/>
            <a:gdLst>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328416 w 4681728"/>
              <a:gd name="connsiteY16" fmla="*/ 804672 h 1280160"/>
              <a:gd name="connsiteX17" fmla="*/ 3410712 w 4681728"/>
              <a:gd name="connsiteY17" fmla="*/ 758952 h 1280160"/>
              <a:gd name="connsiteX18" fmla="*/ 3419856 w 4681728"/>
              <a:gd name="connsiteY18" fmla="*/ 731520 h 1280160"/>
              <a:gd name="connsiteX19" fmla="*/ 3483864 w 4681728"/>
              <a:gd name="connsiteY19" fmla="*/ 694944 h 1280160"/>
              <a:gd name="connsiteX20" fmla="*/ 3511296 w 4681728"/>
              <a:gd name="connsiteY20" fmla="*/ 676656 h 1280160"/>
              <a:gd name="connsiteX21" fmla="*/ 3611880 w 4681728"/>
              <a:gd name="connsiteY21" fmla="*/ 640080 h 1280160"/>
              <a:gd name="connsiteX22" fmla="*/ 3639312 w 4681728"/>
              <a:gd name="connsiteY22" fmla="*/ 630936 h 1280160"/>
              <a:gd name="connsiteX23" fmla="*/ 3712464 w 4681728"/>
              <a:gd name="connsiteY23" fmla="*/ 612648 h 1280160"/>
              <a:gd name="connsiteX24" fmla="*/ 3739896 w 4681728"/>
              <a:gd name="connsiteY24" fmla="*/ 594360 h 1280160"/>
              <a:gd name="connsiteX25" fmla="*/ 3767328 w 4681728"/>
              <a:gd name="connsiteY25" fmla="*/ 566928 h 1280160"/>
              <a:gd name="connsiteX26" fmla="*/ 3813048 w 4681728"/>
              <a:gd name="connsiteY26" fmla="*/ 557784 h 1280160"/>
              <a:gd name="connsiteX27" fmla="*/ 3922776 w 4681728"/>
              <a:gd name="connsiteY27" fmla="*/ 539496 h 1280160"/>
              <a:gd name="connsiteX28" fmla="*/ 3995928 w 4681728"/>
              <a:gd name="connsiteY28" fmla="*/ 512064 h 1280160"/>
              <a:gd name="connsiteX29" fmla="*/ 4032504 w 4681728"/>
              <a:gd name="connsiteY29" fmla="*/ 493776 h 1280160"/>
              <a:gd name="connsiteX30" fmla="*/ 4078224 w 4681728"/>
              <a:gd name="connsiteY30" fmla="*/ 484632 h 1280160"/>
              <a:gd name="connsiteX31" fmla="*/ 4114800 w 4681728"/>
              <a:gd name="connsiteY31" fmla="*/ 475488 h 1280160"/>
              <a:gd name="connsiteX32" fmla="*/ 4169664 w 4681728"/>
              <a:gd name="connsiteY32" fmla="*/ 438912 h 1280160"/>
              <a:gd name="connsiteX33" fmla="*/ 4251960 w 4681728"/>
              <a:gd name="connsiteY33" fmla="*/ 411480 h 1280160"/>
              <a:gd name="connsiteX34" fmla="*/ 4279392 w 4681728"/>
              <a:gd name="connsiteY34" fmla="*/ 402336 h 1280160"/>
              <a:gd name="connsiteX35" fmla="*/ 4361688 w 4681728"/>
              <a:gd name="connsiteY35" fmla="*/ 384048 h 1280160"/>
              <a:gd name="connsiteX36" fmla="*/ 4443984 w 4681728"/>
              <a:gd name="connsiteY36" fmla="*/ 356616 h 1280160"/>
              <a:gd name="connsiteX37" fmla="*/ 4471416 w 4681728"/>
              <a:gd name="connsiteY37" fmla="*/ 347472 h 1280160"/>
              <a:gd name="connsiteX38" fmla="*/ 4626864 w 4681728"/>
              <a:gd name="connsiteY38" fmla="*/ 329184 h 1280160"/>
              <a:gd name="connsiteX39" fmla="*/ 4636008 w 4681728"/>
              <a:gd name="connsiteY39" fmla="*/ 301752 h 1280160"/>
              <a:gd name="connsiteX40" fmla="*/ 4681728 w 4681728"/>
              <a:gd name="connsiteY40" fmla="*/ 292608 h 1280160"/>
              <a:gd name="connsiteX41" fmla="*/ 4654296 w 4681728"/>
              <a:gd name="connsiteY41" fmla="*/ 0 h 1280160"/>
              <a:gd name="connsiteX42" fmla="*/ 0 w 4681728"/>
              <a:gd name="connsiteY4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511296 w 4681728"/>
              <a:gd name="connsiteY19" fmla="*/ 676656 h 1280160"/>
              <a:gd name="connsiteX20" fmla="*/ 3611880 w 4681728"/>
              <a:gd name="connsiteY20" fmla="*/ 640080 h 1280160"/>
              <a:gd name="connsiteX21" fmla="*/ 3639312 w 4681728"/>
              <a:gd name="connsiteY21" fmla="*/ 630936 h 1280160"/>
              <a:gd name="connsiteX22" fmla="*/ 3712464 w 4681728"/>
              <a:gd name="connsiteY22" fmla="*/ 612648 h 1280160"/>
              <a:gd name="connsiteX23" fmla="*/ 3739896 w 4681728"/>
              <a:gd name="connsiteY23" fmla="*/ 594360 h 1280160"/>
              <a:gd name="connsiteX24" fmla="*/ 3767328 w 4681728"/>
              <a:gd name="connsiteY24" fmla="*/ 566928 h 1280160"/>
              <a:gd name="connsiteX25" fmla="*/ 3813048 w 4681728"/>
              <a:gd name="connsiteY25" fmla="*/ 557784 h 1280160"/>
              <a:gd name="connsiteX26" fmla="*/ 3922776 w 4681728"/>
              <a:gd name="connsiteY26" fmla="*/ 539496 h 1280160"/>
              <a:gd name="connsiteX27" fmla="*/ 3995928 w 4681728"/>
              <a:gd name="connsiteY27" fmla="*/ 512064 h 1280160"/>
              <a:gd name="connsiteX28" fmla="*/ 4032504 w 4681728"/>
              <a:gd name="connsiteY28" fmla="*/ 493776 h 1280160"/>
              <a:gd name="connsiteX29" fmla="*/ 4078224 w 4681728"/>
              <a:gd name="connsiteY29" fmla="*/ 484632 h 1280160"/>
              <a:gd name="connsiteX30" fmla="*/ 4114800 w 4681728"/>
              <a:gd name="connsiteY30" fmla="*/ 475488 h 1280160"/>
              <a:gd name="connsiteX31" fmla="*/ 4169664 w 4681728"/>
              <a:gd name="connsiteY31" fmla="*/ 438912 h 1280160"/>
              <a:gd name="connsiteX32" fmla="*/ 4251960 w 4681728"/>
              <a:gd name="connsiteY32" fmla="*/ 411480 h 1280160"/>
              <a:gd name="connsiteX33" fmla="*/ 4279392 w 4681728"/>
              <a:gd name="connsiteY33" fmla="*/ 402336 h 1280160"/>
              <a:gd name="connsiteX34" fmla="*/ 4361688 w 4681728"/>
              <a:gd name="connsiteY34" fmla="*/ 384048 h 1280160"/>
              <a:gd name="connsiteX35" fmla="*/ 4443984 w 4681728"/>
              <a:gd name="connsiteY35" fmla="*/ 356616 h 1280160"/>
              <a:gd name="connsiteX36" fmla="*/ 4471416 w 4681728"/>
              <a:gd name="connsiteY36" fmla="*/ 347472 h 1280160"/>
              <a:gd name="connsiteX37" fmla="*/ 4626864 w 4681728"/>
              <a:gd name="connsiteY37" fmla="*/ 329184 h 1280160"/>
              <a:gd name="connsiteX38" fmla="*/ 4636008 w 4681728"/>
              <a:gd name="connsiteY38" fmla="*/ 301752 h 1280160"/>
              <a:gd name="connsiteX39" fmla="*/ 4681728 w 4681728"/>
              <a:gd name="connsiteY39" fmla="*/ 292608 h 1280160"/>
              <a:gd name="connsiteX40" fmla="*/ 4654296 w 4681728"/>
              <a:gd name="connsiteY40" fmla="*/ 0 h 1280160"/>
              <a:gd name="connsiteX41" fmla="*/ 0 w 4681728"/>
              <a:gd name="connsiteY4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639312 w 4681728"/>
              <a:gd name="connsiteY20" fmla="*/ 630936 h 1280160"/>
              <a:gd name="connsiteX21" fmla="*/ 3712464 w 4681728"/>
              <a:gd name="connsiteY21" fmla="*/ 612648 h 1280160"/>
              <a:gd name="connsiteX22" fmla="*/ 3739896 w 4681728"/>
              <a:gd name="connsiteY22" fmla="*/ 594360 h 1280160"/>
              <a:gd name="connsiteX23" fmla="*/ 3767328 w 4681728"/>
              <a:gd name="connsiteY23" fmla="*/ 566928 h 1280160"/>
              <a:gd name="connsiteX24" fmla="*/ 3813048 w 4681728"/>
              <a:gd name="connsiteY24" fmla="*/ 557784 h 1280160"/>
              <a:gd name="connsiteX25" fmla="*/ 3922776 w 4681728"/>
              <a:gd name="connsiteY25" fmla="*/ 539496 h 1280160"/>
              <a:gd name="connsiteX26" fmla="*/ 3995928 w 4681728"/>
              <a:gd name="connsiteY26" fmla="*/ 512064 h 1280160"/>
              <a:gd name="connsiteX27" fmla="*/ 4032504 w 4681728"/>
              <a:gd name="connsiteY27" fmla="*/ 493776 h 1280160"/>
              <a:gd name="connsiteX28" fmla="*/ 4078224 w 4681728"/>
              <a:gd name="connsiteY28" fmla="*/ 484632 h 1280160"/>
              <a:gd name="connsiteX29" fmla="*/ 4114800 w 4681728"/>
              <a:gd name="connsiteY29" fmla="*/ 475488 h 1280160"/>
              <a:gd name="connsiteX30" fmla="*/ 4169664 w 4681728"/>
              <a:gd name="connsiteY30" fmla="*/ 438912 h 1280160"/>
              <a:gd name="connsiteX31" fmla="*/ 4251960 w 4681728"/>
              <a:gd name="connsiteY31" fmla="*/ 411480 h 1280160"/>
              <a:gd name="connsiteX32" fmla="*/ 4279392 w 4681728"/>
              <a:gd name="connsiteY32" fmla="*/ 402336 h 1280160"/>
              <a:gd name="connsiteX33" fmla="*/ 4361688 w 4681728"/>
              <a:gd name="connsiteY33" fmla="*/ 384048 h 1280160"/>
              <a:gd name="connsiteX34" fmla="*/ 4443984 w 4681728"/>
              <a:gd name="connsiteY34" fmla="*/ 356616 h 1280160"/>
              <a:gd name="connsiteX35" fmla="*/ 4471416 w 4681728"/>
              <a:gd name="connsiteY35" fmla="*/ 347472 h 1280160"/>
              <a:gd name="connsiteX36" fmla="*/ 4626864 w 4681728"/>
              <a:gd name="connsiteY36" fmla="*/ 329184 h 1280160"/>
              <a:gd name="connsiteX37" fmla="*/ 4636008 w 4681728"/>
              <a:gd name="connsiteY37" fmla="*/ 301752 h 1280160"/>
              <a:gd name="connsiteX38" fmla="*/ 4681728 w 4681728"/>
              <a:gd name="connsiteY38" fmla="*/ 292608 h 1280160"/>
              <a:gd name="connsiteX39" fmla="*/ 4654296 w 4681728"/>
              <a:gd name="connsiteY39" fmla="*/ 0 h 1280160"/>
              <a:gd name="connsiteX40" fmla="*/ 0 w 4681728"/>
              <a:gd name="connsiteY4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813048 w 4681728"/>
              <a:gd name="connsiteY23" fmla="*/ 557784 h 1280160"/>
              <a:gd name="connsiteX24" fmla="*/ 3922776 w 4681728"/>
              <a:gd name="connsiteY24" fmla="*/ 539496 h 1280160"/>
              <a:gd name="connsiteX25" fmla="*/ 3995928 w 4681728"/>
              <a:gd name="connsiteY25" fmla="*/ 512064 h 1280160"/>
              <a:gd name="connsiteX26" fmla="*/ 4032504 w 4681728"/>
              <a:gd name="connsiteY26" fmla="*/ 493776 h 1280160"/>
              <a:gd name="connsiteX27" fmla="*/ 4078224 w 4681728"/>
              <a:gd name="connsiteY27" fmla="*/ 484632 h 1280160"/>
              <a:gd name="connsiteX28" fmla="*/ 4114800 w 4681728"/>
              <a:gd name="connsiteY28" fmla="*/ 475488 h 1280160"/>
              <a:gd name="connsiteX29" fmla="*/ 4169664 w 4681728"/>
              <a:gd name="connsiteY29" fmla="*/ 438912 h 1280160"/>
              <a:gd name="connsiteX30" fmla="*/ 4251960 w 4681728"/>
              <a:gd name="connsiteY30" fmla="*/ 411480 h 1280160"/>
              <a:gd name="connsiteX31" fmla="*/ 4279392 w 4681728"/>
              <a:gd name="connsiteY31" fmla="*/ 402336 h 1280160"/>
              <a:gd name="connsiteX32" fmla="*/ 4361688 w 4681728"/>
              <a:gd name="connsiteY32" fmla="*/ 384048 h 1280160"/>
              <a:gd name="connsiteX33" fmla="*/ 4443984 w 4681728"/>
              <a:gd name="connsiteY33" fmla="*/ 356616 h 1280160"/>
              <a:gd name="connsiteX34" fmla="*/ 4471416 w 4681728"/>
              <a:gd name="connsiteY34" fmla="*/ 347472 h 1280160"/>
              <a:gd name="connsiteX35" fmla="*/ 4626864 w 4681728"/>
              <a:gd name="connsiteY35" fmla="*/ 329184 h 1280160"/>
              <a:gd name="connsiteX36" fmla="*/ 4636008 w 4681728"/>
              <a:gd name="connsiteY36" fmla="*/ 301752 h 1280160"/>
              <a:gd name="connsiteX37" fmla="*/ 4681728 w 4681728"/>
              <a:gd name="connsiteY37" fmla="*/ 292608 h 1280160"/>
              <a:gd name="connsiteX38" fmla="*/ 4654296 w 4681728"/>
              <a:gd name="connsiteY38" fmla="*/ 0 h 1280160"/>
              <a:gd name="connsiteX39" fmla="*/ 0 w 4681728"/>
              <a:gd name="connsiteY3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922776 w 4681728"/>
              <a:gd name="connsiteY23" fmla="*/ 539496 h 1280160"/>
              <a:gd name="connsiteX24" fmla="*/ 3995928 w 4681728"/>
              <a:gd name="connsiteY24" fmla="*/ 512064 h 1280160"/>
              <a:gd name="connsiteX25" fmla="*/ 4032504 w 4681728"/>
              <a:gd name="connsiteY25" fmla="*/ 493776 h 1280160"/>
              <a:gd name="connsiteX26" fmla="*/ 4078224 w 4681728"/>
              <a:gd name="connsiteY26" fmla="*/ 484632 h 1280160"/>
              <a:gd name="connsiteX27" fmla="*/ 4114800 w 4681728"/>
              <a:gd name="connsiteY27" fmla="*/ 475488 h 1280160"/>
              <a:gd name="connsiteX28" fmla="*/ 4169664 w 4681728"/>
              <a:gd name="connsiteY28" fmla="*/ 438912 h 1280160"/>
              <a:gd name="connsiteX29" fmla="*/ 4251960 w 4681728"/>
              <a:gd name="connsiteY29" fmla="*/ 411480 h 1280160"/>
              <a:gd name="connsiteX30" fmla="*/ 4279392 w 4681728"/>
              <a:gd name="connsiteY30" fmla="*/ 402336 h 1280160"/>
              <a:gd name="connsiteX31" fmla="*/ 4361688 w 4681728"/>
              <a:gd name="connsiteY31" fmla="*/ 384048 h 1280160"/>
              <a:gd name="connsiteX32" fmla="*/ 4443984 w 4681728"/>
              <a:gd name="connsiteY32" fmla="*/ 356616 h 1280160"/>
              <a:gd name="connsiteX33" fmla="*/ 4471416 w 4681728"/>
              <a:gd name="connsiteY33" fmla="*/ 347472 h 1280160"/>
              <a:gd name="connsiteX34" fmla="*/ 4626864 w 4681728"/>
              <a:gd name="connsiteY34" fmla="*/ 329184 h 1280160"/>
              <a:gd name="connsiteX35" fmla="*/ 4636008 w 4681728"/>
              <a:gd name="connsiteY35" fmla="*/ 301752 h 1280160"/>
              <a:gd name="connsiteX36" fmla="*/ 4681728 w 4681728"/>
              <a:gd name="connsiteY36" fmla="*/ 292608 h 1280160"/>
              <a:gd name="connsiteX37" fmla="*/ 4654296 w 4681728"/>
              <a:gd name="connsiteY37" fmla="*/ 0 h 1280160"/>
              <a:gd name="connsiteX38" fmla="*/ 0 w 4681728"/>
              <a:gd name="connsiteY3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767328 w 4681728"/>
              <a:gd name="connsiteY21" fmla="*/ 566928 h 1280160"/>
              <a:gd name="connsiteX22" fmla="*/ 3922776 w 4681728"/>
              <a:gd name="connsiteY22" fmla="*/ 539496 h 1280160"/>
              <a:gd name="connsiteX23" fmla="*/ 3995928 w 4681728"/>
              <a:gd name="connsiteY23" fmla="*/ 512064 h 1280160"/>
              <a:gd name="connsiteX24" fmla="*/ 4032504 w 4681728"/>
              <a:gd name="connsiteY24" fmla="*/ 493776 h 1280160"/>
              <a:gd name="connsiteX25" fmla="*/ 4078224 w 4681728"/>
              <a:gd name="connsiteY25" fmla="*/ 484632 h 1280160"/>
              <a:gd name="connsiteX26" fmla="*/ 4114800 w 4681728"/>
              <a:gd name="connsiteY26" fmla="*/ 475488 h 1280160"/>
              <a:gd name="connsiteX27" fmla="*/ 4169664 w 4681728"/>
              <a:gd name="connsiteY27" fmla="*/ 438912 h 1280160"/>
              <a:gd name="connsiteX28" fmla="*/ 4251960 w 4681728"/>
              <a:gd name="connsiteY28" fmla="*/ 411480 h 1280160"/>
              <a:gd name="connsiteX29" fmla="*/ 4279392 w 4681728"/>
              <a:gd name="connsiteY29" fmla="*/ 402336 h 1280160"/>
              <a:gd name="connsiteX30" fmla="*/ 4361688 w 4681728"/>
              <a:gd name="connsiteY30" fmla="*/ 384048 h 1280160"/>
              <a:gd name="connsiteX31" fmla="*/ 4443984 w 4681728"/>
              <a:gd name="connsiteY31" fmla="*/ 356616 h 1280160"/>
              <a:gd name="connsiteX32" fmla="*/ 4471416 w 4681728"/>
              <a:gd name="connsiteY32" fmla="*/ 347472 h 1280160"/>
              <a:gd name="connsiteX33" fmla="*/ 4626864 w 4681728"/>
              <a:gd name="connsiteY33" fmla="*/ 329184 h 1280160"/>
              <a:gd name="connsiteX34" fmla="*/ 4636008 w 4681728"/>
              <a:gd name="connsiteY34" fmla="*/ 301752 h 1280160"/>
              <a:gd name="connsiteX35" fmla="*/ 4681728 w 4681728"/>
              <a:gd name="connsiteY35" fmla="*/ 292608 h 1280160"/>
              <a:gd name="connsiteX36" fmla="*/ 4654296 w 4681728"/>
              <a:gd name="connsiteY36" fmla="*/ 0 h 1280160"/>
              <a:gd name="connsiteX37" fmla="*/ 0 w 4681728"/>
              <a:gd name="connsiteY3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32504 w 4681728"/>
              <a:gd name="connsiteY23" fmla="*/ 493776 h 1280160"/>
              <a:gd name="connsiteX24" fmla="*/ 4078224 w 4681728"/>
              <a:gd name="connsiteY24" fmla="*/ 484632 h 1280160"/>
              <a:gd name="connsiteX25" fmla="*/ 4114800 w 4681728"/>
              <a:gd name="connsiteY25" fmla="*/ 475488 h 1280160"/>
              <a:gd name="connsiteX26" fmla="*/ 4169664 w 4681728"/>
              <a:gd name="connsiteY26" fmla="*/ 438912 h 1280160"/>
              <a:gd name="connsiteX27" fmla="*/ 4251960 w 4681728"/>
              <a:gd name="connsiteY27" fmla="*/ 411480 h 1280160"/>
              <a:gd name="connsiteX28" fmla="*/ 4279392 w 4681728"/>
              <a:gd name="connsiteY28" fmla="*/ 402336 h 1280160"/>
              <a:gd name="connsiteX29" fmla="*/ 4361688 w 4681728"/>
              <a:gd name="connsiteY29" fmla="*/ 384048 h 1280160"/>
              <a:gd name="connsiteX30" fmla="*/ 4443984 w 4681728"/>
              <a:gd name="connsiteY30" fmla="*/ 356616 h 1280160"/>
              <a:gd name="connsiteX31" fmla="*/ 4471416 w 4681728"/>
              <a:gd name="connsiteY31" fmla="*/ 347472 h 1280160"/>
              <a:gd name="connsiteX32" fmla="*/ 4626864 w 4681728"/>
              <a:gd name="connsiteY32" fmla="*/ 329184 h 1280160"/>
              <a:gd name="connsiteX33" fmla="*/ 4636008 w 4681728"/>
              <a:gd name="connsiteY33" fmla="*/ 301752 h 1280160"/>
              <a:gd name="connsiteX34" fmla="*/ 4681728 w 4681728"/>
              <a:gd name="connsiteY34" fmla="*/ 292608 h 1280160"/>
              <a:gd name="connsiteX35" fmla="*/ 4654296 w 4681728"/>
              <a:gd name="connsiteY35" fmla="*/ 0 h 1280160"/>
              <a:gd name="connsiteX36" fmla="*/ 0 w 4681728"/>
              <a:gd name="connsiteY3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78224 w 4681728"/>
              <a:gd name="connsiteY23" fmla="*/ 484632 h 1280160"/>
              <a:gd name="connsiteX24" fmla="*/ 4114800 w 4681728"/>
              <a:gd name="connsiteY24" fmla="*/ 475488 h 1280160"/>
              <a:gd name="connsiteX25" fmla="*/ 4169664 w 4681728"/>
              <a:gd name="connsiteY25" fmla="*/ 438912 h 1280160"/>
              <a:gd name="connsiteX26" fmla="*/ 4251960 w 4681728"/>
              <a:gd name="connsiteY26" fmla="*/ 411480 h 1280160"/>
              <a:gd name="connsiteX27" fmla="*/ 4279392 w 4681728"/>
              <a:gd name="connsiteY27" fmla="*/ 402336 h 1280160"/>
              <a:gd name="connsiteX28" fmla="*/ 4361688 w 4681728"/>
              <a:gd name="connsiteY28" fmla="*/ 384048 h 1280160"/>
              <a:gd name="connsiteX29" fmla="*/ 4443984 w 4681728"/>
              <a:gd name="connsiteY29" fmla="*/ 356616 h 1280160"/>
              <a:gd name="connsiteX30" fmla="*/ 4471416 w 4681728"/>
              <a:gd name="connsiteY30" fmla="*/ 347472 h 1280160"/>
              <a:gd name="connsiteX31" fmla="*/ 4626864 w 4681728"/>
              <a:gd name="connsiteY31" fmla="*/ 329184 h 1280160"/>
              <a:gd name="connsiteX32" fmla="*/ 4636008 w 4681728"/>
              <a:gd name="connsiteY32" fmla="*/ 301752 h 1280160"/>
              <a:gd name="connsiteX33" fmla="*/ 4681728 w 4681728"/>
              <a:gd name="connsiteY33" fmla="*/ 292608 h 1280160"/>
              <a:gd name="connsiteX34" fmla="*/ 4654296 w 4681728"/>
              <a:gd name="connsiteY34" fmla="*/ 0 h 1280160"/>
              <a:gd name="connsiteX35" fmla="*/ 0 w 4681728"/>
              <a:gd name="connsiteY3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108960 w 4681728"/>
              <a:gd name="connsiteY11" fmla="*/ 960120 h 1280160"/>
              <a:gd name="connsiteX12" fmla="*/ 3191256 w 4681728"/>
              <a:gd name="connsiteY12" fmla="*/ 886968 h 1280160"/>
              <a:gd name="connsiteX13" fmla="*/ 3246120 w 4681728"/>
              <a:gd name="connsiteY13" fmla="*/ 859536 h 1280160"/>
              <a:gd name="connsiteX14" fmla="*/ 3300984 w 4681728"/>
              <a:gd name="connsiteY14" fmla="*/ 813816 h 1280160"/>
              <a:gd name="connsiteX15" fmla="*/ 3410712 w 4681728"/>
              <a:gd name="connsiteY15" fmla="*/ 758952 h 1280160"/>
              <a:gd name="connsiteX16" fmla="*/ 3419856 w 4681728"/>
              <a:gd name="connsiteY16" fmla="*/ 731520 h 1280160"/>
              <a:gd name="connsiteX17" fmla="*/ 3611880 w 4681728"/>
              <a:gd name="connsiteY17" fmla="*/ 640080 h 1280160"/>
              <a:gd name="connsiteX18" fmla="*/ 3712464 w 4681728"/>
              <a:gd name="connsiteY18" fmla="*/ 612648 h 1280160"/>
              <a:gd name="connsiteX19" fmla="*/ 3739896 w 4681728"/>
              <a:gd name="connsiteY19" fmla="*/ 594360 h 1280160"/>
              <a:gd name="connsiteX20" fmla="*/ 3922776 w 4681728"/>
              <a:gd name="connsiteY20" fmla="*/ 539496 h 1280160"/>
              <a:gd name="connsiteX21" fmla="*/ 3995928 w 4681728"/>
              <a:gd name="connsiteY21" fmla="*/ 512064 h 1280160"/>
              <a:gd name="connsiteX22" fmla="*/ 4078224 w 4681728"/>
              <a:gd name="connsiteY22" fmla="*/ 484632 h 1280160"/>
              <a:gd name="connsiteX23" fmla="*/ 4114800 w 4681728"/>
              <a:gd name="connsiteY23" fmla="*/ 475488 h 1280160"/>
              <a:gd name="connsiteX24" fmla="*/ 4169664 w 4681728"/>
              <a:gd name="connsiteY24" fmla="*/ 438912 h 1280160"/>
              <a:gd name="connsiteX25" fmla="*/ 4251960 w 4681728"/>
              <a:gd name="connsiteY25" fmla="*/ 411480 h 1280160"/>
              <a:gd name="connsiteX26" fmla="*/ 4279392 w 4681728"/>
              <a:gd name="connsiteY26" fmla="*/ 402336 h 1280160"/>
              <a:gd name="connsiteX27" fmla="*/ 4361688 w 4681728"/>
              <a:gd name="connsiteY27" fmla="*/ 384048 h 1280160"/>
              <a:gd name="connsiteX28" fmla="*/ 4443984 w 4681728"/>
              <a:gd name="connsiteY28" fmla="*/ 356616 h 1280160"/>
              <a:gd name="connsiteX29" fmla="*/ 4471416 w 4681728"/>
              <a:gd name="connsiteY29" fmla="*/ 347472 h 1280160"/>
              <a:gd name="connsiteX30" fmla="*/ 4626864 w 4681728"/>
              <a:gd name="connsiteY30" fmla="*/ 329184 h 1280160"/>
              <a:gd name="connsiteX31" fmla="*/ 4636008 w 4681728"/>
              <a:gd name="connsiteY31" fmla="*/ 301752 h 1280160"/>
              <a:gd name="connsiteX32" fmla="*/ 4681728 w 4681728"/>
              <a:gd name="connsiteY32" fmla="*/ 292608 h 1280160"/>
              <a:gd name="connsiteX33" fmla="*/ 4654296 w 4681728"/>
              <a:gd name="connsiteY33" fmla="*/ 0 h 1280160"/>
              <a:gd name="connsiteX34" fmla="*/ 0 w 4681728"/>
              <a:gd name="connsiteY3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99232 w 4681728"/>
              <a:gd name="connsiteY9" fmla="*/ 1014984 h 1280160"/>
              <a:gd name="connsiteX10" fmla="*/ 3108960 w 4681728"/>
              <a:gd name="connsiteY10" fmla="*/ 960120 h 1280160"/>
              <a:gd name="connsiteX11" fmla="*/ 3191256 w 4681728"/>
              <a:gd name="connsiteY11" fmla="*/ 886968 h 1280160"/>
              <a:gd name="connsiteX12" fmla="*/ 3246120 w 4681728"/>
              <a:gd name="connsiteY12" fmla="*/ 859536 h 1280160"/>
              <a:gd name="connsiteX13" fmla="*/ 3300984 w 4681728"/>
              <a:gd name="connsiteY13" fmla="*/ 813816 h 1280160"/>
              <a:gd name="connsiteX14" fmla="*/ 3410712 w 4681728"/>
              <a:gd name="connsiteY14" fmla="*/ 758952 h 1280160"/>
              <a:gd name="connsiteX15" fmla="*/ 3419856 w 4681728"/>
              <a:gd name="connsiteY15" fmla="*/ 731520 h 1280160"/>
              <a:gd name="connsiteX16" fmla="*/ 3611880 w 4681728"/>
              <a:gd name="connsiteY16" fmla="*/ 640080 h 1280160"/>
              <a:gd name="connsiteX17" fmla="*/ 3712464 w 4681728"/>
              <a:gd name="connsiteY17" fmla="*/ 612648 h 1280160"/>
              <a:gd name="connsiteX18" fmla="*/ 3739896 w 4681728"/>
              <a:gd name="connsiteY18" fmla="*/ 594360 h 1280160"/>
              <a:gd name="connsiteX19" fmla="*/ 3922776 w 4681728"/>
              <a:gd name="connsiteY19" fmla="*/ 539496 h 1280160"/>
              <a:gd name="connsiteX20" fmla="*/ 3995928 w 4681728"/>
              <a:gd name="connsiteY20" fmla="*/ 512064 h 1280160"/>
              <a:gd name="connsiteX21" fmla="*/ 4078224 w 4681728"/>
              <a:gd name="connsiteY21" fmla="*/ 484632 h 1280160"/>
              <a:gd name="connsiteX22" fmla="*/ 4114800 w 4681728"/>
              <a:gd name="connsiteY22" fmla="*/ 475488 h 1280160"/>
              <a:gd name="connsiteX23" fmla="*/ 4169664 w 4681728"/>
              <a:gd name="connsiteY23" fmla="*/ 438912 h 1280160"/>
              <a:gd name="connsiteX24" fmla="*/ 4251960 w 4681728"/>
              <a:gd name="connsiteY24" fmla="*/ 411480 h 1280160"/>
              <a:gd name="connsiteX25" fmla="*/ 4279392 w 4681728"/>
              <a:gd name="connsiteY25" fmla="*/ 402336 h 1280160"/>
              <a:gd name="connsiteX26" fmla="*/ 4361688 w 4681728"/>
              <a:gd name="connsiteY26" fmla="*/ 384048 h 1280160"/>
              <a:gd name="connsiteX27" fmla="*/ 4443984 w 4681728"/>
              <a:gd name="connsiteY27" fmla="*/ 356616 h 1280160"/>
              <a:gd name="connsiteX28" fmla="*/ 4471416 w 4681728"/>
              <a:gd name="connsiteY28" fmla="*/ 347472 h 1280160"/>
              <a:gd name="connsiteX29" fmla="*/ 4626864 w 4681728"/>
              <a:gd name="connsiteY29" fmla="*/ 329184 h 1280160"/>
              <a:gd name="connsiteX30" fmla="*/ 4636008 w 4681728"/>
              <a:gd name="connsiteY30" fmla="*/ 301752 h 1280160"/>
              <a:gd name="connsiteX31" fmla="*/ 4681728 w 4681728"/>
              <a:gd name="connsiteY31" fmla="*/ 292608 h 1280160"/>
              <a:gd name="connsiteX32" fmla="*/ 4654296 w 4681728"/>
              <a:gd name="connsiteY32" fmla="*/ 0 h 1280160"/>
              <a:gd name="connsiteX33" fmla="*/ 0 w 4681728"/>
              <a:gd name="connsiteY3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80360 w 4681728"/>
              <a:gd name="connsiteY6" fmla="*/ 1088136 h 1280160"/>
              <a:gd name="connsiteX7" fmla="*/ 2907792 w 4681728"/>
              <a:gd name="connsiteY7" fmla="*/ 1078992 h 1280160"/>
              <a:gd name="connsiteX8" fmla="*/ 2999232 w 4681728"/>
              <a:gd name="connsiteY8" fmla="*/ 1014984 h 1280160"/>
              <a:gd name="connsiteX9" fmla="*/ 3108960 w 4681728"/>
              <a:gd name="connsiteY9" fmla="*/ 960120 h 1280160"/>
              <a:gd name="connsiteX10" fmla="*/ 3191256 w 4681728"/>
              <a:gd name="connsiteY10" fmla="*/ 886968 h 1280160"/>
              <a:gd name="connsiteX11" fmla="*/ 3246120 w 4681728"/>
              <a:gd name="connsiteY11" fmla="*/ 859536 h 1280160"/>
              <a:gd name="connsiteX12" fmla="*/ 3300984 w 4681728"/>
              <a:gd name="connsiteY12" fmla="*/ 813816 h 1280160"/>
              <a:gd name="connsiteX13" fmla="*/ 3410712 w 4681728"/>
              <a:gd name="connsiteY13" fmla="*/ 758952 h 1280160"/>
              <a:gd name="connsiteX14" fmla="*/ 3419856 w 4681728"/>
              <a:gd name="connsiteY14" fmla="*/ 731520 h 1280160"/>
              <a:gd name="connsiteX15" fmla="*/ 3611880 w 4681728"/>
              <a:gd name="connsiteY15" fmla="*/ 640080 h 1280160"/>
              <a:gd name="connsiteX16" fmla="*/ 3712464 w 4681728"/>
              <a:gd name="connsiteY16" fmla="*/ 612648 h 1280160"/>
              <a:gd name="connsiteX17" fmla="*/ 3739896 w 4681728"/>
              <a:gd name="connsiteY17" fmla="*/ 594360 h 1280160"/>
              <a:gd name="connsiteX18" fmla="*/ 3922776 w 4681728"/>
              <a:gd name="connsiteY18" fmla="*/ 539496 h 1280160"/>
              <a:gd name="connsiteX19" fmla="*/ 3995928 w 4681728"/>
              <a:gd name="connsiteY19" fmla="*/ 512064 h 1280160"/>
              <a:gd name="connsiteX20" fmla="*/ 4078224 w 4681728"/>
              <a:gd name="connsiteY20" fmla="*/ 484632 h 1280160"/>
              <a:gd name="connsiteX21" fmla="*/ 4114800 w 4681728"/>
              <a:gd name="connsiteY21" fmla="*/ 475488 h 1280160"/>
              <a:gd name="connsiteX22" fmla="*/ 4169664 w 4681728"/>
              <a:gd name="connsiteY22" fmla="*/ 438912 h 1280160"/>
              <a:gd name="connsiteX23" fmla="*/ 4251960 w 4681728"/>
              <a:gd name="connsiteY23" fmla="*/ 411480 h 1280160"/>
              <a:gd name="connsiteX24" fmla="*/ 4279392 w 4681728"/>
              <a:gd name="connsiteY24" fmla="*/ 402336 h 1280160"/>
              <a:gd name="connsiteX25" fmla="*/ 4361688 w 4681728"/>
              <a:gd name="connsiteY25" fmla="*/ 384048 h 1280160"/>
              <a:gd name="connsiteX26" fmla="*/ 4443984 w 4681728"/>
              <a:gd name="connsiteY26" fmla="*/ 356616 h 1280160"/>
              <a:gd name="connsiteX27" fmla="*/ 4471416 w 4681728"/>
              <a:gd name="connsiteY27" fmla="*/ 347472 h 1280160"/>
              <a:gd name="connsiteX28" fmla="*/ 4626864 w 4681728"/>
              <a:gd name="connsiteY28" fmla="*/ 329184 h 1280160"/>
              <a:gd name="connsiteX29" fmla="*/ 4636008 w 4681728"/>
              <a:gd name="connsiteY29" fmla="*/ 301752 h 1280160"/>
              <a:gd name="connsiteX30" fmla="*/ 4681728 w 4681728"/>
              <a:gd name="connsiteY30" fmla="*/ 292608 h 1280160"/>
              <a:gd name="connsiteX31" fmla="*/ 4654296 w 4681728"/>
              <a:gd name="connsiteY31" fmla="*/ 0 h 1280160"/>
              <a:gd name="connsiteX32" fmla="*/ 0 w 4681728"/>
              <a:gd name="connsiteY3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07792 w 4681728"/>
              <a:gd name="connsiteY6" fmla="*/ 1078992 h 1280160"/>
              <a:gd name="connsiteX7" fmla="*/ 2999232 w 4681728"/>
              <a:gd name="connsiteY7" fmla="*/ 1014984 h 1280160"/>
              <a:gd name="connsiteX8" fmla="*/ 3108960 w 4681728"/>
              <a:gd name="connsiteY8" fmla="*/ 960120 h 1280160"/>
              <a:gd name="connsiteX9" fmla="*/ 3191256 w 4681728"/>
              <a:gd name="connsiteY9" fmla="*/ 886968 h 1280160"/>
              <a:gd name="connsiteX10" fmla="*/ 3246120 w 4681728"/>
              <a:gd name="connsiteY10" fmla="*/ 859536 h 1280160"/>
              <a:gd name="connsiteX11" fmla="*/ 3300984 w 4681728"/>
              <a:gd name="connsiteY11" fmla="*/ 813816 h 1280160"/>
              <a:gd name="connsiteX12" fmla="*/ 3410712 w 4681728"/>
              <a:gd name="connsiteY12" fmla="*/ 758952 h 1280160"/>
              <a:gd name="connsiteX13" fmla="*/ 3419856 w 4681728"/>
              <a:gd name="connsiteY13" fmla="*/ 731520 h 1280160"/>
              <a:gd name="connsiteX14" fmla="*/ 3611880 w 4681728"/>
              <a:gd name="connsiteY14" fmla="*/ 640080 h 1280160"/>
              <a:gd name="connsiteX15" fmla="*/ 3712464 w 4681728"/>
              <a:gd name="connsiteY15" fmla="*/ 612648 h 1280160"/>
              <a:gd name="connsiteX16" fmla="*/ 3739896 w 4681728"/>
              <a:gd name="connsiteY16" fmla="*/ 594360 h 1280160"/>
              <a:gd name="connsiteX17" fmla="*/ 3922776 w 4681728"/>
              <a:gd name="connsiteY17" fmla="*/ 539496 h 1280160"/>
              <a:gd name="connsiteX18" fmla="*/ 3995928 w 4681728"/>
              <a:gd name="connsiteY18" fmla="*/ 512064 h 1280160"/>
              <a:gd name="connsiteX19" fmla="*/ 4078224 w 4681728"/>
              <a:gd name="connsiteY19" fmla="*/ 484632 h 1280160"/>
              <a:gd name="connsiteX20" fmla="*/ 4114800 w 4681728"/>
              <a:gd name="connsiteY20" fmla="*/ 475488 h 1280160"/>
              <a:gd name="connsiteX21" fmla="*/ 4169664 w 4681728"/>
              <a:gd name="connsiteY21" fmla="*/ 438912 h 1280160"/>
              <a:gd name="connsiteX22" fmla="*/ 4251960 w 4681728"/>
              <a:gd name="connsiteY22" fmla="*/ 411480 h 1280160"/>
              <a:gd name="connsiteX23" fmla="*/ 4279392 w 4681728"/>
              <a:gd name="connsiteY23" fmla="*/ 402336 h 1280160"/>
              <a:gd name="connsiteX24" fmla="*/ 4361688 w 4681728"/>
              <a:gd name="connsiteY24" fmla="*/ 384048 h 1280160"/>
              <a:gd name="connsiteX25" fmla="*/ 4443984 w 4681728"/>
              <a:gd name="connsiteY25" fmla="*/ 356616 h 1280160"/>
              <a:gd name="connsiteX26" fmla="*/ 4471416 w 4681728"/>
              <a:gd name="connsiteY26" fmla="*/ 347472 h 1280160"/>
              <a:gd name="connsiteX27" fmla="*/ 4626864 w 4681728"/>
              <a:gd name="connsiteY27" fmla="*/ 329184 h 1280160"/>
              <a:gd name="connsiteX28" fmla="*/ 4636008 w 4681728"/>
              <a:gd name="connsiteY28" fmla="*/ 301752 h 1280160"/>
              <a:gd name="connsiteX29" fmla="*/ 4681728 w 4681728"/>
              <a:gd name="connsiteY29" fmla="*/ 292608 h 1280160"/>
              <a:gd name="connsiteX30" fmla="*/ 4654296 w 4681728"/>
              <a:gd name="connsiteY30" fmla="*/ 0 h 1280160"/>
              <a:gd name="connsiteX31" fmla="*/ 0 w 4681728"/>
              <a:gd name="connsiteY3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99232 w 4681728"/>
              <a:gd name="connsiteY6" fmla="*/ 1014984 h 1280160"/>
              <a:gd name="connsiteX7" fmla="*/ 3108960 w 4681728"/>
              <a:gd name="connsiteY7" fmla="*/ 960120 h 1280160"/>
              <a:gd name="connsiteX8" fmla="*/ 3191256 w 4681728"/>
              <a:gd name="connsiteY8" fmla="*/ 886968 h 1280160"/>
              <a:gd name="connsiteX9" fmla="*/ 3246120 w 4681728"/>
              <a:gd name="connsiteY9" fmla="*/ 859536 h 1280160"/>
              <a:gd name="connsiteX10" fmla="*/ 3300984 w 4681728"/>
              <a:gd name="connsiteY10" fmla="*/ 813816 h 1280160"/>
              <a:gd name="connsiteX11" fmla="*/ 3410712 w 4681728"/>
              <a:gd name="connsiteY11" fmla="*/ 758952 h 1280160"/>
              <a:gd name="connsiteX12" fmla="*/ 3419856 w 4681728"/>
              <a:gd name="connsiteY12" fmla="*/ 731520 h 1280160"/>
              <a:gd name="connsiteX13" fmla="*/ 3611880 w 4681728"/>
              <a:gd name="connsiteY13" fmla="*/ 640080 h 1280160"/>
              <a:gd name="connsiteX14" fmla="*/ 3712464 w 4681728"/>
              <a:gd name="connsiteY14" fmla="*/ 612648 h 1280160"/>
              <a:gd name="connsiteX15" fmla="*/ 3739896 w 4681728"/>
              <a:gd name="connsiteY15" fmla="*/ 594360 h 1280160"/>
              <a:gd name="connsiteX16" fmla="*/ 3922776 w 4681728"/>
              <a:gd name="connsiteY16" fmla="*/ 539496 h 1280160"/>
              <a:gd name="connsiteX17" fmla="*/ 3995928 w 4681728"/>
              <a:gd name="connsiteY17" fmla="*/ 512064 h 1280160"/>
              <a:gd name="connsiteX18" fmla="*/ 4078224 w 4681728"/>
              <a:gd name="connsiteY18" fmla="*/ 484632 h 1280160"/>
              <a:gd name="connsiteX19" fmla="*/ 4114800 w 4681728"/>
              <a:gd name="connsiteY19" fmla="*/ 475488 h 1280160"/>
              <a:gd name="connsiteX20" fmla="*/ 4169664 w 4681728"/>
              <a:gd name="connsiteY20" fmla="*/ 438912 h 1280160"/>
              <a:gd name="connsiteX21" fmla="*/ 4251960 w 4681728"/>
              <a:gd name="connsiteY21" fmla="*/ 411480 h 1280160"/>
              <a:gd name="connsiteX22" fmla="*/ 4279392 w 4681728"/>
              <a:gd name="connsiteY22" fmla="*/ 402336 h 1280160"/>
              <a:gd name="connsiteX23" fmla="*/ 4361688 w 4681728"/>
              <a:gd name="connsiteY23" fmla="*/ 384048 h 1280160"/>
              <a:gd name="connsiteX24" fmla="*/ 4443984 w 4681728"/>
              <a:gd name="connsiteY24" fmla="*/ 356616 h 1280160"/>
              <a:gd name="connsiteX25" fmla="*/ 4471416 w 4681728"/>
              <a:gd name="connsiteY25" fmla="*/ 347472 h 1280160"/>
              <a:gd name="connsiteX26" fmla="*/ 4626864 w 4681728"/>
              <a:gd name="connsiteY26" fmla="*/ 329184 h 1280160"/>
              <a:gd name="connsiteX27" fmla="*/ 4636008 w 4681728"/>
              <a:gd name="connsiteY27" fmla="*/ 301752 h 1280160"/>
              <a:gd name="connsiteX28" fmla="*/ 4681728 w 4681728"/>
              <a:gd name="connsiteY28" fmla="*/ 292608 h 1280160"/>
              <a:gd name="connsiteX29" fmla="*/ 4654296 w 4681728"/>
              <a:gd name="connsiteY29" fmla="*/ 0 h 1280160"/>
              <a:gd name="connsiteX30" fmla="*/ 0 w 4681728"/>
              <a:gd name="connsiteY3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08960 w 4681728"/>
              <a:gd name="connsiteY6" fmla="*/ 960120 h 1280160"/>
              <a:gd name="connsiteX7" fmla="*/ 3191256 w 4681728"/>
              <a:gd name="connsiteY7" fmla="*/ 886968 h 1280160"/>
              <a:gd name="connsiteX8" fmla="*/ 3246120 w 4681728"/>
              <a:gd name="connsiteY8" fmla="*/ 859536 h 1280160"/>
              <a:gd name="connsiteX9" fmla="*/ 3300984 w 4681728"/>
              <a:gd name="connsiteY9" fmla="*/ 813816 h 1280160"/>
              <a:gd name="connsiteX10" fmla="*/ 3410712 w 4681728"/>
              <a:gd name="connsiteY10" fmla="*/ 758952 h 1280160"/>
              <a:gd name="connsiteX11" fmla="*/ 3419856 w 4681728"/>
              <a:gd name="connsiteY11" fmla="*/ 731520 h 1280160"/>
              <a:gd name="connsiteX12" fmla="*/ 3611880 w 4681728"/>
              <a:gd name="connsiteY12" fmla="*/ 640080 h 1280160"/>
              <a:gd name="connsiteX13" fmla="*/ 3712464 w 4681728"/>
              <a:gd name="connsiteY13" fmla="*/ 612648 h 1280160"/>
              <a:gd name="connsiteX14" fmla="*/ 3739896 w 4681728"/>
              <a:gd name="connsiteY14" fmla="*/ 594360 h 1280160"/>
              <a:gd name="connsiteX15" fmla="*/ 3922776 w 4681728"/>
              <a:gd name="connsiteY15" fmla="*/ 539496 h 1280160"/>
              <a:gd name="connsiteX16" fmla="*/ 3995928 w 4681728"/>
              <a:gd name="connsiteY16" fmla="*/ 512064 h 1280160"/>
              <a:gd name="connsiteX17" fmla="*/ 4078224 w 4681728"/>
              <a:gd name="connsiteY17" fmla="*/ 484632 h 1280160"/>
              <a:gd name="connsiteX18" fmla="*/ 4114800 w 4681728"/>
              <a:gd name="connsiteY18" fmla="*/ 475488 h 1280160"/>
              <a:gd name="connsiteX19" fmla="*/ 4169664 w 4681728"/>
              <a:gd name="connsiteY19" fmla="*/ 438912 h 1280160"/>
              <a:gd name="connsiteX20" fmla="*/ 4251960 w 4681728"/>
              <a:gd name="connsiteY20" fmla="*/ 411480 h 1280160"/>
              <a:gd name="connsiteX21" fmla="*/ 4279392 w 4681728"/>
              <a:gd name="connsiteY21" fmla="*/ 402336 h 1280160"/>
              <a:gd name="connsiteX22" fmla="*/ 4361688 w 4681728"/>
              <a:gd name="connsiteY22" fmla="*/ 384048 h 1280160"/>
              <a:gd name="connsiteX23" fmla="*/ 4443984 w 4681728"/>
              <a:gd name="connsiteY23" fmla="*/ 356616 h 1280160"/>
              <a:gd name="connsiteX24" fmla="*/ 4471416 w 4681728"/>
              <a:gd name="connsiteY24" fmla="*/ 347472 h 1280160"/>
              <a:gd name="connsiteX25" fmla="*/ 4626864 w 4681728"/>
              <a:gd name="connsiteY25" fmla="*/ 329184 h 1280160"/>
              <a:gd name="connsiteX26" fmla="*/ 4636008 w 4681728"/>
              <a:gd name="connsiteY26" fmla="*/ 301752 h 1280160"/>
              <a:gd name="connsiteX27" fmla="*/ 4681728 w 4681728"/>
              <a:gd name="connsiteY27" fmla="*/ 292608 h 1280160"/>
              <a:gd name="connsiteX28" fmla="*/ 4654296 w 4681728"/>
              <a:gd name="connsiteY28" fmla="*/ 0 h 1280160"/>
              <a:gd name="connsiteX29" fmla="*/ 0 w 4681728"/>
              <a:gd name="connsiteY2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246120 w 4681728"/>
              <a:gd name="connsiteY7" fmla="*/ 859536 h 1280160"/>
              <a:gd name="connsiteX8" fmla="*/ 3300984 w 4681728"/>
              <a:gd name="connsiteY8" fmla="*/ 813816 h 1280160"/>
              <a:gd name="connsiteX9" fmla="*/ 3410712 w 4681728"/>
              <a:gd name="connsiteY9" fmla="*/ 758952 h 1280160"/>
              <a:gd name="connsiteX10" fmla="*/ 3419856 w 4681728"/>
              <a:gd name="connsiteY10" fmla="*/ 731520 h 1280160"/>
              <a:gd name="connsiteX11" fmla="*/ 3611880 w 4681728"/>
              <a:gd name="connsiteY11" fmla="*/ 640080 h 1280160"/>
              <a:gd name="connsiteX12" fmla="*/ 3712464 w 4681728"/>
              <a:gd name="connsiteY12" fmla="*/ 612648 h 1280160"/>
              <a:gd name="connsiteX13" fmla="*/ 3739896 w 4681728"/>
              <a:gd name="connsiteY13" fmla="*/ 594360 h 1280160"/>
              <a:gd name="connsiteX14" fmla="*/ 3922776 w 4681728"/>
              <a:gd name="connsiteY14" fmla="*/ 539496 h 1280160"/>
              <a:gd name="connsiteX15" fmla="*/ 3995928 w 4681728"/>
              <a:gd name="connsiteY15" fmla="*/ 512064 h 1280160"/>
              <a:gd name="connsiteX16" fmla="*/ 4078224 w 4681728"/>
              <a:gd name="connsiteY16" fmla="*/ 484632 h 1280160"/>
              <a:gd name="connsiteX17" fmla="*/ 4114800 w 4681728"/>
              <a:gd name="connsiteY17" fmla="*/ 475488 h 1280160"/>
              <a:gd name="connsiteX18" fmla="*/ 4169664 w 4681728"/>
              <a:gd name="connsiteY18" fmla="*/ 438912 h 1280160"/>
              <a:gd name="connsiteX19" fmla="*/ 4251960 w 4681728"/>
              <a:gd name="connsiteY19" fmla="*/ 411480 h 1280160"/>
              <a:gd name="connsiteX20" fmla="*/ 4279392 w 4681728"/>
              <a:gd name="connsiteY20" fmla="*/ 402336 h 1280160"/>
              <a:gd name="connsiteX21" fmla="*/ 4361688 w 4681728"/>
              <a:gd name="connsiteY21" fmla="*/ 384048 h 1280160"/>
              <a:gd name="connsiteX22" fmla="*/ 4443984 w 4681728"/>
              <a:gd name="connsiteY22" fmla="*/ 356616 h 1280160"/>
              <a:gd name="connsiteX23" fmla="*/ 4471416 w 4681728"/>
              <a:gd name="connsiteY23" fmla="*/ 347472 h 1280160"/>
              <a:gd name="connsiteX24" fmla="*/ 4626864 w 4681728"/>
              <a:gd name="connsiteY24" fmla="*/ 329184 h 1280160"/>
              <a:gd name="connsiteX25" fmla="*/ 4636008 w 4681728"/>
              <a:gd name="connsiteY25" fmla="*/ 301752 h 1280160"/>
              <a:gd name="connsiteX26" fmla="*/ 4681728 w 4681728"/>
              <a:gd name="connsiteY26" fmla="*/ 292608 h 1280160"/>
              <a:gd name="connsiteX27" fmla="*/ 4654296 w 4681728"/>
              <a:gd name="connsiteY27" fmla="*/ 0 h 1280160"/>
              <a:gd name="connsiteX28" fmla="*/ 0 w 4681728"/>
              <a:gd name="connsiteY2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419856 w 4681728"/>
              <a:gd name="connsiteY9" fmla="*/ 731520 h 1280160"/>
              <a:gd name="connsiteX10" fmla="*/ 3611880 w 4681728"/>
              <a:gd name="connsiteY10" fmla="*/ 640080 h 1280160"/>
              <a:gd name="connsiteX11" fmla="*/ 3712464 w 4681728"/>
              <a:gd name="connsiteY11" fmla="*/ 612648 h 1280160"/>
              <a:gd name="connsiteX12" fmla="*/ 3739896 w 4681728"/>
              <a:gd name="connsiteY12" fmla="*/ 594360 h 1280160"/>
              <a:gd name="connsiteX13" fmla="*/ 3922776 w 4681728"/>
              <a:gd name="connsiteY13" fmla="*/ 539496 h 1280160"/>
              <a:gd name="connsiteX14" fmla="*/ 3995928 w 4681728"/>
              <a:gd name="connsiteY14" fmla="*/ 512064 h 1280160"/>
              <a:gd name="connsiteX15" fmla="*/ 4078224 w 4681728"/>
              <a:gd name="connsiteY15" fmla="*/ 484632 h 1280160"/>
              <a:gd name="connsiteX16" fmla="*/ 4114800 w 4681728"/>
              <a:gd name="connsiteY16" fmla="*/ 475488 h 1280160"/>
              <a:gd name="connsiteX17" fmla="*/ 4169664 w 4681728"/>
              <a:gd name="connsiteY17" fmla="*/ 438912 h 1280160"/>
              <a:gd name="connsiteX18" fmla="*/ 4251960 w 4681728"/>
              <a:gd name="connsiteY18" fmla="*/ 411480 h 1280160"/>
              <a:gd name="connsiteX19" fmla="*/ 4279392 w 4681728"/>
              <a:gd name="connsiteY19" fmla="*/ 402336 h 1280160"/>
              <a:gd name="connsiteX20" fmla="*/ 4361688 w 4681728"/>
              <a:gd name="connsiteY20" fmla="*/ 384048 h 1280160"/>
              <a:gd name="connsiteX21" fmla="*/ 4443984 w 4681728"/>
              <a:gd name="connsiteY21" fmla="*/ 356616 h 1280160"/>
              <a:gd name="connsiteX22" fmla="*/ 4471416 w 4681728"/>
              <a:gd name="connsiteY22" fmla="*/ 347472 h 1280160"/>
              <a:gd name="connsiteX23" fmla="*/ 4626864 w 4681728"/>
              <a:gd name="connsiteY23" fmla="*/ 329184 h 1280160"/>
              <a:gd name="connsiteX24" fmla="*/ 4636008 w 4681728"/>
              <a:gd name="connsiteY24" fmla="*/ 301752 h 1280160"/>
              <a:gd name="connsiteX25" fmla="*/ 4681728 w 4681728"/>
              <a:gd name="connsiteY25" fmla="*/ 292608 h 1280160"/>
              <a:gd name="connsiteX26" fmla="*/ 4654296 w 4681728"/>
              <a:gd name="connsiteY26" fmla="*/ 0 h 1280160"/>
              <a:gd name="connsiteX27" fmla="*/ 0 w 4681728"/>
              <a:gd name="connsiteY2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611880 w 4681728"/>
              <a:gd name="connsiteY9" fmla="*/ 640080 h 1280160"/>
              <a:gd name="connsiteX10" fmla="*/ 3712464 w 4681728"/>
              <a:gd name="connsiteY10" fmla="*/ 612648 h 1280160"/>
              <a:gd name="connsiteX11" fmla="*/ 3739896 w 4681728"/>
              <a:gd name="connsiteY11" fmla="*/ 594360 h 1280160"/>
              <a:gd name="connsiteX12" fmla="*/ 3922776 w 4681728"/>
              <a:gd name="connsiteY12" fmla="*/ 539496 h 1280160"/>
              <a:gd name="connsiteX13" fmla="*/ 3995928 w 4681728"/>
              <a:gd name="connsiteY13" fmla="*/ 512064 h 1280160"/>
              <a:gd name="connsiteX14" fmla="*/ 4078224 w 4681728"/>
              <a:gd name="connsiteY14" fmla="*/ 484632 h 1280160"/>
              <a:gd name="connsiteX15" fmla="*/ 4114800 w 4681728"/>
              <a:gd name="connsiteY15" fmla="*/ 475488 h 1280160"/>
              <a:gd name="connsiteX16" fmla="*/ 4169664 w 4681728"/>
              <a:gd name="connsiteY16" fmla="*/ 438912 h 1280160"/>
              <a:gd name="connsiteX17" fmla="*/ 4251960 w 4681728"/>
              <a:gd name="connsiteY17" fmla="*/ 411480 h 1280160"/>
              <a:gd name="connsiteX18" fmla="*/ 4279392 w 4681728"/>
              <a:gd name="connsiteY18" fmla="*/ 402336 h 1280160"/>
              <a:gd name="connsiteX19" fmla="*/ 4361688 w 4681728"/>
              <a:gd name="connsiteY19" fmla="*/ 384048 h 1280160"/>
              <a:gd name="connsiteX20" fmla="*/ 4443984 w 4681728"/>
              <a:gd name="connsiteY20" fmla="*/ 356616 h 1280160"/>
              <a:gd name="connsiteX21" fmla="*/ 4471416 w 4681728"/>
              <a:gd name="connsiteY21" fmla="*/ 347472 h 1280160"/>
              <a:gd name="connsiteX22" fmla="*/ 4626864 w 4681728"/>
              <a:gd name="connsiteY22" fmla="*/ 329184 h 1280160"/>
              <a:gd name="connsiteX23" fmla="*/ 4636008 w 4681728"/>
              <a:gd name="connsiteY23" fmla="*/ 301752 h 1280160"/>
              <a:gd name="connsiteX24" fmla="*/ 4681728 w 4681728"/>
              <a:gd name="connsiteY24" fmla="*/ 292608 h 1280160"/>
              <a:gd name="connsiteX25" fmla="*/ 4654296 w 4681728"/>
              <a:gd name="connsiteY25" fmla="*/ 0 h 1280160"/>
              <a:gd name="connsiteX26" fmla="*/ 0 w 4681728"/>
              <a:gd name="connsiteY2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611880 w 4681728"/>
              <a:gd name="connsiteY8" fmla="*/ 640080 h 1280160"/>
              <a:gd name="connsiteX9" fmla="*/ 3712464 w 4681728"/>
              <a:gd name="connsiteY9" fmla="*/ 612648 h 1280160"/>
              <a:gd name="connsiteX10" fmla="*/ 3739896 w 4681728"/>
              <a:gd name="connsiteY10" fmla="*/ 594360 h 1280160"/>
              <a:gd name="connsiteX11" fmla="*/ 3922776 w 4681728"/>
              <a:gd name="connsiteY11" fmla="*/ 539496 h 1280160"/>
              <a:gd name="connsiteX12" fmla="*/ 3995928 w 4681728"/>
              <a:gd name="connsiteY12" fmla="*/ 512064 h 1280160"/>
              <a:gd name="connsiteX13" fmla="*/ 4078224 w 4681728"/>
              <a:gd name="connsiteY13" fmla="*/ 484632 h 1280160"/>
              <a:gd name="connsiteX14" fmla="*/ 4114800 w 4681728"/>
              <a:gd name="connsiteY14" fmla="*/ 475488 h 1280160"/>
              <a:gd name="connsiteX15" fmla="*/ 4169664 w 4681728"/>
              <a:gd name="connsiteY15" fmla="*/ 438912 h 1280160"/>
              <a:gd name="connsiteX16" fmla="*/ 4251960 w 4681728"/>
              <a:gd name="connsiteY16" fmla="*/ 411480 h 1280160"/>
              <a:gd name="connsiteX17" fmla="*/ 4279392 w 4681728"/>
              <a:gd name="connsiteY17" fmla="*/ 402336 h 1280160"/>
              <a:gd name="connsiteX18" fmla="*/ 4361688 w 4681728"/>
              <a:gd name="connsiteY18" fmla="*/ 384048 h 1280160"/>
              <a:gd name="connsiteX19" fmla="*/ 4443984 w 4681728"/>
              <a:gd name="connsiteY19" fmla="*/ 356616 h 1280160"/>
              <a:gd name="connsiteX20" fmla="*/ 4471416 w 4681728"/>
              <a:gd name="connsiteY20" fmla="*/ 347472 h 1280160"/>
              <a:gd name="connsiteX21" fmla="*/ 4626864 w 4681728"/>
              <a:gd name="connsiteY21" fmla="*/ 329184 h 1280160"/>
              <a:gd name="connsiteX22" fmla="*/ 4636008 w 4681728"/>
              <a:gd name="connsiteY22" fmla="*/ 301752 h 1280160"/>
              <a:gd name="connsiteX23" fmla="*/ 4681728 w 4681728"/>
              <a:gd name="connsiteY23" fmla="*/ 292608 h 1280160"/>
              <a:gd name="connsiteX24" fmla="*/ 4654296 w 4681728"/>
              <a:gd name="connsiteY24" fmla="*/ 0 h 1280160"/>
              <a:gd name="connsiteX25" fmla="*/ 0 w 4681728"/>
              <a:gd name="connsiteY2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24271 w 4681728"/>
              <a:gd name="connsiteY6" fmla="*/ 858047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45536 w 4681728"/>
              <a:gd name="connsiteY6" fmla="*/ 831466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145536 w 4681728"/>
              <a:gd name="connsiteY5" fmla="*/ 831466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361688 w 4681728"/>
              <a:gd name="connsiteY15" fmla="*/ 384048 h 1280160"/>
              <a:gd name="connsiteX16" fmla="*/ 4443984 w 4681728"/>
              <a:gd name="connsiteY16" fmla="*/ 356616 h 1280160"/>
              <a:gd name="connsiteX17" fmla="*/ 4471416 w 4681728"/>
              <a:gd name="connsiteY17" fmla="*/ 347472 h 1280160"/>
              <a:gd name="connsiteX18" fmla="*/ 4626864 w 4681728"/>
              <a:gd name="connsiteY18" fmla="*/ 329184 h 1280160"/>
              <a:gd name="connsiteX19" fmla="*/ 4636008 w 4681728"/>
              <a:gd name="connsiteY19" fmla="*/ 301752 h 1280160"/>
              <a:gd name="connsiteX20" fmla="*/ 4681728 w 4681728"/>
              <a:gd name="connsiteY20" fmla="*/ 292608 h 1280160"/>
              <a:gd name="connsiteX21" fmla="*/ 4654296 w 4681728"/>
              <a:gd name="connsiteY21" fmla="*/ 0 h 1280160"/>
              <a:gd name="connsiteX22" fmla="*/ 0 w 4681728"/>
              <a:gd name="connsiteY2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471416 w 4681728"/>
              <a:gd name="connsiteY16" fmla="*/ 347472 h 1280160"/>
              <a:gd name="connsiteX17" fmla="*/ 4626864 w 4681728"/>
              <a:gd name="connsiteY17" fmla="*/ 329184 h 1280160"/>
              <a:gd name="connsiteX18" fmla="*/ 4636008 w 4681728"/>
              <a:gd name="connsiteY18" fmla="*/ 301752 h 1280160"/>
              <a:gd name="connsiteX19" fmla="*/ 4681728 w 4681728"/>
              <a:gd name="connsiteY19" fmla="*/ 292608 h 1280160"/>
              <a:gd name="connsiteX20" fmla="*/ 4654296 w 4681728"/>
              <a:gd name="connsiteY20" fmla="*/ 0 h 1280160"/>
              <a:gd name="connsiteX21" fmla="*/ 0 w 4681728"/>
              <a:gd name="connsiteY2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26864 w 4681728"/>
              <a:gd name="connsiteY16" fmla="*/ 329184 h 1280160"/>
              <a:gd name="connsiteX17" fmla="*/ 4636008 w 4681728"/>
              <a:gd name="connsiteY17" fmla="*/ 301752 h 1280160"/>
              <a:gd name="connsiteX18" fmla="*/ 4681728 w 4681728"/>
              <a:gd name="connsiteY18" fmla="*/ 292608 h 1280160"/>
              <a:gd name="connsiteX19" fmla="*/ 4654296 w 4681728"/>
              <a:gd name="connsiteY19" fmla="*/ 0 h 1280160"/>
              <a:gd name="connsiteX20" fmla="*/ 0 w 4681728"/>
              <a:gd name="connsiteY2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36008 w 4681728"/>
              <a:gd name="connsiteY16" fmla="*/ 301752 h 1280160"/>
              <a:gd name="connsiteX17" fmla="*/ 4681728 w 4681728"/>
              <a:gd name="connsiteY17" fmla="*/ 292608 h 1280160"/>
              <a:gd name="connsiteX18" fmla="*/ 4654296 w 4681728"/>
              <a:gd name="connsiteY18" fmla="*/ 0 h 1280160"/>
              <a:gd name="connsiteX19" fmla="*/ 0 w 4681728"/>
              <a:gd name="connsiteY1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81728 w 4681728"/>
              <a:gd name="connsiteY16" fmla="*/ 292608 h 1280160"/>
              <a:gd name="connsiteX17" fmla="*/ 4654296 w 4681728"/>
              <a:gd name="connsiteY17" fmla="*/ 0 h 1280160"/>
              <a:gd name="connsiteX18" fmla="*/ 0 w 4681728"/>
              <a:gd name="connsiteY1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681728 w 4681728"/>
              <a:gd name="connsiteY15" fmla="*/ 292608 h 1280160"/>
              <a:gd name="connsiteX16" fmla="*/ 4654296 w 4681728"/>
              <a:gd name="connsiteY16" fmla="*/ 0 h 1280160"/>
              <a:gd name="connsiteX17" fmla="*/ 0 w 4681728"/>
              <a:gd name="connsiteY1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681728 w 4681728"/>
              <a:gd name="connsiteY14" fmla="*/ 292608 h 1280160"/>
              <a:gd name="connsiteX15" fmla="*/ 4654296 w 4681728"/>
              <a:gd name="connsiteY15" fmla="*/ 0 h 1280160"/>
              <a:gd name="connsiteX16" fmla="*/ 0 w 4681728"/>
              <a:gd name="connsiteY1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681728 w 4681728"/>
              <a:gd name="connsiteY13" fmla="*/ 292608 h 1280160"/>
              <a:gd name="connsiteX14" fmla="*/ 4654296 w 4681728"/>
              <a:gd name="connsiteY14" fmla="*/ 0 h 1280160"/>
              <a:gd name="connsiteX15" fmla="*/ 0 w 4681728"/>
              <a:gd name="connsiteY1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681728 w 4681728"/>
              <a:gd name="connsiteY12" fmla="*/ 292608 h 1280160"/>
              <a:gd name="connsiteX13" fmla="*/ 4654296 w 4681728"/>
              <a:gd name="connsiteY13" fmla="*/ 0 h 1280160"/>
              <a:gd name="connsiteX14" fmla="*/ 0 w 4681728"/>
              <a:gd name="connsiteY1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681728 w 4681728"/>
              <a:gd name="connsiteY11" fmla="*/ 292608 h 1280160"/>
              <a:gd name="connsiteX12" fmla="*/ 4654296 w 4681728"/>
              <a:gd name="connsiteY12" fmla="*/ 0 h 1280160"/>
              <a:gd name="connsiteX13" fmla="*/ 0 w 4681728"/>
              <a:gd name="connsiteY1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681728 w 4681728"/>
              <a:gd name="connsiteY10" fmla="*/ 292608 h 1280160"/>
              <a:gd name="connsiteX11" fmla="*/ 4654296 w 4681728"/>
              <a:gd name="connsiteY11" fmla="*/ 0 h 1280160"/>
              <a:gd name="connsiteX12" fmla="*/ 0 w 4681728"/>
              <a:gd name="connsiteY1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4681728 w 4681728"/>
              <a:gd name="connsiteY9" fmla="*/ 292608 h 1280160"/>
              <a:gd name="connsiteX10" fmla="*/ 4654296 w 4681728"/>
              <a:gd name="connsiteY10" fmla="*/ 0 h 1280160"/>
              <a:gd name="connsiteX11" fmla="*/ 0 w 4681728"/>
              <a:gd name="connsiteY1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922776 w 4681728"/>
              <a:gd name="connsiteY7" fmla="*/ 539496 h 1280160"/>
              <a:gd name="connsiteX8" fmla="*/ 4681728 w 4681728"/>
              <a:gd name="connsiteY8" fmla="*/ 292608 h 1280160"/>
              <a:gd name="connsiteX9" fmla="*/ 4654296 w 4681728"/>
              <a:gd name="connsiteY9" fmla="*/ 0 h 1280160"/>
              <a:gd name="connsiteX10" fmla="*/ 0 w 4681728"/>
              <a:gd name="connsiteY1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922776 w 4681728"/>
              <a:gd name="connsiteY6" fmla="*/ 539496 h 1280160"/>
              <a:gd name="connsiteX7" fmla="*/ 4681728 w 4681728"/>
              <a:gd name="connsiteY7" fmla="*/ 292608 h 1280160"/>
              <a:gd name="connsiteX8" fmla="*/ 4654296 w 4681728"/>
              <a:gd name="connsiteY8" fmla="*/ 0 h 1280160"/>
              <a:gd name="connsiteX9" fmla="*/ 0 w 4681728"/>
              <a:gd name="connsiteY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55146"/>
              <a:gd name="connsiteY0" fmla="*/ 9144 h 1280160"/>
              <a:gd name="connsiteX1" fmla="*/ 18288 w 4655146"/>
              <a:gd name="connsiteY1" fmla="*/ 1280160 h 1280160"/>
              <a:gd name="connsiteX2" fmla="*/ 2734056 w 4655146"/>
              <a:gd name="connsiteY2" fmla="*/ 1280160 h 1280160"/>
              <a:gd name="connsiteX3" fmla="*/ 2734056 w 4655146"/>
              <a:gd name="connsiteY3" fmla="*/ 1280160 h 1280160"/>
              <a:gd name="connsiteX4" fmla="*/ 3047078 w 4655146"/>
              <a:gd name="connsiteY4" fmla="*/ 908659 h 1280160"/>
              <a:gd name="connsiteX5" fmla="*/ 3702257 w 4655146"/>
              <a:gd name="connsiteY5" fmla="*/ 581601 h 1280160"/>
              <a:gd name="connsiteX6" fmla="*/ 4655146 w 4655146"/>
              <a:gd name="connsiteY6" fmla="*/ 292608 h 1280160"/>
              <a:gd name="connsiteX7" fmla="*/ 4654296 w 4655146"/>
              <a:gd name="connsiteY7" fmla="*/ 0 h 1280160"/>
              <a:gd name="connsiteX8" fmla="*/ 0 w 4655146"/>
              <a:gd name="connsiteY8" fmla="*/ 9144 h 1280160"/>
              <a:gd name="connsiteX0" fmla="*/ 0 w 4639198"/>
              <a:gd name="connsiteY0" fmla="*/ 3827 h 1280160"/>
              <a:gd name="connsiteX1" fmla="*/ 2340 w 4639198"/>
              <a:gd name="connsiteY1" fmla="*/ 1280160 h 1280160"/>
              <a:gd name="connsiteX2" fmla="*/ 2718108 w 4639198"/>
              <a:gd name="connsiteY2" fmla="*/ 1280160 h 1280160"/>
              <a:gd name="connsiteX3" fmla="*/ 2718108 w 4639198"/>
              <a:gd name="connsiteY3" fmla="*/ 1280160 h 1280160"/>
              <a:gd name="connsiteX4" fmla="*/ 3031130 w 4639198"/>
              <a:gd name="connsiteY4" fmla="*/ 908659 h 1280160"/>
              <a:gd name="connsiteX5" fmla="*/ 3686309 w 4639198"/>
              <a:gd name="connsiteY5" fmla="*/ 581601 h 1280160"/>
              <a:gd name="connsiteX6" fmla="*/ 4639198 w 4639198"/>
              <a:gd name="connsiteY6" fmla="*/ 292608 h 1280160"/>
              <a:gd name="connsiteX7" fmla="*/ 4638348 w 4639198"/>
              <a:gd name="connsiteY7" fmla="*/ 0 h 1280160"/>
              <a:gd name="connsiteX8" fmla="*/ 0 w 4639198"/>
              <a:gd name="connsiteY8" fmla="*/ 3827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9198" h="1280160">
                <a:moveTo>
                  <a:pt x="0" y="3827"/>
                </a:moveTo>
                <a:lnTo>
                  <a:pt x="2340" y="1280160"/>
                </a:lnTo>
                <a:lnTo>
                  <a:pt x="2718108" y="1280160"/>
                </a:lnTo>
                <a:lnTo>
                  <a:pt x="2718108" y="1280160"/>
                </a:lnTo>
                <a:cubicBezTo>
                  <a:pt x="2770278" y="1218243"/>
                  <a:pt x="2869763" y="1025086"/>
                  <a:pt x="3031130" y="908659"/>
                </a:cubicBezTo>
                <a:cubicBezTo>
                  <a:pt x="3192497" y="792232"/>
                  <a:pt x="3418298" y="684276"/>
                  <a:pt x="3686309" y="581601"/>
                </a:cubicBezTo>
                <a:cubicBezTo>
                  <a:pt x="3954320" y="478926"/>
                  <a:pt x="4465462" y="399288"/>
                  <a:pt x="4639198" y="292608"/>
                </a:cubicBezTo>
                <a:cubicBezTo>
                  <a:pt x="4638915" y="195072"/>
                  <a:pt x="4638631" y="97536"/>
                  <a:pt x="4638348" y="0"/>
                </a:cubicBezTo>
                <a:lnTo>
                  <a:pt x="0" y="3827"/>
                </a:lnTo>
                <a:close/>
              </a:path>
            </a:pathLst>
          </a:custGeom>
          <a:gradFill>
            <a:gsLst>
              <a:gs pos="0">
                <a:sysClr val="window" lastClr="FFFFFF"/>
              </a:gs>
              <a:gs pos="67000">
                <a:sysClr val="window" lastClr="FFFFFF">
                  <a:lumMod val="85000"/>
                </a:sysClr>
              </a:gs>
              <a:gs pos="33000">
                <a:sysClr val="window" lastClr="FFFFFF">
                  <a:lumMod val="95000"/>
                </a:sysClr>
              </a:gs>
              <a:gs pos="100000">
                <a:sysClr val="window" lastClr="FFFFFF">
                  <a:lumMod val="75000"/>
                </a:sysClr>
              </a:gs>
            </a:gsLst>
            <a:lin ang="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フリーフォーム 92"/>
          <p:cNvSpPr/>
          <p:nvPr/>
        </p:nvSpPr>
        <p:spPr>
          <a:xfrm>
            <a:off x="1894509" y="3727147"/>
            <a:ext cx="5504688" cy="2194560"/>
          </a:xfrm>
          <a:custGeom>
            <a:avLst/>
            <a:gdLst>
              <a:gd name="connsiteX0" fmla="*/ 18288 w 6501384"/>
              <a:gd name="connsiteY0" fmla="*/ 0 h 2642616"/>
              <a:gd name="connsiteX1" fmla="*/ 0 w 6501384"/>
              <a:gd name="connsiteY1" fmla="*/ 2615184 h 2642616"/>
              <a:gd name="connsiteX2" fmla="*/ 6501384 w 6501384"/>
              <a:gd name="connsiteY2" fmla="*/ 2642616 h 2642616"/>
              <a:gd name="connsiteX3" fmla="*/ 6492240 w 6501384"/>
              <a:gd name="connsiteY3" fmla="*/ 2340864 h 2642616"/>
              <a:gd name="connsiteX4" fmla="*/ 6492240 w 6501384"/>
              <a:gd name="connsiteY4" fmla="*/ 2340864 h 2642616"/>
              <a:gd name="connsiteX5" fmla="*/ 5550408 w 6501384"/>
              <a:gd name="connsiteY5" fmla="*/ 2331720 h 2642616"/>
              <a:gd name="connsiteX6" fmla="*/ 5522976 w 6501384"/>
              <a:gd name="connsiteY6" fmla="*/ 2313432 h 2642616"/>
              <a:gd name="connsiteX7" fmla="*/ 5468112 w 6501384"/>
              <a:gd name="connsiteY7" fmla="*/ 2295144 h 2642616"/>
              <a:gd name="connsiteX8" fmla="*/ 5431536 w 6501384"/>
              <a:gd name="connsiteY8" fmla="*/ 2276856 h 2642616"/>
              <a:gd name="connsiteX9" fmla="*/ 5394960 w 6501384"/>
              <a:gd name="connsiteY9" fmla="*/ 2267712 h 2642616"/>
              <a:gd name="connsiteX10" fmla="*/ 5276088 w 6501384"/>
              <a:gd name="connsiteY10" fmla="*/ 2249424 h 2642616"/>
              <a:gd name="connsiteX11" fmla="*/ 5221224 w 6501384"/>
              <a:gd name="connsiteY11" fmla="*/ 2231136 h 2642616"/>
              <a:gd name="connsiteX12" fmla="*/ 5193792 w 6501384"/>
              <a:gd name="connsiteY12" fmla="*/ 2221992 h 2642616"/>
              <a:gd name="connsiteX13" fmla="*/ 5175504 w 6501384"/>
              <a:gd name="connsiteY13" fmla="*/ 2194560 h 2642616"/>
              <a:gd name="connsiteX14" fmla="*/ 5111496 w 6501384"/>
              <a:gd name="connsiteY14" fmla="*/ 2185416 h 2642616"/>
              <a:gd name="connsiteX15" fmla="*/ 5084064 w 6501384"/>
              <a:gd name="connsiteY15" fmla="*/ 2176272 h 2642616"/>
              <a:gd name="connsiteX16" fmla="*/ 5010912 w 6501384"/>
              <a:gd name="connsiteY16" fmla="*/ 2167128 h 2642616"/>
              <a:gd name="connsiteX17" fmla="*/ 4882896 w 6501384"/>
              <a:gd name="connsiteY17" fmla="*/ 2139696 h 2642616"/>
              <a:gd name="connsiteX18" fmla="*/ 4828032 w 6501384"/>
              <a:gd name="connsiteY18" fmla="*/ 2121408 h 2642616"/>
              <a:gd name="connsiteX19" fmla="*/ 4791456 w 6501384"/>
              <a:gd name="connsiteY19" fmla="*/ 2112264 h 2642616"/>
              <a:gd name="connsiteX20" fmla="*/ 4727448 w 6501384"/>
              <a:gd name="connsiteY20" fmla="*/ 2084832 h 2642616"/>
              <a:gd name="connsiteX21" fmla="*/ 4654296 w 6501384"/>
              <a:gd name="connsiteY21" fmla="*/ 2075688 h 2642616"/>
              <a:gd name="connsiteX22" fmla="*/ 4608576 w 6501384"/>
              <a:gd name="connsiteY22" fmla="*/ 2066544 h 2642616"/>
              <a:gd name="connsiteX23" fmla="*/ 4581144 w 6501384"/>
              <a:gd name="connsiteY23" fmla="*/ 2057400 h 2642616"/>
              <a:gd name="connsiteX24" fmla="*/ 4462272 w 6501384"/>
              <a:gd name="connsiteY24" fmla="*/ 2039112 h 2642616"/>
              <a:gd name="connsiteX25" fmla="*/ 4370832 w 6501384"/>
              <a:gd name="connsiteY25" fmla="*/ 2011680 h 2642616"/>
              <a:gd name="connsiteX26" fmla="*/ 4315968 w 6501384"/>
              <a:gd name="connsiteY26" fmla="*/ 2002536 h 2642616"/>
              <a:gd name="connsiteX27" fmla="*/ 4279392 w 6501384"/>
              <a:gd name="connsiteY27" fmla="*/ 1993392 h 2642616"/>
              <a:gd name="connsiteX28" fmla="*/ 4251960 w 6501384"/>
              <a:gd name="connsiteY28" fmla="*/ 1984248 h 2642616"/>
              <a:gd name="connsiteX29" fmla="*/ 4169664 w 6501384"/>
              <a:gd name="connsiteY29" fmla="*/ 1965960 h 2642616"/>
              <a:gd name="connsiteX30" fmla="*/ 4069080 w 6501384"/>
              <a:gd name="connsiteY30" fmla="*/ 1920240 h 2642616"/>
              <a:gd name="connsiteX31" fmla="*/ 4041648 w 6501384"/>
              <a:gd name="connsiteY31" fmla="*/ 1911096 h 2642616"/>
              <a:gd name="connsiteX32" fmla="*/ 3950208 w 6501384"/>
              <a:gd name="connsiteY32" fmla="*/ 1892808 h 2642616"/>
              <a:gd name="connsiteX33" fmla="*/ 3922776 w 6501384"/>
              <a:gd name="connsiteY33" fmla="*/ 1883664 h 2642616"/>
              <a:gd name="connsiteX34" fmla="*/ 3886200 w 6501384"/>
              <a:gd name="connsiteY34" fmla="*/ 1874520 h 2642616"/>
              <a:gd name="connsiteX35" fmla="*/ 3858768 w 6501384"/>
              <a:gd name="connsiteY35" fmla="*/ 1865376 h 2642616"/>
              <a:gd name="connsiteX36" fmla="*/ 3758184 w 6501384"/>
              <a:gd name="connsiteY36" fmla="*/ 1847088 h 2642616"/>
              <a:gd name="connsiteX37" fmla="*/ 3730752 w 6501384"/>
              <a:gd name="connsiteY37" fmla="*/ 1837944 h 2642616"/>
              <a:gd name="connsiteX38" fmla="*/ 3703320 w 6501384"/>
              <a:gd name="connsiteY38" fmla="*/ 1819656 h 2642616"/>
              <a:gd name="connsiteX39" fmla="*/ 3657600 w 6501384"/>
              <a:gd name="connsiteY39" fmla="*/ 1764792 h 2642616"/>
              <a:gd name="connsiteX40" fmla="*/ 3630168 w 6501384"/>
              <a:gd name="connsiteY40" fmla="*/ 1755648 h 2642616"/>
              <a:gd name="connsiteX41" fmla="*/ 3575304 w 6501384"/>
              <a:gd name="connsiteY41" fmla="*/ 1719072 h 2642616"/>
              <a:gd name="connsiteX42" fmla="*/ 3547872 w 6501384"/>
              <a:gd name="connsiteY42" fmla="*/ 1709928 h 2642616"/>
              <a:gd name="connsiteX43" fmla="*/ 3520440 w 6501384"/>
              <a:gd name="connsiteY43" fmla="*/ 1691640 h 2642616"/>
              <a:gd name="connsiteX44" fmla="*/ 3465576 w 6501384"/>
              <a:gd name="connsiteY44" fmla="*/ 1673352 h 2642616"/>
              <a:gd name="connsiteX45" fmla="*/ 3447288 w 6501384"/>
              <a:gd name="connsiteY45" fmla="*/ 1645920 h 2642616"/>
              <a:gd name="connsiteX46" fmla="*/ 18288 w 6501384"/>
              <a:gd name="connsiteY46" fmla="*/ 0 h 2642616"/>
              <a:gd name="connsiteX0" fmla="*/ 18288 w 6501384"/>
              <a:gd name="connsiteY0" fmla="*/ 0 h 2651760"/>
              <a:gd name="connsiteX1" fmla="*/ 0 w 6501384"/>
              <a:gd name="connsiteY1" fmla="*/ 2651760 h 2651760"/>
              <a:gd name="connsiteX2" fmla="*/ 6501384 w 6501384"/>
              <a:gd name="connsiteY2" fmla="*/ 2642616 h 2651760"/>
              <a:gd name="connsiteX3" fmla="*/ 6492240 w 6501384"/>
              <a:gd name="connsiteY3" fmla="*/ 2340864 h 2651760"/>
              <a:gd name="connsiteX4" fmla="*/ 6492240 w 6501384"/>
              <a:gd name="connsiteY4" fmla="*/ 2340864 h 2651760"/>
              <a:gd name="connsiteX5" fmla="*/ 5550408 w 6501384"/>
              <a:gd name="connsiteY5" fmla="*/ 2331720 h 2651760"/>
              <a:gd name="connsiteX6" fmla="*/ 5522976 w 6501384"/>
              <a:gd name="connsiteY6" fmla="*/ 2313432 h 2651760"/>
              <a:gd name="connsiteX7" fmla="*/ 5468112 w 6501384"/>
              <a:gd name="connsiteY7" fmla="*/ 2295144 h 2651760"/>
              <a:gd name="connsiteX8" fmla="*/ 5431536 w 6501384"/>
              <a:gd name="connsiteY8" fmla="*/ 2276856 h 2651760"/>
              <a:gd name="connsiteX9" fmla="*/ 5394960 w 6501384"/>
              <a:gd name="connsiteY9" fmla="*/ 2267712 h 2651760"/>
              <a:gd name="connsiteX10" fmla="*/ 5276088 w 6501384"/>
              <a:gd name="connsiteY10" fmla="*/ 2249424 h 2651760"/>
              <a:gd name="connsiteX11" fmla="*/ 5221224 w 6501384"/>
              <a:gd name="connsiteY11" fmla="*/ 2231136 h 2651760"/>
              <a:gd name="connsiteX12" fmla="*/ 5193792 w 6501384"/>
              <a:gd name="connsiteY12" fmla="*/ 2221992 h 2651760"/>
              <a:gd name="connsiteX13" fmla="*/ 5175504 w 6501384"/>
              <a:gd name="connsiteY13" fmla="*/ 2194560 h 2651760"/>
              <a:gd name="connsiteX14" fmla="*/ 5111496 w 6501384"/>
              <a:gd name="connsiteY14" fmla="*/ 2185416 h 2651760"/>
              <a:gd name="connsiteX15" fmla="*/ 5084064 w 6501384"/>
              <a:gd name="connsiteY15" fmla="*/ 2176272 h 2651760"/>
              <a:gd name="connsiteX16" fmla="*/ 5010912 w 6501384"/>
              <a:gd name="connsiteY16" fmla="*/ 2167128 h 2651760"/>
              <a:gd name="connsiteX17" fmla="*/ 4882896 w 6501384"/>
              <a:gd name="connsiteY17" fmla="*/ 2139696 h 2651760"/>
              <a:gd name="connsiteX18" fmla="*/ 4828032 w 6501384"/>
              <a:gd name="connsiteY18" fmla="*/ 2121408 h 2651760"/>
              <a:gd name="connsiteX19" fmla="*/ 4791456 w 6501384"/>
              <a:gd name="connsiteY19" fmla="*/ 2112264 h 2651760"/>
              <a:gd name="connsiteX20" fmla="*/ 4727448 w 6501384"/>
              <a:gd name="connsiteY20" fmla="*/ 2084832 h 2651760"/>
              <a:gd name="connsiteX21" fmla="*/ 4654296 w 6501384"/>
              <a:gd name="connsiteY21" fmla="*/ 2075688 h 2651760"/>
              <a:gd name="connsiteX22" fmla="*/ 4608576 w 6501384"/>
              <a:gd name="connsiteY22" fmla="*/ 2066544 h 2651760"/>
              <a:gd name="connsiteX23" fmla="*/ 4581144 w 6501384"/>
              <a:gd name="connsiteY23" fmla="*/ 2057400 h 2651760"/>
              <a:gd name="connsiteX24" fmla="*/ 4462272 w 6501384"/>
              <a:gd name="connsiteY24" fmla="*/ 2039112 h 2651760"/>
              <a:gd name="connsiteX25" fmla="*/ 4370832 w 6501384"/>
              <a:gd name="connsiteY25" fmla="*/ 2011680 h 2651760"/>
              <a:gd name="connsiteX26" fmla="*/ 4315968 w 6501384"/>
              <a:gd name="connsiteY26" fmla="*/ 2002536 h 2651760"/>
              <a:gd name="connsiteX27" fmla="*/ 4279392 w 6501384"/>
              <a:gd name="connsiteY27" fmla="*/ 1993392 h 2651760"/>
              <a:gd name="connsiteX28" fmla="*/ 4251960 w 6501384"/>
              <a:gd name="connsiteY28" fmla="*/ 1984248 h 2651760"/>
              <a:gd name="connsiteX29" fmla="*/ 4169664 w 6501384"/>
              <a:gd name="connsiteY29" fmla="*/ 1965960 h 2651760"/>
              <a:gd name="connsiteX30" fmla="*/ 4069080 w 6501384"/>
              <a:gd name="connsiteY30" fmla="*/ 1920240 h 2651760"/>
              <a:gd name="connsiteX31" fmla="*/ 4041648 w 6501384"/>
              <a:gd name="connsiteY31" fmla="*/ 1911096 h 2651760"/>
              <a:gd name="connsiteX32" fmla="*/ 3950208 w 6501384"/>
              <a:gd name="connsiteY32" fmla="*/ 1892808 h 2651760"/>
              <a:gd name="connsiteX33" fmla="*/ 3922776 w 6501384"/>
              <a:gd name="connsiteY33" fmla="*/ 1883664 h 2651760"/>
              <a:gd name="connsiteX34" fmla="*/ 3886200 w 6501384"/>
              <a:gd name="connsiteY34" fmla="*/ 1874520 h 2651760"/>
              <a:gd name="connsiteX35" fmla="*/ 3858768 w 6501384"/>
              <a:gd name="connsiteY35" fmla="*/ 1865376 h 2651760"/>
              <a:gd name="connsiteX36" fmla="*/ 3758184 w 6501384"/>
              <a:gd name="connsiteY36" fmla="*/ 1847088 h 2651760"/>
              <a:gd name="connsiteX37" fmla="*/ 3730752 w 6501384"/>
              <a:gd name="connsiteY37" fmla="*/ 1837944 h 2651760"/>
              <a:gd name="connsiteX38" fmla="*/ 3703320 w 6501384"/>
              <a:gd name="connsiteY38" fmla="*/ 1819656 h 2651760"/>
              <a:gd name="connsiteX39" fmla="*/ 3657600 w 6501384"/>
              <a:gd name="connsiteY39" fmla="*/ 1764792 h 2651760"/>
              <a:gd name="connsiteX40" fmla="*/ 3630168 w 6501384"/>
              <a:gd name="connsiteY40" fmla="*/ 1755648 h 2651760"/>
              <a:gd name="connsiteX41" fmla="*/ 3575304 w 6501384"/>
              <a:gd name="connsiteY41" fmla="*/ 1719072 h 2651760"/>
              <a:gd name="connsiteX42" fmla="*/ 3547872 w 6501384"/>
              <a:gd name="connsiteY42" fmla="*/ 1709928 h 2651760"/>
              <a:gd name="connsiteX43" fmla="*/ 3520440 w 6501384"/>
              <a:gd name="connsiteY43" fmla="*/ 1691640 h 2651760"/>
              <a:gd name="connsiteX44" fmla="*/ 3465576 w 6501384"/>
              <a:gd name="connsiteY44" fmla="*/ 1673352 h 2651760"/>
              <a:gd name="connsiteX45" fmla="*/ 3447288 w 6501384"/>
              <a:gd name="connsiteY45" fmla="*/ 1645920 h 2651760"/>
              <a:gd name="connsiteX46" fmla="*/ 18288 w 6501384"/>
              <a:gd name="connsiteY46" fmla="*/ 0 h 2651760"/>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30752 w 6501384"/>
              <a:gd name="connsiteY37" fmla="*/ 1828800 h 2642616"/>
              <a:gd name="connsiteX38" fmla="*/ 3703320 w 6501384"/>
              <a:gd name="connsiteY38" fmla="*/ 1810512 h 2642616"/>
              <a:gd name="connsiteX39" fmla="*/ 3657600 w 6501384"/>
              <a:gd name="connsiteY39" fmla="*/ 1755648 h 2642616"/>
              <a:gd name="connsiteX40" fmla="*/ 3630168 w 6501384"/>
              <a:gd name="connsiteY40" fmla="*/ 1746504 h 2642616"/>
              <a:gd name="connsiteX41" fmla="*/ 3575304 w 6501384"/>
              <a:gd name="connsiteY41" fmla="*/ 1709928 h 2642616"/>
              <a:gd name="connsiteX42" fmla="*/ 3547872 w 6501384"/>
              <a:gd name="connsiteY42" fmla="*/ 1700784 h 2642616"/>
              <a:gd name="connsiteX43" fmla="*/ 3520440 w 6501384"/>
              <a:gd name="connsiteY43" fmla="*/ 1682496 h 2642616"/>
              <a:gd name="connsiteX44" fmla="*/ 3465576 w 6501384"/>
              <a:gd name="connsiteY44" fmla="*/ 1664208 h 2642616"/>
              <a:gd name="connsiteX45" fmla="*/ 3447288 w 6501384"/>
              <a:gd name="connsiteY45" fmla="*/ 1636776 h 2642616"/>
              <a:gd name="connsiteX46" fmla="*/ 9144 w 6501384"/>
              <a:gd name="connsiteY4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03320 w 6501384"/>
              <a:gd name="connsiteY37" fmla="*/ 1810512 h 2642616"/>
              <a:gd name="connsiteX38" fmla="*/ 3657600 w 6501384"/>
              <a:gd name="connsiteY38" fmla="*/ 1755648 h 2642616"/>
              <a:gd name="connsiteX39" fmla="*/ 3630168 w 6501384"/>
              <a:gd name="connsiteY39" fmla="*/ 1746504 h 2642616"/>
              <a:gd name="connsiteX40" fmla="*/ 3575304 w 6501384"/>
              <a:gd name="connsiteY40" fmla="*/ 1709928 h 2642616"/>
              <a:gd name="connsiteX41" fmla="*/ 3547872 w 6501384"/>
              <a:gd name="connsiteY41" fmla="*/ 1700784 h 2642616"/>
              <a:gd name="connsiteX42" fmla="*/ 3520440 w 6501384"/>
              <a:gd name="connsiteY42" fmla="*/ 1682496 h 2642616"/>
              <a:gd name="connsiteX43" fmla="*/ 3465576 w 6501384"/>
              <a:gd name="connsiteY43" fmla="*/ 1664208 h 2642616"/>
              <a:gd name="connsiteX44" fmla="*/ 3447288 w 6501384"/>
              <a:gd name="connsiteY44" fmla="*/ 1636776 h 2642616"/>
              <a:gd name="connsiteX45" fmla="*/ 9144 w 6501384"/>
              <a:gd name="connsiteY4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657600 w 6501384"/>
              <a:gd name="connsiteY37" fmla="*/ 1755648 h 2642616"/>
              <a:gd name="connsiteX38" fmla="*/ 3630168 w 6501384"/>
              <a:gd name="connsiteY38" fmla="*/ 1746504 h 2642616"/>
              <a:gd name="connsiteX39" fmla="*/ 3575304 w 6501384"/>
              <a:gd name="connsiteY39" fmla="*/ 1709928 h 2642616"/>
              <a:gd name="connsiteX40" fmla="*/ 3547872 w 6501384"/>
              <a:gd name="connsiteY40" fmla="*/ 1700784 h 2642616"/>
              <a:gd name="connsiteX41" fmla="*/ 3520440 w 6501384"/>
              <a:gd name="connsiteY41" fmla="*/ 1682496 h 2642616"/>
              <a:gd name="connsiteX42" fmla="*/ 3465576 w 6501384"/>
              <a:gd name="connsiteY42" fmla="*/ 1664208 h 2642616"/>
              <a:gd name="connsiteX43" fmla="*/ 3447288 w 6501384"/>
              <a:gd name="connsiteY43" fmla="*/ 1636776 h 2642616"/>
              <a:gd name="connsiteX44" fmla="*/ 9144 w 6501384"/>
              <a:gd name="connsiteY4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4041648 w 6501384"/>
              <a:gd name="connsiteY30" fmla="*/ 1901952 h 2642616"/>
              <a:gd name="connsiteX31" fmla="*/ 3950208 w 6501384"/>
              <a:gd name="connsiteY31" fmla="*/ 1883664 h 2642616"/>
              <a:gd name="connsiteX32" fmla="*/ 3922776 w 6501384"/>
              <a:gd name="connsiteY32" fmla="*/ 1874520 h 2642616"/>
              <a:gd name="connsiteX33" fmla="*/ 3886200 w 6501384"/>
              <a:gd name="connsiteY33" fmla="*/ 1865376 h 2642616"/>
              <a:gd name="connsiteX34" fmla="*/ 3858768 w 6501384"/>
              <a:gd name="connsiteY34" fmla="*/ 1856232 h 2642616"/>
              <a:gd name="connsiteX35" fmla="*/ 3758184 w 6501384"/>
              <a:gd name="connsiteY35" fmla="*/ 1837944 h 2642616"/>
              <a:gd name="connsiteX36" fmla="*/ 3657600 w 6501384"/>
              <a:gd name="connsiteY36" fmla="*/ 1755648 h 2642616"/>
              <a:gd name="connsiteX37" fmla="*/ 3630168 w 6501384"/>
              <a:gd name="connsiteY37" fmla="*/ 1746504 h 2642616"/>
              <a:gd name="connsiteX38" fmla="*/ 3575304 w 6501384"/>
              <a:gd name="connsiteY38" fmla="*/ 1709928 h 2642616"/>
              <a:gd name="connsiteX39" fmla="*/ 3547872 w 6501384"/>
              <a:gd name="connsiteY39" fmla="*/ 1700784 h 2642616"/>
              <a:gd name="connsiteX40" fmla="*/ 3520440 w 6501384"/>
              <a:gd name="connsiteY40" fmla="*/ 1682496 h 2642616"/>
              <a:gd name="connsiteX41" fmla="*/ 3465576 w 6501384"/>
              <a:gd name="connsiteY41" fmla="*/ 1664208 h 2642616"/>
              <a:gd name="connsiteX42" fmla="*/ 3447288 w 6501384"/>
              <a:gd name="connsiteY42" fmla="*/ 1636776 h 2642616"/>
              <a:gd name="connsiteX43" fmla="*/ 9144 w 6501384"/>
              <a:gd name="connsiteY4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922776 w 6501384"/>
              <a:gd name="connsiteY31" fmla="*/ 1874520 h 2642616"/>
              <a:gd name="connsiteX32" fmla="*/ 3886200 w 6501384"/>
              <a:gd name="connsiteY32" fmla="*/ 1865376 h 2642616"/>
              <a:gd name="connsiteX33" fmla="*/ 3858768 w 6501384"/>
              <a:gd name="connsiteY33" fmla="*/ 1856232 h 2642616"/>
              <a:gd name="connsiteX34" fmla="*/ 3758184 w 6501384"/>
              <a:gd name="connsiteY34" fmla="*/ 1837944 h 2642616"/>
              <a:gd name="connsiteX35" fmla="*/ 3657600 w 6501384"/>
              <a:gd name="connsiteY35" fmla="*/ 1755648 h 2642616"/>
              <a:gd name="connsiteX36" fmla="*/ 3630168 w 6501384"/>
              <a:gd name="connsiteY36" fmla="*/ 1746504 h 2642616"/>
              <a:gd name="connsiteX37" fmla="*/ 3575304 w 6501384"/>
              <a:gd name="connsiteY37" fmla="*/ 1709928 h 2642616"/>
              <a:gd name="connsiteX38" fmla="*/ 3547872 w 6501384"/>
              <a:gd name="connsiteY38" fmla="*/ 1700784 h 2642616"/>
              <a:gd name="connsiteX39" fmla="*/ 3520440 w 6501384"/>
              <a:gd name="connsiteY39" fmla="*/ 1682496 h 2642616"/>
              <a:gd name="connsiteX40" fmla="*/ 3465576 w 6501384"/>
              <a:gd name="connsiteY40" fmla="*/ 1664208 h 2642616"/>
              <a:gd name="connsiteX41" fmla="*/ 3447288 w 6501384"/>
              <a:gd name="connsiteY41" fmla="*/ 1636776 h 2642616"/>
              <a:gd name="connsiteX42" fmla="*/ 9144 w 6501384"/>
              <a:gd name="connsiteY4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886200 w 6501384"/>
              <a:gd name="connsiteY31" fmla="*/ 1865376 h 2642616"/>
              <a:gd name="connsiteX32" fmla="*/ 3858768 w 6501384"/>
              <a:gd name="connsiteY32" fmla="*/ 1856232 h 2642616"/>
              <a:gd name="connsiteX33" fmla="*/ 3758184 w 6501384"/>
              <a:gd name="connsiteY33" fmla="*/ 1837944 h 2642616"/>
              <a:gd name="connsiteX34" fmla="*/ 3657600 w 6501384"/>
              <a:gd name="connsiteY34" fmla="*/ 1755648 h 2642616"/>
              <a:gd name="connsiteX35" fmla="*/ 3630168 w 6501384"/>
              <a:gd name="connsiteY35" fmla="*/ 1746504 h 2642616"/>
              <a:gd name="connsiteX36" fmla="*/ 3575304 w 6501384"/>
              <a:gd name="connsiteY36" fmla="*/ 1709928 h 2642616"/>
              <a:gd name="connsiteX37" fmla="*/ 3547872 w 6501384"/>
              <a:gd name="connsiteY37" fmla="*/ 1700784 h 2642616"/>
              <a:gd name="connsiteX38" fmla="*/ 3520440 w 6501384"/>
              <a:gd name="connsiteY38" fmla="*/ 1682496 h 2642616"/>
              <a:gd name="connsiteX39" fmla="*/ 3465576 w 6501384"/>
              <a:gd name="connsiteY39" fmla="*/ 1664208 h 2642616"/>
              <a:gd name="connsiteX40" fmla="*/ 3447288 w 6501384"/>
              <a:gd name="connsiteY40" fmla="*/ 1636776 h 2642616"/>
              <a:gd name="connsiteX41" fmla="*/ 9144 w 6501384"/>
              <a:gd name="connsiteY4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758184 w 6501384"/>
              <a:gd name="connsiteY32" fmla="*/ 1837944 h 2642616"/>
              <a:gd name="connsiteX33" fmla="*/ 3657600 w 6501384"/>
              <a:gd name="connsiteY33" fmla="*/ 1755648 h 2642616"/>
              <a:gd name="connsiteX34" fmla="*/ 3630168 w 6501384"/>
              <a:gd name="connsiteY34" fmla="*/ 1746504 h 2642616"/>
              <a:gd name="connsiteX35" fmla="*/ 3575304 w 6501384"/>
              <a:gd name="connsiteY35" fmla="*/ 1709928 h 2642616"/>
              <a:gd name="connsiteX36" fmla="*/ 3547872 w 6501384"/>
              <a:gd name="connsiteY36" fmla="*/ 1700784 h 2642616"/>
              <a:gd name="connsiteX37" fmla="*/ 3520440 w 6501384"/>
              <a:gd name="connsiteY37" fmla="*/ 1682496 h 2642616"/>
              <a:gd name="connsiteX38" fmla="*/ 3465576 w 6501384"/>
              <a:gd name="connsiteY38" fmla="*/ 1664208 h 2642616"/>
              <a:gd name="connsiteX39" fmla="*/ 3447288 w 6501384"/>
              <a:gd name="connsiteY39" fmla="*/ 1636776 h 2642616"/>
              <a:gd name="connsiteX40" fmla="*/ 9144 w 6501384"/>
              <a:gd name="connsiteY4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657600 w 6501384"/>
              <a:gd name="connsiteY32" fmla="*/ 1755648 h 2642616"/>
              <a:gd name="connsiteX33" fmla="*/ 3630168 w 6501384"/>
              <a:gd name="connsiteY33" fmla="*/ 1746504 h 2642616"/>
              <a:gd name="connsiteX34" fmla="*/ 3575304 w 6501384"/>
              <a:gd name="connsiteY34" fmla="*/ 1709928 h 2642616"/>
              <a:gd name="connsiteX35" fmla="*/ 3547872 w 6501384"/>
              <a:gd name="connsiteY35" fmla="*/ 1700784 h 2642616"/>
              <a:gd name="connsiteX36" fmla="*/ 3520440 w 6501384"/>
              <a:gd name="connsiteY36" fmla="*/ 1682496 h 2642616"/>
              <a:gd name="connsiteX37" fmla="*/ 3465576 w 6501384"/>
              <a:gd name="connsiteY37" fmla="*/ 1664208 h 2642616"/>
              <a:gd name="connsiteX38" fmla="*/ 3447288 w 6501384"/>
              <a:gd name="connsiteY38" fmla="*/ 1636776 h 2642616"/>
              <a:gd name="connsiteX39" fmla="*/ 9144 w 6501384"/>
              <a:gd name="connsiteY3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657600 w 6501384"/>
              <a:gd name="connsiteY31" fmla="*/ 1755648 h 2642616"/>
              <a:gd name="connsiteX32" fmla="*/ 3630168 w 6501384"/>
              <a:gd name="connsiteY32" fmla="*/ 1746504 h 2642616"/>
              <a:gd name="connsiteX33" fmla="*/ 3575304 w 6501384"/>
              <a:gd name="connsiteY33" fmla="*/ 1709928 h 2642616"/>
              <a:gd name="connsiteX34" fmla="*/ 3547872 w 6501384"/>
              <a:gd name="connsiteY34" fmla="*/ 1700784 h 2642616"/>
              <a:gd name="connsiteX35" fmla="*/ 3520440 w 6501384"/>
              <a:gd name="connsiteY35" fmla="*/ 1682496 h 2642616"/>
              <a:gd name="connsiteX36" fmla="*/ 3465576 w 6501384"/>
              <a:gd name="connsiteY36" fmla="*/ 1664208 h 2642616"/>
              <a:gd name="connsiteX37" fmla="*/ 3447288 w 6501384"/>
              <a:gd name="connsiteY37" fmla="*/ 1636776 h 2642616"/>
              <a:gd name="connsiteX38" fmla="*/ 9144 w 6501384"/>
              <a:gd name="connsiteY3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630168 w 6501384"/>
              <a:gd name="connsiteY31" fmla="*/ 1746504 h 2642616"/>
              <a:gd name="connsiteX32" fmla="*/ 3575304 w 6501384"/>
              <a:gd name="connsiteY32" fmla="*/ 1709928 h 2642616"/>
              <a:gd name="connsiteX33" fmla="*/ 3547872 w 6501384"/>
              <a:gd name="connsiteY33" fmla="*/ 1700784 h 2642616"/>
              <a:gd name="connsiteX34" fmla="*/ 3520440 w 6501384"/>
              <a:gd name="connsiteY34" fmla="*/ 1682496 h 2642616"/>
              <a:gd name="connsiteX35" fmla="*/ 3465576 w 6501384"/>
              <a:gd name="connsiteY35" fmla="*/ 1664208 h 2642616"/>
              <a:gd name="connsiteX36" fmla="*/ 3447288 w 6501384"/>
              <a:gd name="connsiteY36" fmla="*/ 1636776 h 2642616"/>
              <a:gd name="connsiteX37" fmla="*/ 9144 w 6501384"/>
              <a:gd name="connsiteY3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575304 w 6501384"/>
              <a:gd name="connsiteY31" fmla="*/ 1709928 h 2642616"/>
              <a:gd name="connsiteX32" fmla="*/ 3547872 w 6501384"/>
              <a:gd name="connsiteY32" fmla="*/ 1700784 h 2642616"/>
              <a:gd name="connsiteX33" fmla="*/ 3520440 w 6501384"/>
              <a:gd name="connsiteY33" fmla="*/ 1682496 h 2642616"/>
              <a:gd name="connsiteX34" fmla="*/ 3465576 w 6501384"/>
              <a:gd name="connsiteY34" fmla="*/ 1664208 h 2642616"/>
              <a:gd name="connsiteX35" fmla="*/ 3447288 w 6501384"/>
              <a:gd name="connsiteY35" fmla="*/ 1636776 h 2642616"/>
              <a:gd name="connsiteX36" fmla="*/ 9144 w 6501384"/>
              <a:gd name="connsiteY3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47872 w 6501384"/>
              <a:gd name="connsiteY31" fmla="*/ 1700784 h 2642616"/>
              <a:gd name="connsiteX32" fmla="*/ 3520440 w 6501384"/>
              <a:gd name="connsiteY32" fmla="*/ 1682496 h 2642616"/>
              <a:gd name="connsiteX33" fmla="*/ 3465576 w 6501384"/>
              <a:gd name="connsiteY33" fmla="*/ 1664208 h 2642616"/>
              <a:gd name="connsiteX34" fmla="*/ 3447288 w 6501384"/>
              <a:gd name="connsiteY34" fmla="*/ 1636776 h 2642616"/>
              <a:gd name="connsiteX35" fmla="*/ 9144 w 6501384"/>
              <a:gd name="connsiteY3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20440 w 6501384"/>
              <a:gd name="connsiteY31" fmla="*/ 1682496 h 2642616"/>
              <a:gd name="connsiteX32" fmla="*/ 3465576 w 6501384"/>
              <a:gd name="connsiteY32" fmla="*/ 1664208 h 2642616"/>
              <a:gd name="connsiteX33" fmla="*/ 3447288 w 6501384"/>
              <a:gd name="connsiteY33" fmla="*/ 1636776 h 2642616"/>
              <a:gd name="connsiteX34" fmla="*/ 9144 w 6501384"/>
              <a:gd name="connsiteY3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65576 w 6501384"/>
              <a:gd name="connsiteY31" fmla="*/ 1664208 h 2642616"/>
              <a:gd name="connsiteX32" fmla="*/ 3447288 w 6501384"/>
              <a:gd name="connsiteY32" fmla="*/ 1636776 h 2642616"/>
              <a:gd name="connsiteX33" fmla="*/ 9144 w 6501384"/>
              <a:gd name="connsiteY3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47288 w 6501384"/>
              <a:gd name="connsiteY31" fmla="*/ 1636776 h 2642616"/>
              <a:gd name="connsiteX32" fmla="*/ 9144 w 6501384"/>
              <a:gd name="connsiteY3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447288 w 6501384"/>
              <a:gd name="connsiteY30" fmla="*/ 1636776 h 2642616"/>
              <a:gd name="connsiteX31" fmla="*/ 9144 w 6501384"/>
              <a:gd name="connsiteY3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069080 w 6501384"/>
              <a:gd name="connsiteY28" fmla="*/ 1911096 h 2642616"/>
              <a:gd name="connsiteX29" fmla="*/ 3447288 w 6501384"/>
              <a:gd name="connsiteY29" fmla="*/ 1636776 h 2642616"/>
              <a:gd name="connsiteX30" fmla="*/ 9144 w 6501384"/>
              <a:gd name="connsiteY3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069080 w 6501384"/>
              <a:gd name="connsiteY27" fmla="*/ 1911096 h 2642616"/>
              <a:gd name="connsiteX28" fmla="*/ 3447288 w 6501384"/>
              <a:gd name="connsiteY28" fmla="*/ 1636776 h 2642616"/>
              <a:gd name="connsiteX29" fmla="*/ 9144 w 6501384"/>
              <a:gd name="connsiteY2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069080 w 6501384"/>
              <a:gd name="connsiteY26" fmla="*/ 1911096 h 2642616"/>
              <a:gd name="connsiteX27" fmla="*/ 3447288 w 6501384"/>
              <a:gd name="connsiteY27" fmla="*/ 1636776 h 2642616"/>
              <a:gd name="connsiteX28" fmla="*/ 9144 w 6501384"/>
              <a:gd name="connsiteY2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468112 w 6501384"/>
              <a:gd name="connsiteY6" fmla="*/ 2286000 h 2642616"/>
              <a:gd name="connsiteX7" fmla="*/ 5431536 w 6501384"/>
              <a:gd name="connsiteY7" fmla="*/ 2267712 h 2642616"/>
              <a:gd name="connsiteX8" fmla="*/ 5394960 w 6501384"/>
              <a:gd name="connsiteY8" fmla="*/ 2258568 h 2642616"/>
              <a:gd name="connsiteX9" fmla="*/ 5276088 w 6501384"/>
              <a:gd name="connsiteY9" fmla="*/ 2240280 h 2642616"/>
              <a:gd name="connsiteX10" fmla="*/ 5221224 w 6501384"/>
              <a:gd name="connsiteY10" fmla="*/ 2221992 h 2642616"/>
              <a:gd name="connsiteX11" fmla="*/ 5193792 w 6501384"/>
              <a:gd name="connsiteY11" fmla="*/ 2212848 h 2642616"/>
              <a:gd name="connsiteX12" fmla="*/ 5175504 w 6501384"/>
              <a:gd name="connsiteY12" fmla="*/ 2185416 h 2642616"/>
              <a:gd name="connsiteX13" fmla="*/ 5111496 w 6501384"/>
              <a:gd name="connsiteY13" fmla="*/ 2176272 h 2642616"/>
              <a:gd name="connsiteX14" fmla="*/ 5084064 w 6501384"/>
              <a:gd name="connsiteY14" fmla="*/ 2167128 h 2642616"/>
              <a:gd name="connsiteX15" fmla="*/ 5010912 w 6501384"/>
              <a:gd name="connsiteY15" fmla="*/ 2157984 h 2642616"/>
              <a:gd name="connsiteX16" fmla="*/ 4882896 w 6501384"/>
              <a:gd name="connsiteY16" fmla="*/ 2130552 h 2642616"/>
              <a:gd name="connsiteX17" fmla="*/ 4828032 w 6501384"/>
              <a:gd name="connsiteY17" fmla="*/ 2112264 h 2642616"/>
              <a:gd name="connsiteX18" fmla="*/ 4791456 w 6501384"/>
              <a:gd name="connsiteY18" fmla="*/ 2103120 h 2642616"/>
              <a:gd name="connsiteX19" fmla="*/ 4727448 w 6501384"/>
              <a:gd name="connsiteY19" fmla="*/ 2075688 h 2642616"/>
              <a:gd name="connsiteX20" fmla="*/ 4654296 w 6501384"/>
              <a:gd name="connsiteY20" fmla="*/ 2066544 h 2642616"/>
              <a:gd name="connsiteX21" fmla="*/ 4608576 w 6501384"/>
              <a:gd name="connsiteY21" fmla="*/ 2057400 h 2642616"/>
              <a:gd name="connsiteX22" fmla="*/ 4581144 w 6501384"/>
              <a:gd name="connsiteY22" fmla="*/ 2048256 h 2642616"/>
              <a:gd name="connsiteX23" fmla="*/ 4462272 w 6501384"/>
              <a:gd name="connsiteY23" fmla="*/ 2029968 h 2642616"/>
              <a:gd name="connsiteX24" fmla="*/ 4370832 w 6501384"/>
              <a:gd name="connsiteY24" fmla="*/ 2002536 h 2642616"/>
              <a:gd name="connsiteX25" fmla="*/ 4069080 w 6501384"/>
              <a:gd name="connsiteY25" fmla="*/ 1911096 h 2642616"/>
              <a:gd name="connsiteX26" fmla="*/ 3447288 w 6501384"/>
              <a:gd name="connsiteY26" fmla="*/ 1636776 h 2642616"/>
              <a:gd name="connsiteX27" fmla="*/ 9144 w 6501384"/>
              <a:gd name="connsiteY2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4069080 w 6501384"/>
              <a:gd name="connsiteY24" fmla="*/ 1911096 h 2642616"/>
              <a:gd name="connsiteX25" fmla="*/ 3447288 w 6501384"/>
              <a:gd name="connsiteY25" fmla="*/ 1636776 h 2642616"/>
              <a:gd name="connsiteX26" fmla="*/ 9144 w 6501384"/>
              <a:gd name="connsiteY2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3447288 w 6501384"/>
              <a:gd name="connsiteY24" fmla="*/ 1636776 h 2642616"/>
              <a:gd name="connsiteX25" fmla="*/ 9144 w 6501384"/>
              <a:gd name="connsiteY25" fmla="*/ 0 h 2642616"/>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727448 w 6501384"/>
              <a:gd name="connsiteY18" fmla="*/ 2080312 h 2647240"/>
              <a:gd name="connsiteX19" fmla="*/ 4654296 w 6501384"/>
              <a:gd name="connsiteY19" fmla="*/ 2071168 h 2647240"/>
              <a:gd name="connsiteX20" fmla="*/ 4608576 w 6501384"/>
              <a:gd name="connsiteY20" fmla="*/ 2062024 h 2647240"/>
              <a:gd name="connsiteX21" fmla="*/ 4581144 w 6501384"/>
              <a:gd name="connsiteY21" fmla="*/ 2052880 h 2647240"/>
              <a:gd name="connsiteX22" fmla="*/ 4462272 w 6501384"/>
              <a:gd name="connsiteY22" fmla="*/ 2034592 h 2647240"/>
              <a:gd name="connsiteX23" fmla="*/ 4370832 w 6501384"/>
              <a:gd name="connsiteY23" fmla="*/ 2007160 h 2647240"/>
              <a:gd name="connsiteX24" fmla="*/ 9144 w 6501384"/>
              <a:gd name="connsiteY24" fmla="*/ 4624 h 2647240"/>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654296 w 6501384"/>
              <a:gd name="connsiteY18" fmla="*/ 2071168 h 2647240"/>
              <a:gd name="connsiteX19" fmla="*/ 4608576 w 6501384"/>
              <a:gd name="connsiteY19" fmla="*/ 2062024 h 2647240"/>
              <a:gd name="connsiteX20" fmla="*/ 4581144 w 6501384"/>
              <a:gd name="connsiteY20" fmla="*/ 2052880 h 2647240"/>
              <a:gd name="connsiteX21" fmla="*/ 4462272 w 6501384"/>
              <a:gd name="connsiteY21" fmla="*/ 2034592 h 2647240"/>
              <a:gd name="connsiteX22" fmla="*/ 4370832 w 6501384"/>
              <a:gd name="connsiteY22" fmla="*/ 2007160 h 2647240"/>
              <a:gd name="connsiteX23" fmla="*/ 9144 w 6501384"/>
              <a:gd name="connsiteY23" fmla="*/ 4624 h 2647240"/>
              <a:gd name="connsiteX0" fmla="*/ 9144 w 6501384"/>
              <a:gd name="connsiteY0" fmla="*/ 4632 h 2647248"/>
              <a:gd name="connsiteX1" fmla="*/ 0 w 6501384"/>
              <a:gd name="connsiteY1" fmla="*/ 2647248 h 2647248"/>
              <a:gd name="connsiteX2" fmla="*/ 6501384 w 6501384"/>
              <a:gd name="connsiteY2" fmla="*/ 2638104 h 2647248"/>
              <a:gd name="connsiteX3" fmla="*/ 6492240 w 6501384"/>
              <a:gd name="connsiteY3" fmla="*/ 2336352 h 2647248"/>
              <a:gd name="connsiteX4" fmla="*/ 6492240 w 6501384"/>
              <a:gd name="connsiteY4" fmla="*/ 2336352 h 2647248"/>
              <a:gd name="connsiteX5" fmla="*/ 5468112 w 6501384"/>
              <a:gd name="connsiteY5" fmla="*/ 2290632 h 2647248"/>
              <a:gd name="connsiteX6" fmla="*/ 5431536 w 6501384"/>
              <a:gd name="connsiteY6" fmla="*/ 2272344 h 2647248"/>
              <a:gd name="connsiteX7" fmla="*/ 5394960 w 6501384"/>
              <a:gd name="connsiteY7" fmla="*/ 2263200 h 2647248"/>
              <a:gd name="connsiteX8" fmla="*/ 5276088 w 6501384"/>
              <a:gd name="connsiteY8" fmla="*/ 2244912 h 2647248"/>
              <a:gd name="connsiteX9" fmla="*/ 5221224 w 6501384"/>
              <a:gd name="connsiteY9" fmla="*/ 2226624 h 2647248"/>
              <a:gd name="connsiteX10" fmla="*/ 5193792 w 6501384"/>
              <a:gd name="connsiteY10" fmla="*/ 2217480 h 2647248"/>
              <a:gd name="connsiteX11" fmla="*/ 5175504 w 6501384"/>
              <a:gd name="connsiteY11" fmla="*/ 2190048 h 2647248"/>
              <a:gd name="connsiteX12" fmla="*/ 5111496 w 6501384"/>
              <a:gd name="connsiteY12" fmla="*/ 2180904 h 2647248"/>
              <a:gd name="connsiteX13" fmla="*/ 5084064 w 6501384"/>
              <a:gd name="connsiteY13" fmla="*/ 2171760 h 2647248"/>
              <a:gd name="connsiteX14" fmla="*/ 5010912 w 6501384"/>
              <a:gd name="connsiteY14" fmla="*/ 2162616 h 2647248"/>
              <a:gd name="connsiteX15" fmla="*/ 4882896 w 6501384"/>
              <a:gd name="connsiteY15" fmla="*/ 2135184 h 2647248"/>
              <a:gd name="connsiteX16" fmla="*/ 4828032 w 6501384"/>
              <a:gd name="connsiteY16" fmla="*/ 2116896 h 2647248"/>
              <a:gd name="connsiteX17" fmla="*/ 4791456 w 6501384"/>
              <a:gd name="connsiteY17" fmla="*/ 2107752 h 2647248"/>
              <a:gd name="connsiteX18" fmla="*/ 4654296 w 6501384"/>
              <a:gd name="connsiteY18" fmla="*/ 2071176 h 2647248"/>
              <a:gd name="connsiteX19" fmla="*/ 4608576 w 6501384"/>
              <a:gd name="connsiteY19" fmla="*/ 2062032 h 2647248"/>
              <a:gd name="connsiteX20" fmla="*/ 4581144 w 6501384"/>
              <a:gd name="connsiteY20" fmla="*/ 2052888 h 2647248"/>
              <a:gd name="connsiteX21" fmla="*/ 4370832 w 6501384"/>
              <a:gd name="connsiteY21" fmla="*/ 2007168 h 2647248"/>
              <a:gd name="connsiteX22" fmla="*/ 9144 w 6501384"/>
              <a:gd name="connsiteY22" fmla="*/ 4632 h 2647248"/>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40 h 2647256"/>
              <a:gd name="connsiteX1" fmla="*/ 0 w 6501384"/>
              <a:gd name="connsiteY1" fmla="*/ 2647256 h 2647256"/>
              <a:gd name="connsiteX2" fmla="*/ 6501384 w 6501384"/>
              <a:gd name="connsiteY2" fmla="*/ 2638112 h 2647256"/>
              <a:gd name="connsiteX3" fmla="*/ 6492240 w 6501384"/>
              <a:gd name="connsiteY3" fmla="*/ 2336360 h 2647256"/>
              <a:gd name="connsiteX4" fmla="*/ 6492240 w 6501384"/>
              <a:gd name="connsiteY4" fmla="*/ 2336360 h 2647256"/>
              <a:gd name="connsiteX5" fmla="*/ 5468112 w 6501384"/>
              <a:gd name="connsiteY5" fmla="*/ 2290640 h 2647256"/>
              <a:gd name="connsiteX6" fmla="*/ 5431536 w 6501384"/>
              <a:gd name="connsiteY6" fmla="*/ 2272352 h 2647256"/>
              <a:gd name="connsiteX7" fmla="*/ 5394960 w 6501384"/>
              <a:gd name="connsiteY7" fmla="*/ 2263208 h 2647256"/>
              <a:gd name="connsiteX8" fmla="*/ 5276088 w 6501384"/>
              <a:gd name="connsiteY8" fmla="*/ 2244920 h 2647256"/>
              <a:gd name="connsiteX9" fmla="*/ 5221224 w 6501384"/>
              <a:gd name="connsiteY9" fmla="*/ 2226632 h 2647256"/>
              <a:gd name="connsiteX10" fmla="*/ 5193792 w 6501384"/>
              <a:gd name="connsiteY10" fmla="*/ 2217488 h 2647256"/>
              <a:gd name="connsiteX11" fmla="*/ 5175504 w 6501384"/>
              <a:gd name="connsiteY11" fmla="*/ 2190056 h 2647256"/>
              <a:gd name="connsiteX12" fmla="*/ 5111496 w 6501384"/>
              <a:gd name="connsiteY12" fmla="*/ 2180912 h 2647256"/>
              <a:gd name="connsiteX13" fmla="*/ 5084064 w 6501384"/>
              <a:gd name="connsiteY13" fmla="*/ 2171768 h 2647256"/>
              <a:gd name="connsiteX14" fmla="*/ 5010912 w 6501384"/>
              <a:gd name="connsiteY14" fmla="*/ 2162624 h 2647256"/>
              <a:gd name="connsiteX15" fmla="*/ 4882896 w 6501384"/>
              <a:gd name="connsiteY15" fmla="*/ 2135192 h 2647256"/>
              <a:gd name="connsiteX16" fmla="*/ 4828032 w 6501384"/>
              <a:gd name="connsiteY16" fmla="*/ 2116904 h 2647256"/>
              <a:gd name="connsiteX17" fmla="*/ 4791456 w 6501384"/>
              <a:gd name="connsiteY17" fmla="*/ 2107760 h 2647256"/>
              <a:gd name="connsiteX18" fmla="*/ 4654296 w 6501384"/>
              <a:gd name="connsiteY18" fmla="*/ 2071184 h 2647256"/>
              <a:gd name="connsiteX19" fmla="*/ 4370832 w 6501384"/>
              <a:gd name="connsiteY19" fmla="*/ 2007176 h 2647256"/>
              <a:gd name="connsiteX20" fmla="*/ 9144 w 6501384"/>
              <a:gd name="connsiteY20" fmla="*/ 4640 h 2647256"/>
              <a:gd name="connsiteX0" fmla="*/ 9144 w 6501384"/>
              <a:gd name="connsiteY0" fmla="*/ 4655 h 2647271"/>
              <a:gd name="connsiteX1" fmla="*/ 0 w 6501384"/>
              <a:gd name="connsiteY1" fmla="*/ 2647271 h 2647271"/>
              <a:gd name="connsiteX2" fmla="*/ 6501384 w 6501384"/>
              <a:gd name="connsiteY2" fmla="*/ 2638127 h 2647271"/>
              <a:gd name="connsiteX3" fmla="*/ 6492240 w 6501384"/>
              <a:gd name="connsiteY3" fmla="*/ 2336375 h 2647271"/>
              <a:gd name="connsiteX4" fmla="*/ 6492240 w 6501384"/>
              <a:gd name="connsiteY4" fmla="*/ 2336375 h 2647271"/>
              <a:gd name="connsiteX5" fmla="*/ 5468112 w 6501384"/>
              <a:gd name="connsiteY5" fmla="*/ 2290655 h 2647271"/>
              <a:gd name="connsiteX6" fmla="*/ 5431536 w 6501384"/>
              <a:gd name="connsiteY6" fmla="*/ 2272367 h 2647271"/>
              <a:gd name="connsiteX7" fmla="*/ 5394960 w 6501384"/>
              <a:gd name="connsiteY7" fmla="*/ 2263223 h 2647271"/>
              <a:gd name="connsiteX8" fmla="*/ 5276088 w 6501384"/>
              <a:gd name="connsiteY8" fmla="*/ 2244935 h 2647271"/>
              <a:gd name="connsiteX9" fmla="*/ 5221224 w 6501384"/>
              <a:gd name="connsiteY9" fmla="*/ 2226647 h 2647271"/>
              <a:gd name="connsiteX10" fmla="*/ 5193792 w 6501384"/>
              <a:gd name="connsiteY10" fmla="*/ 2217503 h 2647271"/>
              <a:gd name="connsiteX11" fmla="*/ 5175504 w 6501384"/>
              <a:gd name="connsiteY11" fmla="*/ 2190071 h 2647271"/>
              <a:gd name="connsiteX12" fmla="*/ 5111496 w 6501384"/>
              <a:gd name="connsiteY12" fmla="*/ 2180927 h 2647271"/>
              <a:gd name="connsiteX13" fmla="*/ 5084064 w 6501384"/>
              <a:gd name="connsiteY13" fmla="*/ 2171783 h 2647271"/>
              <a:gd name="connsiteX14" fmla="*/ 5010912 w 6501384"/>
              <a:gd name="connsiteY14" fmla="*/ 2162639 h 2647271"/>
              <a:gd name="connsiteX15" fmla="*/ 4882896 w 6501384"/>
              <a:gd name="connsiteY15" fmla="*/ 2135207 h 2647271"/>
              <a:gd name="connsiteX16" fmla="*/ 4828032 w 6501384"/>
              <a:gd name="connsiteY16" fmla="*/ 2116919 h 2647271"/>
              <a:gd name="connsiteX17" fmla="*/ 4791456 w 6501384"/>
              <a:gd name="connsiteY17" fmla="*/ 2107775 h 2647271"/>
              <a:gd name="connsiteX18" fmla="*/ 4370832 w 6501384"/>
              <a:gd name="connsiteY18" fmla="*/ 2007191 h 2647271"/>
              <a:gd name="connsiteX19" fmla="*/ 9144 w 6501384"/>
              <a:gd name="connsiteY19" fmla="*/ 4655 h 2647271"/>
              <a:gd name="connsiteX0" fmla="*/ 9144 w 6501384"/>
              <a:gd name="connsiteY0" fmla="*/ 4659 h 2647275"/>
              <a:gd name="connsiteX1" fmla="*/ 0 w 6501384"/>
              <a:gd name="connsiteY1" fmla="*/ 2647275 h 2647275"/>
              <a:gd name="connsiteX2" fmla="*/ 6501384 w 6501384"/>
              <a:gd name="connsiteY2" fmla="*/ 2638131 h 2647275"/>
              <a:gd name="connsiteX3" fmla="*/ 6492240 w 6501384"/>
              <a:gd name="connsiteY3" fmla="*/ 2336379 h 2647275"/>
              <a:gd name="connsiteX4" fmla="*/ 6492240 w 6501384"/>
              <a:gd name="connsiteY4" fmla="*/ 2336379 h 2647275"/>
              <a:gd name="connsiteX5" fmla="*/ 5468112 w 6501384"/>
              <a:gd name="connsiteY5" fmla="*/ 2290659 h 2647275"/>
              <a:gd name="connsiteX6" fmla="*/ 5431536 w 6501384"/>
              <a:gd name="connsiteY6" fmla="*/ 2272371 h 2647275"/>
              <a:gd name="connsiteX7" fmla="*/ 5394960 w 6501384"/>
              <a:gd name="connsiteY7" fmla="*/ 2263227 h 2647275"/>
              <a:gd name="connsiteX8" fmla="*/ 5276088 w 6501384"/>
              <a:gd name="connsiteY8" fmla="*/ 2244939 h 2647275"/>
              <a:gd name="connsiteX9" fmla="*/ 5221224 w 6501384"/>
              <a:gd name="connsiteY9" fmla="*/ 2226651 h 2647275"/>
              <a:gd name="connsiteX10" fmla="*/ 5193792 w 6501384"/>
              <a:gd name="connsiteY10" fmla="*/ 2217507 h 2647275"/>
              <a:gd name="connsiteX11" fmla="*/ 5175504 w 6501384"/>
              <a:gd name="connsiteY11" fmla="*/ 2190075 h 2647275"/>
              <a:gd name="connsiteX12" fmla="*/ 5111496 w 6501384"/>
              <a:gd name="connsiteY12" fmla="*/ 2180931 h 2647275"/>
              <a:gd name="connsiteX13" fmla="*/ 5084064 w 6501384"/>
              <a:gd name="connsiteY13" fmla="*/ 2171787 h 2647275"/>
              <a:gd name="connsiteX14" fmla="*/ 5010912 w 6501384"/>
              <a:gd name="connsiteY14" fmla="*/ 2162643 h 2647275"/>
              <a:gd name="connsiteX15" fmla="*/ 4882896 w 6501384"/>
              <a:gd name="connsiteY15" fmla="*/ 2135211 h 2647275"/>
              <a:gd name="connsiteX16" fmla="*/ 4828032 w 6501384"/>
              <a:gd name="connsiteY16" fmla="*/ 2116923 h 2647275"/>
              <a:gd name="connsiteX17" fmla="*/ 4370832 w 6501384"/>
              <a:gd name="connsiteY17" fmla="*/ 2007195 h 2647275"/>
              <a:gd name="connsiteX18" fmla="*/ 9144 w 6501384"/>
              <a:gd name="connsiteY18" fmla="*/ 4659 h 2647275"/>
              <a:gd name="connsiteX0" fmla="*/ 9144 w 6501384"/>
              <a:gd name="connsiteY0" fmla="*/ 4666 h 2647282"/>
              <a:gd name="connsiteX1" fmla="*/ 0 w 6501384"/>
              <a:gd name="connsiteY1" fmla="*/ 2647282 h 2647282"/>
              <a:gd name="connsiteX2" fmla="*/ 6501384 w 6501384"/>
              <a:gd name="connsiteY2" fmla="*/ 2638138 h 2647282"/>
              <a:gd name="connsiteX3" fmla="*/ 6492240 w 6501384"/>
              <a:gd name="connsiteY3" fmla="*/ 2336386 h 2647282"/>
              <a:gd name="connsiteX4" fmla="*/ 6492240 w 6501384"/>
              <a:gd name="connsiteY4" fmla="*/ 2336386 h 2647282"/>
              <a:gd name="connsiteX5" fmla="*/ 5468112 w 6501384"/>
              <a:gd name="connsiteY5" fmla="*/ 2290666 h 2647282"/>
              <a:gd name="connsiteX6" fmla="*/ 5431536 w 6501384"/>
              <a:gd name="connsiteY6" fmla="*/ 2272378 h 2647282"/>
              <a:gd name="connsiteX7" fmla="*/ 5394960 w 6501384"/>
              <a:gd name="connsiteY7" fmla="*/ 2263234 h 2647282"/>
              <a:gd name="connsiteX8" fmla="*/ 5276088 w 6501384"/>
              <a:gd name="connsiteY8" fmla="*/ 2244946 h 2647282"/>
              <a:gd name="connsiteX9" fmla="*/ 5221224 w 6501384"/>
              <a:gd name="connsiteY9" fmla="*/ 2226658 h 2647282"/>
              <a:gd name="connsiteX10" fmla="*/ 5193792 w 6501384"/>
              <a:gd name="connsiteY10" fmla="*/ 2217514 h 2647282"/>
              <a:gd name="connsiteX11" fmla="*/ 5175504 w 6501384"/>
              <a:gd name="connsiteY11" fmla="*/ 2190082 h 2647282"/>
              <a:gd name="connsiteX12" fmla="*/ 5111496 w 6501384"/>
              <a:gd name="connsiteY12" fmla="*/ 2180938 h 2647282"/>
              <a:gd name="connsiteX13" fmla="*/ 5084064 w 6501384"/>
              <a:gd name="connsiteY13" fmla="*/ 2171794 h 2647282"/>
              <a:gd name="connsiteX14" fmla="*/ 5010912 w 6501384"/>
              <a:gd name="connsiteY14" fmla="*/ 2162650 h 2647282"/>
              <a:gd name="connsiteX15" fmla="*/ 4882896 w 6501384"/>
              <a:gd name="connsiteY15" fmla="*/ 2135218 h 2647282"/>
              <a:gd name="connsiteX16" fmla="*/ 4370832 w 6501384"/>
              <a:gd name="connsiteY16" fmla="*/ 2007202 h 2647282"/>
              <a:gd name="connsiteX17" fmla="*/ 9144 w 6501384"/>
              <a:gd name="connsiteY17" fmla="*/ 4666 h 2647282"/>
              <a:gd name="connsiteX0" fmla="*/ 9144 w 6501384"/>
              <a:gd name="connsiteY0" fmla="*/ 4678 h 2647294"/>
              <a:gd name="connsiteX1" fmla="*/ 0 w 6501384"/>
              <a:gd name="connsiteY1" fmla="*/ 2647294 h 2647294"/>
              <a:gd name="connsiteX2" fmla="*/ 6501384 w 6501384"/>
              <a:gd name="connsiteY2" fmla="*/ 2638150 h 2647294"/>
              <a:gd name="connsiteX3" fmla="*/ 6492240 w 6501384"/>
              <a:gd name="connsiteY3" fmla="*/ 2336398 h 2647294"/>
              <a:gd name="connsiteX4" fmla="*/ 6492240 w 6501384"/>
              <a:gd name="connsiteY4" fmla="*/ 2336398 h 2647294"/>
              <a:gd name="connsiteX5" fmla="*/ 5468112 w 6501384"/>
              <a:gd name="connsiteY5" fmla="*/ 2290678 h 2647294"/>
              <a:gd name="connsiteX6" fmla="*/ 5431536 w 6501384"/>
              <a:gd name="connsiteY6" fmla="*/ 2272390 h 2647294"/>
              <a:gd name="connsiteX7" fmla="*/ 5394960 w 6501384"/>
              <a:gd name="connsiteY7" fmla="*/ 2263246 h 2647294"/>
              <a:gd name="connsiteX8" fmla="*/ 5276088 w 6501384"/>
              <a:gd name="connsiteY8" fmla="*/ 2244958 h 2647294"/>
              <a:gd name="connsiteX9" fmla="*/ 5221224 w 6501384"/>
              <a:gd name="connsiteY9" fmla="*/ 2226670 h 2647294"/>
              <a:gd name="connsiteX10" fmla="*/ 5193792 w 6501384"/>
              <a:gd name="connsiteY10" fmla="*/ 2217526 h 2647294"/>
              <a:gd name="connsiteX11" fmla="*/ 5175504 w 6501384"/>
              <a:gd name="connsiteY11" fmla="*/ 2190094 h 2647294"/>
              <a:gd name="connsiteX12" fmla="*/ 5111496 w 6501384"/>
              <a:gd name="connsiteY12" fmla="*/ 2180950 h 2647294"/>
              <a:gd name="connsiteX13" fmla="*/ 5084064 w 6501384"/>
              <a:gd name="connsiteY13" fmla="*/ 2171806 h 2647294"/>
              <a:gd name="connsiteX14" fmla="*/ 5010912 w 6501384"/>
              <a:gd name="connsiteY14" fmla="*/ 2162662 h 2647294"/>
              <a:gd name="connsiteX15" fmla="*/ 4370832 w 6501384"/>
              <a:gd name="connsiteY15" fmla="*/ 2007214 h 2647294"/>
              <a:gd name="connsiteX16" fmla="*/ 9144 w 6501384"/>
              <a:gd name="connsiteY16" fmla="*/ 4678 h 2647294"/>
              <a:gd name="connsiteX0" fmla="*/ 9144 w 6501384"/>
              <a:gd name="connsiteY0" fmla="*/ 4682 h 2647298"/>
              <a:gd name="connsiteX1" fmla="*/ 0 w 6501384"/>
              <a:gd name="connsiteY1" fmla="*/ 2647298 h 2647298"/>
              <a:gd name="connsiteX2" fmla="*/ 6501384 w 6501384"/>
              <a:gd name="connsiteY2" fmla="*/ 2638154 h 2647298"/>
              <a:gd name="connsiteX3" fmla="*/ 6492240 w 6501384"/>
              <a:gd name="connsiteY3" fmla="*/ 2336402 h 2647298"/>
              <a:gd name="connsiteX4" fmla="*/ 6492240 w 6501384"/>
              <a:gd name="connsiteY4" fmla="*/ 2336402 h 2647298"/>
              <a:gd name="connsiteX5" fmla="*/ 5468112 w 6501384"/>
              <a:gd name="connsiteY5" fmla="*/ 2290682 h 2647298"/>
              <a:gd name="connsiteX6" fmla="*/ 5431536 w 6501384"/>
              <a:gd name="connsiteY6" fmla="*/ 2272394 h 2647298"/>
              <a:gd name="connsiteX7" fmla="*/ 5394960 w 6501384"/>
              <a:gd name="connsiteY7" fmla="*/ 2263250 h 2647298"/>
              <a:gd name="connsiteX8" fmla="*/ 5276088 w 6501384"/>
              <a:gd name="connsiteY8" fmla="*/ 2244962 h 2647298"/>
              <a:gd name="connsiteX9" fmla="*/ 5221224 w 6501384"/>
              <a:gd name="connsiteY9" fmla="*/ 2226674 h 2647298"/>
              <a:gd name="connsiteX10" fmla="*/ 5193792 w 6501384"/>
              <a:gd name="connsiteY10" fmla="*/ 2217530 h 2647298"/>
              <a:gd name="connsiteX11" fmla="*/ 5175504 w 6501384"/>
              <a:gd name="connsiteY11" fmla="*/ 2190098 h 2647298"/>
              <a:gd name="connsiteX12" fmla="*/ 5111496 w 6501384"/>
              <a:gd name="connsiteY12" fmla="*/ 2180954 h 2647298"/>
              <a:gd name="connsiteX13" fmla="*/ 5084064 w 6501384"/>
              <a:gd name="connsiteY13" fmla="*/ 2171810 h 2647298"/>
              <a:gd name="connsiteX14" fmla="*/ 4370832 w 6501384"/>
              <a:gd name="connsiteY14" fmla="*/ 2007218 h 2647298"/>
              <a:gd name="connsiteX15" fmla="*/ 9144 w 6501384"/>
              <a:gd name="connsiteY15" fmla="*/ 4682 h 2647298"/>
              <a:gd name="connsiteX0" fmla="*/ 9144 w 6501384"/>
              <a:gd name="connsiteY0" fmla="*/ 4686 h 2647302"/>
              <a:gd name="connsiteX1" fmla="*/ 0 w 6501384"/>
              <a:gd name="connsiteY1" fmla="*/ 2647302 h 2647302"/>
              <a:gd name="connsiteX2" fmla="*/ 6501384 w 6501384"/>
              <a:gd name="connsiteY2" fmla="*/ 2638158 h 2647302"/>
              <a:gd name="connsiteX3" fmla="*/ 6492240 w 6501384"/>
              <a:gd name="connsiteY3" fmla="*/ 2336406 h 2647302"/>
              <a:gd name="connsiteX4" fmla="*/ 6492240 w 6501384"/>
              <a:gd name="connsiteY4" fmla="*/ 2336406 h 2647302"/>
              <a:gd name="connsiteX5" fmla="*/ 5468112 w 6501384"/>
              <a:gd name="connsiteY5" fmla="*/ 2290686 h 2647302"/>
              <a:gd name="connsiteX6" fmla="*/ 5431536 w 6501384"/>
              <a:gd name="connsiteY6" fmla="*/ 2272398 h 2647302"/>
              <a:gd name="connsiteX7" fmla="*/ 5394960 w 6501384"/>
              <a:gd name="connsiteY7" fmla="*/ 2263254 h 2647302"/>
              <a:gd name="connsiteX8" fmla="*/ 5276088 w 6501384"/>
              <a:gd name="connsiteY8" fmla="*/ 2244966 h 2647302"/>
              <a:gd name="connsiteX9" fmla="*/ 5221224 w 6501384"/>
              <a:gd name="connsiteY9" fmla="*/ 2226678 h 2647302"/>
              <a:gd name="connsiteX10" fmla="*/ 5193792 w 6501384"/>
              <a:gd name="connsiteY10" fmla="*/ 2217534 h 2647302"/>
              <a:gd name="connsiteX11" fmla="*/ 5175504 w 6501384"/>
              <a:gd name="connsiteY11" fmla="*/ 2190102 h 2647302"/>
              <a:gd name="connsiteX12" fmla="*/ 5111496 w 6501384"/>
              <a:gd name="connsiteY12" fmla="*/ 2180958 h 2647302"/>
              <a:gd name="connsiteX13" fmla="*/ 4370832 w 6501384"/>
              <a:gd name="connsiteY13" fmla="*/ 2007222 h 2647302"/>
              <a:gd name="connsiteX14" fmla="*/ 9144 w 6501384"/>
              <a:gd name="connsiteY14" fmla="*/ 4686 h 2647302"/>
              <a:gd name="connsiteX0" fmla="*/ 9144 w 6501384"/>
              <a:gd name="connsiteY0" fmla="*/ 4689 h 2647305"/>
              <a:gd name="connsiteX1" fmla="*/ 0 w 6501384"/>
              <a:gd name="connsiteY1" fmla="*/ 2647305 h 2647305"/>
              <a:gd name="connsiteX2" fmla="*/ 6501384 w 6501384"/>
              <a:gd name="connsiteY2" fmla="*/ 2638161 h 2647305"/>
              <a:gd name="connsiteX3" fmla="*/ 6492240 w 6501384"/>
              <a:gd name="connsiteY3" fmla="*/ 2336409 h 2647305"/>
              <a:gd name="connsiteX4" fmla="*/ 6492240 w 6501384"/>
              <a:gd name="connsiteY4" fmla="*/ 2336409 h 2647305"/>
              <a:gd name="connsiteX5" fmla="*/ 5468112 w 6501384"/>
              <a:gd name="connsiteY5" fmla="*/ 2290689 h 2647305"/>
              <a:gd name="connsiteX6" fmla="*/ 5431536 w 6501384"/>
              <a:gd name="connsiteY6" fmla="*/ 2272401 h 2647305"/>
              <a:gd name="connsiteX7" fmla="*/ 5394960 w 6501384"/>
              <a:gd name="connsiteY7" fmla="*/ 2263257 h 2647305"/>
              <a:gd name="connsiteX8" fmla="*/ 5276088 w 6501384"/>
              <a:gd name="connsiteY8" fmla="*/ 2244969 h 2647305"/>
              <a:gd name="connsiteX9" fmla="*/ 5221224 w 6501384"/>
              <a:gd name="connsiteY9" fmla="*/ 2226681 h 2647305"/>
              <a:gd name="connsiteX10" fmla="*/ 5193792 w 6501384"/>
              <a:gd name="connsiteY10" fmla="*/ 2217537 h 2647305"/>
              <a:gd name="connsiteX11" fmla="*/ 5175504 w 6501384"/>
              <a:gd name="connsiteY11" fmla="*/ 2190105 h 2647305"/>
              <a:gd name="connsiteX12" fmla="*/ 4370832 w 6501384"/>
              <a:gd name="connsiteY12" fmla="*/ 2007225 h 2647305"/>
              <a:gd name="connsiteX13" fmla="*/ 9144 w 6501384"/>
              <a:gd name="connsiteY13" fmla="*/ 4689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193792 w 6501384"/>
              <a:gd name="connsiteY11" fmla="*/ 2217537 h 2647305"/>
              <a:gd name="connsiteX12" fmla="*/ 5266944 w 6501384"/>
              <a:gd name="connsiteY12"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266944 w 6501384"/>
              <a:gd name="connsiteY11"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21224 w 6501384"/>
              <a:gd name="connsiteY9" fmla="*/ 2226681 h 2647305"/>
              <a:gd name="connsiteX10" fmla="*/ 5266944 w 6501384"/>
              <a:gd name="connsiteY10"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66944 w 6501384"/>
              <a:gd name="connsiteY9"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266944 w 6501384"/>
              <a:gd name="connsiteY8"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66944 w 6501384"/>
              <a:gd name="connsiteY7"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31163 w 6501384"/>
              <a:gd name="connsiteY7" fmla="*/ 2253716 h 2647305"/>
              <a:gd name="connsiteX0" fmla="*/ 4370832 w 6501384"/>
              <a:gd name="connsiteY0" fmla="*/ 2017387 h 2657467"/>
              <a:gd name="connsiteX1" fmla="*/ 9144 w 6501384"/>
              <a:gd name="connsiteY1" fmla="*/ 14851 h 2657467"/>
              <a:gd name="connsiteX2" fmla="*/ 0 w 6501384"/>
              <a:gd name="connsiteY2" fmla="*/ 2657467 h 2657467"/>
              <a:gd name="connsiteX3" fmla="*/ 6501384 w 6501384"/>
              <a:gd name="connsiteY3" fmla="*/ 2648323 h 2657467"/>
              <a:gd name="connsiteX4" fmla="*/ 6492240 w 6501384"/>
              <a:gd name="connsiteY4" fmla="*/ 2346571 h 2657467"/>
              <a:gd name="connsiteX5" fmla="*/ 6492240 w 6501384"/>
              <a:gd name="connsiteY5" fmla="*/ 2346571 h 2657467"/>
              <a:gd name="connsiteX6" fmla="*/ 5468112 w 6501384"/>
              <a:gd name="connsiteY6" fmla="*/ 2300851 h 2657467"/>
              <a:gd name="connsiteX7" fmla="*/ 5231163 w 6501384"/>
              <a:gd name="connsiteY7" fmla="*/ 2263878 h 2657467"/>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78063 w 6501384"/>
              <a:gd name="connsiteY5" fmla="*/ 2317544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39 w 6501384"/>
              <a:gd name="connsiteY5" fmla="*/ 2310455 h 2642616"/>
              <a:gd name="connsiteX6" fmla="*/ 5624056 w 6501384"/>
              <a:gd name="connsiteY6" fmla="*/ 2314354 h 2642616"/>
              <a:gd name="connsiteX7" fmla="*/ 5231163 w 6501384"/>
              <a:gd name="connsiteY7" fmla="*/ 2249027 h 2642616"/>
              <a:gd name="connsiteX0" fmla="*/ 4340423 w 6492240"/>
              <a:gd name="connsiteY0" fmla="*/ 1967094 h 2633472"/>
              <a:gd name="connsiteX1" fmla="*/ 0 w 6492240"/>
              <a:gd name="connsiteY1" fmla="*/ 0 h 2633472"/>
              <a:gd name="connsiteX2" fmla="*/ 94183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4340423 w 6492240"/>
              <a:gd name="connsiteY0" fmla="*/ 1967094 h 2633472"/>
              <a:gd name="connsiteX1" fmla="*/ 0 w 6492240"/>
              <a:gd name="connsiteY1" fmla="*/ 0 h 2633472"/>
              <a:gd name="connsiteX2" fmla="*/ 98755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4688" h="2194560">
                <a:moveTo>
                  <a:pt x="3352871" y="1528182"/>
                </a:moveTo>
                <a:cubicBezTo>
                  <a:pt x="-161260" y="-86927"/>
                  <a:pt x="730528" y="290269"/>
                  <a:pt x="9144" y="0"/>
                </a:cubicBezTo>
                <a:lnTo>
                  <a:pt x="0" y="2194560"/>
                </a:lnTo>
                <a:lnTo>
                  <a:pt x="5504688" y="2194560"/>
                </a:lnTo>
                <a:cubicBezTo>
                  <a:pt x="5501640" y="2093976"/>
                  <a:pt x="5497068" y="1946644"/>
                  <a:pt x="5495544" y="1892808"/>
                </a:cubicBezTo>
                <a:cubicBezTo>
                  <a:pt x="5494020" y="1838972"/>
                  <a:pt x="5500269" y="1876268"/>
                  <a:pt x="5495543" y="1871543"/>
                </a:cubicBezTo>
                <a:cubicBezTo>
                  <a:pt x="5206149" y="1872843"/>
                  <a:pt x="4837539" y="1885680"/>
                  <a:pt x="4627360" y="1875442"/>
                </a:cubicBezTo>
                <a:cubicBezTo>
                  <a:pt x="4417181" y="1865204"/>
                  <a:pt x="4313450" y="1822439"/>
                  <a:pt x="4234467" y="1810115"/>
                </a:cubicBezTo>
              </a:path>
            </a:pathLst>
          </a:cu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台形 63"/>
          <p:cNvSpPr/>
          <p:nvPr/>
        </p:nvSpPr>
        <p:spPr>
          <a:xfrm rot="5400000">
            <a:off x="1894681" y="3708855"/>
            <a:ext cx="2206124" cy="2214673"/>
          </a:xfrm>
          <a:custGeom>
            <a:avLst/>
            <a:gdLst>
              <a:gd name="connsiteX0" fmla="*/ 0 w 2016224"/>
              <a:gd name="connsiteY0" fmla="*/ 2160232 h 2160232"/>
              <a:gd name="connsiteX1" fmla="*/ 504056 w 2016224"/>
              <a:gd name="connsiteY1" fmla="*/ 0 h 2160232"/>
              <a:gd name="connsiteX2" fmla="*/ 1512168 w 2016224"/>
              <a:gd name="connsiteY2" fmla="*/ 0 h 2160232"/>
              <a:gd name="connsiteX3" fmla="*/ 2016224 w 2016224"/>
              <a:gd name="connsiteY3" fmla="*/ 2160232 h 2160232"/>
              <a:gd name="connsiteX4" fmla="*/ 0 w 2016224"/>
              <a:gd name="connsiteY4" fmla="*/ 2160232 h 2160232"/>
              <a:gd name="connsiteX0" fmla="*/ 0 w 2654178"/>
              <a:gd name="connsiteY0" fmla="*/ 2160232 h 2167321"/>
              <a:gd name="connsiteX1" fmla="*/ 504056 w 2654178"/>
              <a:gd name="connsiteY1" fmla="*/ 0 h 2167321"/>
              <a:gd name="connsiteX2" fmla="*/ 1512168 w 2654178"/>
              <a:gd name="connsiteY2" fmla="*/ 0 h 2167321"/>
              <a:gd name="connsiteX3" fmla="*/ 2654178 w 2654178"/>
              <a:gd name="connsiteY3" fmla="*/ 2167321 h 2167321"/>
              <a:gd name="connsiteX4" fmla="*/ 0 w 2654178"/>
              <a:gd name="connsiteY4" fmla="*/ 2160232 h 2167321"/>
              <a:gd name="connsiteX0" fmla="*/ 0 w 2654178"/>
              <a:gd name="connsiteY0" fmla="*/ 3195136 h 3202225"/>
              <a:gd name="connsiteX1" fmla="*/ 504056 w 2654178"/>
              <a:gd name="connsiteY1" fmla="*/ 1034904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78"/>
              <a:gd name="connsiteY0" fmla="*/ 3195136 h 3202225"/>
              <a:gd name="connsiteX1" fmla="*/ 1468077 w 2654178"/>
              <a:gd name="connsiteY1" fmla="*/ 1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80"/>
              <a:gd name="connsiteY0" fmla="*/ 3195136 h 3195136"/>
              <a:gd name="connsiteX1" fmla="*/ 1468077 w 2654180"/>
              <a:gd name="connsiteY1" fmla="*/ 1 h 3195136"/>
              <a:gd name="connsiteX2" fmla="*/ 2653399 w 2654180"/>
              <a:gd name="connsiteY2" fmla="*/ 0 h 3195136"/>
              <a:gd name="connsiteX3" fmla="*/ 2654180 w 2654180"/>
              <a:gd name="connsiteY3" fmla="*/ 2251249 h 3195136"/>
              <a:gd name="connsiteX4" fmla="*/ 0 w 2654180"/>
              <a:gd name="connsiteY4" fmla="*/ 3195136 h 3195136"/>
              <a:gd name="connsiteX0" fmla="*/ 0 w 2206124"/>
              <a:gd name="connsiteY0" fmla="*/ 2189296 h 2251249"/>
              <a:gd name="connsiteX1" fmla="*/ 1020021 w 2206124"/>
              <a:gd name="connsiteY1" fmla="*/ 1 h 2251249"/>
              <a:gd name="connsiteX2" fmla="*/ 2205343 w 2206124"/>
              <a:gd name="connsiteY2" fmla="*/ 0 h 2251249"/>
              <a:gd name="connsiteX3" fmla="*/ 2206124 w 2206124"/>
              <a:gd name="connsiteY3" fmla="*/ 2251249 h 2251249"/>
              <a:gd name="connsiteX4" fmla="*/ 0 w 2206124"/>
              <a:gd name="connsiteY4" fmla="*/ 2189296 h 2251249"/>
              <a:gd name="connsiteX0" fmla="*/ 0 w 2206126"/>
              <a:gd name="connsiteY0" fmla="*/ 2189296 h 2214673"/>
              <a:gd name="connsiteX1" fmla="*/ 1020021 w 2206126"/>
              <a:gd name="connsiteY1" fmla="*/ 1 h 2214673"/>
              <a:gd name="connsiteX2" fmla="*/ 2205343 w 2206126"/>
              <a:gd name="connsiteY2" fmla="*/ 0 h 2214673"/>
              <a:gd name="connsiteX3" fmla="*/ 2206126 w 2206126"/>
              <a:gd name="connsiteY3" fmla="*/ 2214673 h 2214673"/>
              <a:gd name="connsiteX4" fmla="*/ 0 w 2206126"/>
              <a:gd name="connsiteY4" fmla="*/ 2189296 h 2214673"/>
              <a:gd name="connsiteX0" fmla="*/ 0 w 2206124"/>
              <a:gd name="connsiteY0" fmla="*/ 2198440 h 2214673"/>
              <a:gd name="connsiteX1" fmla="*/ 1020019 w 2206124"/>
              <a:gd name="connsiteY1" fmla="*/ 1 h 2214673"/>
              <a:gd name="connsiteX2" fmla="*/ 2205341 w 2206124"/>
              <a:gd name="connsiteY2" fmla="*/ 0 h 2214673"/>
              <a:gd name="connsiteX3" fmla="*/ 2206124 w 2206124"/>
              <a:gd name="connsiteY3" fmla="*/ 2214673 h 2214673"/>
              <a:gd name="connsiteX4" fmla="*/ 0 w 2206124"/>
              <a:gd name="connsiteY4" fmla="*/ 2198440 h 221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24" h="2214673">
                <a:moveTo>
                  <a:pt x="0" y="2198440"/>
                </a:moveTo>
                <a:lnTo>
                  <a:pt x="1020019" y="1"/>
                </a:lnTo>
                <a:lnTo>
                  <a:pt x="2205341" y="0"/>
                </a:lnTo>
                <a:cubicBezTo>
                  <a:pt x="2205601" y="1067408"/>
                  <a:pt x="2205864" y="1147265"/>
                  <a:pt x="2206124" y="2214673"/>
                </a:cubicBezTo>
                <a:lnTo>
                  <a:pt x="0" y="2198440"/>
                </a:lnTo>
                <a:close/>
              </a:path>
            </a:pathLst>
          </a:custGeom>
          <a:solidFill>
            <a:srgbClr val="99D9E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 name="直線コネクタ 94"/>
          <p:cNvCxnSpPr/>
          <p:nvPr/>
        </p:nvCxnSpPr>
        <p:spPr>
          <a:xfrm>
            <a:off x="895957" y="2761348"/>
            <a:ext cx="0" cy="4464496"/>
          </a:xfrm>
          <a:prstGeom prst="line">
            <a:avLst/>
          </a:prstGeom>
          <a:noFill/>
          <a:ln w="12700" cap="flat" cmpd="sng" algn="ctr">
            <a:solidFill>
              <a:sysClr val="windowText" lastClr="000000"/>
            </a:solidFill>
            <a:prstDash val="solid"/>
            <a:miter lim="800000"/>
            <a:headEnd type="triangle" w="med" len="med"/>
            <a:tailEnd type="none" w="med" len="med"/>
          </a:ln>
          <a:effectLst/>
        </p:spPr>
      </p:cxnSp>
      <p:cxnSp>
        <p:nvCxnSpPr>
          <p:cNvPr id="96" name="直線コネクタ 95"/>
          <p:cNvCxnSpPr/>
          <p:nvPr/>
        </p:nvCxnSpPr>
        <p:spPr>
          <a:xfrm>
            <a:off x="895956" y="5914924"/>
            <a:ext cx="6912768"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97" name="直線矢印コネクタ 96"/>
          <p:cNvCxnSpPr/>
          <p:nvPr/>
        </p:nvCxnSpPr>
        <p:spPr>
          <a:xfrm rot="16200000">
            <a:off x="1939956" y="2125061"/>
            <a:ext cx="0" cy="2088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98" name="テキスト ボックス 97"/>
          <p:cNvSpPr txBox="1"/>
          <p:nvPr/>
        </p:nvSpPr>
        <p:spPr>
          <a:xfrm>
            <a:off x="161925" y="5897991"/>
            <a:ext cx="800219" cy="338554"/>
          </a:xfrm>
          <a:prstGeom prst="rect">
            <a:avLst/>
          </a:prstGeom>
          <a:noFill/>
        </p:spPr>
        <p:txBody>
          <a:bodyPr wrap="none" rtlCol="0">
            <a:spAutoFit/>
          </a:bodyPr>
          <a:lstStyle/>
          <a:p>
            <a:r>
              <a:rPr lang="ja-JP" altLang="en-US" sz="1600" dirty="0">
                <a:solidFill>
                  <a:prstClr val="black"/>
                </a:solidFill>
                <a:cs typeface="Meiryo UI" panose="020B0604030504040204" pitchFamily="50" charset="-128"/>
              </a:rPr>
              <a:t>申請時</a:t>
            </a:r>
          </a:p>
        </p:txBody>
      </p:sp>
      <p:sp>
        <p:nvSpPr>
          <p:cNvPr id="99" name="テキスト ボックス 98"/>
          <p:cNvSpPr txBox="1"/>
          <p:nvPr/>
        </p:nvSpPr>
        <p:spPr>
          <a:xfrm>
            <a:off x="3666290" y="5897991"/>
            <a:ext cx="851515" cy="338554"/>
          </a:xfrm>
          <a:prstGeom prst="rect">
            <a:avLst/>
          </a:prstGeom>
          <a:noFill/>
        </p:spPr>
        <p:txBody>
          <a:bodyPr wrap="none" rtlCol="0">
            <a:spAutoFit/>
          </a:bodyPr>
          <a:lstStyle/>
          <a:p>
            <a:r>
              <a:rPr lang="en-US" altLang="ja-JP" sz="1600" dirty="0">
                <a:solidFill>
                  <a:prstClr val="black"/>
                </a:solidFill>
                <a:cs typeface="Meiryo UI" panose="020B0604030504040204" pitchFamily="50" charset="-128"/>
              </a:rPr>
              <a:t>10</a:t>
            </a:r>
            <a:r>
              <a:rPr lang="ja-JP" altLang="en-US" sz="1600" dirty="0">
                <a:solidFill>
                  <a:prstClr val="black"/>
                </a:solidFill>
                <a:cs typeface="Meiryo UI" panose="020B0604030504040204" pitchFamily="50" charset="-128"/>
              </a:rPr>
              <a:t>年先</a:t>
            </a:r>
          </a:p>
        </p:txBody>
      </p:sp>
      <p:sp>
        <p:nvSpPr>
          <p:cNvPr id="100" name="テキスト ボックス 99"/>
          <p:cNvSpPr txBox="1"/>
          <p:nvPr/>
        </p:nvSpPr>
        <p:spPr>
          <a:xfrm>
            <a:off x="929327" y="2641328"/>
            <a:ext cx="1766830" cy="307777"/>
          </a:xfrm>
          <a:prstGeom prst="rect">
            <a:avLst/>
          </a:prstGeom>
          <a:noFill/>
        </p:spPr>
        <p:txBody>
          <a:bodyPr wrap="none" rtlCol="0">
            <a:spAutoFit/>
          </a:bodyPr>
          <a:lstStyle/>
          <a:p>
            <a:r>
              <a:rPr lang="ja-JP" altLang="en-US" sz="1400" dirty="0">
                <a:solidFill>
                  <a:prstClr val="black"/>
                </a:solidFill>
                <a:cs typeface="Meiryo UI" panose="020B0604030504040204" pitchFamily="50" charset="-128"/>
              </a:rPr>
              <a:t>温室効果ガス排出量</a:t>
            </a:r>
          </a:p>
        </p:txBody>
      </p:sp>
      <p:sp>
        <p:nvSpPr>
          <p:cNvPr id="101" name="テキスト ボックス 100"/>
          <p:cNvSpPr txBox="1"/>
          <p:nvPr/>
        </p:nvSpPr>
        <p:spPr>
          <a:xfrm>
            <a:off x="7847487" y="5759491"/>
            <a:ext cx="364202" cy="307777"/>
          </a:xfrm>
          <a:prstGeom prst="rect">
            <a:avLst/>
          </a:prstGeom>
          <a:noFill/>
        </p:spPr>
        <p:txBody>
          <a:bodyPr wrap="none" rtlCol="0">
            <a:spAutoFit/>
          </a:bodyPr>
          <a:lstStyle/>
          <a:p>
            <a:r>
              <a:rPr lang="ja-JP" altLang="en-US" sz="1400" dirty="0">
                <a:solidFill>
                  <a:prstClr val="black"/>
                </a:solidFill>
                <a:cs typeface="Meiryo UI" panose="020B0604030504040204" pitchFamily="50" charset="-128"/>
              </a:rPr>
              <a:t>年</a:t>
            </a:r>
          </a:p>
        </p:txBody>
      </p:sp>
      <p:cxnSp>
        <p:nvCxnSpPr>
          <p:cNvPr id="102" name="直線コネクタ 101"/>
          <p:cNvCxnSpPr/>
          <p:nvPr/>
        </p:nvCxnSpPr>
        <p:spPr>
          <a:xfrm>
            <a:off x="1904069" y="3711628"/>
            <a:ext cx="0" cy="2196000"/>
          </a:xfrm>
          <a:prstGeom prst="line">
            <a:avLst/>
          </a:prstGeom>
          <a:noFill/>
          <a:ln w="19050" cap="flat" cmpd="sng" algn="ctr">
            <a:solidFill>
              <a:sysClr val="windowText" lastClr="000000"/>
            </a:solidFill>
            <a:prstDash val="solid"/>
            <a:miter lim="800000"/>
          </a:ln>
          <a:effectLst/>
        </p:spPr>
      </p:cxnSp>
      <p:sp>
        <p:nvSpPr>
          <p:cNvPr id="103" name="テキスト ボックス 102"/>
          <p:cNvSpPr txBox="1"/>
          <p:nvPr/>
        </p:nvSpPr>
        <p:spPr>
          <a:xfrm>
            <a:off x="1577154" y="5897991"/>
            <a:ext cx="723275" cy="338554"/>
          </a:xfrm>
          <a:prstGeom prst="rect">
            <a:avLst/>
          </a:prstGeom>
          <a:noFill/>
        </p:spPr>
        <p:txBody>
          <a:bodyPr wrap="none" rtlCol="0">
            <a:spAutoFit/>
          </a:bodyPr>
          <a:lstStyle/>
          <a:p>
            <a:r>
              <a:rPr lang="en-US" altLang="ja-JP" sz="1600" dirty="0">
                <a:solidFill>
                  <a:prstClr val="black"/>
                </a:solidFill>
                <a:cs typeface="Meiryo UI" panose="020B0604030504040204" pitchFamily="50" charset="-128"/>
              </a:rPr>
              <a:t>5</a:t>
            </a:r>
            <a:r>
              <a:rPr lang="ja-JP" altLang="en-US" sz="1600" dirty="0">
                <a:solidFill>
                  <a:prstClr val="black"/>
                </a:solidFill>
                <a:cs typeface="Meiryo UI" panose="020B0604030504040204" pitchFamily="50" charset="-128"/>
              </a:rPr>
              <a:t>年先</a:t>
            </a:r>
          </a:p>
        </p:txBody>
      </p:sp>
      <p:cxnSp>
        <p:nvCxnSpPr>
          <p:cNvPr id="104" name="直線コネクタ 103"/>
          <p:cNvCxnSpPr/>
          <p:nvPr/>
        </p:nvCxnSpPr>
        <p:spPr>
          <a:xfrm>
            <a:off x="4100313" y="4734604"/>
            <a:ext cx="0" cy="1188000"/>
          </a:xfrm>
          <a:prstGeom prst="line">
            <a:avLst/>
          </a:prstGeom>
          <a:noFill/>
          <a:ln w="19050" cap="flat" cmpd="sng" algn="ctr">
            <a:solidFill>
              <a:sysClr val="windowText" lastClr="000000"/>
            </a:solidFill>
            <a:prstDash val="solid"/>
            <a:miter lim="800000"/>
          </a:ln>
          <a:effectLst/>
        </p:spPr>
      </p:cxnSp>
      <p:sp>
        <p:nvSpPr>
          <p:cNvPr id="105" name="フリーフォーム 104"/>
          <p:cNvSpPr/>
          <p:nvPr/>
        </p:nvSpPr>
        <p:spPr>
          <a:xfrm>
            <a:off x="4092048" y="4721079"/>
            <a:ext cx="3322190" cy="889299"/>
          </a:xfrm>
          <a:custGeom>
            <a:avLst/>
            <a:gdLst>
              <a:gd name="connsiteX0" fmla="*/ 0 w 3008376"/>
              <a:gd name="connsiteY0" fmla="*/ 0 h 1664208"/>
              <a:gd name="connsiteX1" fmla="*/ 1481328 w 3008376"/>
              <a:gd name="connsiteY1" fmla="*/ 877824 h 1664208"/>
              <a:gd name="connsiteX2" fmla="*/ 3008376 w 3008376"/>
              <a:gd name="connsiteY2" fmla="*/ 1664208 h 1664208"/>
              <a:gd name="connsiteX0" fmla="*/ 0 w 3008376"/>
              <a:gd name="connsiteY0" fmla="*/ 0 h 1664208"/>
              <a:gd name="connsiteX1" fmla="*/ 2633472 w 3008376"/>
              <a:gd name="connsiteY1" fmla="*/ 1554480 h 1664208"/>
              <a:gd name="connsiteX2" fmla="*/ 3008376 w 3008376"/>
              <a:gd name="connsiteY2" fmla="*/ 1664208 h 1664208"/>
              <a:gd name="connsiteX0" fmla="*/ 0 w 3524991"/>
              <a:gd name="connsiteY0" fmla="*/ 0 h 1767769"/>
              <a:gd name="connsiteX1" fmla="*/ 2633472 w 3524991"/>
              <a:gd name="connsiteY1" fmla="*/ 1554480 h 1767769"/>
              <a:gd name="connsiteX2" fmla="*/ 3520440 w 3524991"/>
              <a:gd name="connsiteY2" fmla="*/ 1764792 h 1767769"/>
              <a:gd name="connsiteX3" fmla="*/ 3008376 w 3524991"/>
              <a:gd name="connsiteY3" fmla="*/ 1664208 h 1767769"/>
              <a:gd name="connsiteX0" fmla="*/ 0 w 3679553"/>
              <a:gd name="connsiteY0" fmla="*/ 0 h 1708390"/>
              <a:gd name="connsiteX1" fmla="*/ 2633472 w 3679553"/>
              <a:gd name="connsiteY1" fmla="*/ 1554480 h 1708390"/>
              <a:gd name="connsiteX2" fmla="*/ 3675888 w 3679553"/>
              <a:gd name="connsiteY2" fmla="*/ 1664208 h 1708390"/>
              <a:gd name="connsiteX3" fmla="*/ 3008376 w 3679553"/>
              <a:gd name="connsiteY3" fmla="*/ 1664208 h 1708390"/>
              <a:gd name="connsiteX0" fmla="*/ 0 w 4517136"/>
              <a:gd name="connsiteY0" fmla="*/ 0 h 1773936"/>
              <a:gd name="connsiteX1" fmla="*/ 2633472 w 4517136"/>
              <a:gd name="connsiteY1" fmla="*/ 1554480 h 1773936"/>
              <a:gd name="connsiteX2" fmla="*/ 3675888 w 4517136"/>
              <a:gd name="connsiteY2" fmla="*/ 1664208 h 1773936"/>
              <a:gd name="connsiteX3" fmla="*/ 4517136 w 4517136"/>
              <a:gd name="connsiteY3" fmla="*/ 1773936 h 1773936"/>
              <a:gd name="connsiteX0" fmla="*/ 0 w 4517136"/>
              <a:gd name="connsiteY0" fmla="*/ 0 h 1773936"/>
              <a:gd name="connsiteX1" fmla="*/ 2633472 w 4517136"/>
              <a:gd name="connsiteY1" fmla="*/ 1554480 h 1773936"/>
              <a:gd name="connsiteX2" fmla="*/ 3721608 w 4517136"/>
              <a:gd name="connsiteY2" fmla="*/ 1719072 h 1773936"/>
              <a:gd name="connsiteX3" fmla="*/ 4517136 w 4517136"/>
              <a:gd name="connsiteY3" fmla="*/ 1773936 h 1773936"/>
              <a:gd name="connsiteX0" fmla="*/ 0 w 4517136"/>
              <a:gd name="connsiteY0" fmla="*/ 0 h 1773936"/>
              <a:gd name="connsiteX1" fmla="*/ 2633472 w 4517136"/>
              <a:gd name="connsiteY1" fmla="*/ 1554480 h 1773936"/>
              <a:gd name="connsiteX2" fmla="*/ 3712464 w 4517136"/>
              <a:gd name="connsiteY2" fmla="*/ 1737360 h 1773936"/>
              <a:gd name="connsiteX3" fmla="*/ 4517136 w 4517136"/>
              <a:gd name="connsiteY3" fmla="*/ 1773936 h 1773936"/>
              <a:gd name="connsiteX0" fmla="*/ 0 w 4517136"/>
              <a:gd name="connsiteY0" fmla="*/ 0 h 1779215"/>
              <a:gd name="connsiteX1" fmla="*/ 2633472 w 4517136"/>
              <a:gd name="connsiteY1" fmla="*/ 1554480 h 1779215"/>
              <a:gd name="connsiteX2" fmla="*/ 3758184 w 4517136"/>
              <a:gd name="connsiteY2" fmla="*/ 1773936 h 1779215"/>
              <a:gd name="connsiteX3" fmla="*/ 4517136 w 4517136"/>
              <a:gd name="connsiteY3" fmla="*/ 1773936 h 1779215"/>
              <a:gd name="connsiteX0" fmla="*/ 0 w 4517136"/>
              <a:gd name="connsiteY0" fmla="*/ 0 h 2276856"/>
              <a:gd name="connsiteX1" fmla="*/ 2633472 w 4517136"/>
              <a:gd name="connsiteY1" fmla="*/ 1554480 h 2276856"/>
              <a:gd name="connsiteX2" fmla="*/ 3758184 w 4517136"/>
              <a:gd name="connsiteY2" fmla="*/ 1773936 h 2276856"/>
              <a:gd name="connsiteX3" fmla="*/ 4187951 w 4517136"/>
              <a:gd name="connsiteY3" fmla="*/ 2276856 h 2276856"/>
              <a:gd name="connsiteX4" fmla="*/ 4517136 w 4517136"/>
              <a:gd name="connsiteY4" fmla="*/ 1773936 h 2276856"/>
              <a:gd name="connsiteX0" fmla="*/ 0 w 4187951"/>
              <a:gd name="connsiteY0" fmla="*/ 0 h 2276856"/>
              <a:gd name="connsiteX1" fmla="*/ 2633472 w 4187951"/>
              <a:gd name="connsiteY1" fmla="*/ 1554480 h 2276856"/>
              <a:gd name="connsiteX2" fmla="*/ 3758184 w 4187951"/>
              <a:gd name="connsiteY2" fmla="*/ 1773936 h 2276856"/>
              <a:gd name="connsiteX3" fmla="*/ 4187951 w 4187951"/>
              <a:gd name="connsiteY3" fmla="*/ 2276856 h 2276856"/>
              <a:gd name="connsiteX0" fmla="*/ 0 w 3758184"/>
              <a:gd name="connsiteY0" fmla="*/ 0 h 1773936"/>
              <a:gd name="connsiteX1" fmla="*/ 2633472 w 3758184"/>
              <a:gd name="connsiteY1" fmla="*/ 1554480 h 1773936"/>
              <a:gd name="connsiteX2" fmla="*/ 3758184 w 3758184"/>
              <a:gd name="connsiteY2" fmla="*/ 1773936 h 1773936"/>
              <a:gd name="connsiteX0" fmla="*/ 0 w 3766136"/>
              <a:gd name="connsiteY0" fmla="*/ 0 h 1765985"/>
              <a:gd name="connsiteX1" fmla="*/ 2633472 w 3766136"/>
              <a:gd name="connsiteY1" fmla="*/ 1554480 h 1765985"/>
              <a:gd name="connsiteX2" fmla="*/ 3766136 w 3766136"/>
              <a:gd name="connsiteY2" fmla="*/ 1765985 h 1765985"/>
              <a:gd name="connsiteX0" fmla="*/ 0 w 3766136"/>
              <a:gd name="connsiteY0" fmla="*/ 0 h 1770430"/>
              <a:gd name="connsiteX1" fmla="*/ 2633472 w 3766136"/>
              <a:gd name="connsiteY1" fmla="*/ 1554480 h 1770430"/>
              <a:gd name="connsiteX2" fmla="*/ 3766136 w 3766136"/>
              <a:gd name="connsiteY2" fmla="*/ 1765985 h 1770430"/>
              <a:gd name="connsiteX0" fmla="*/ 0 w 3382088"/>
              <a:gd name="connsiteY0" fmla="*/ 0 h 1570772"/>
              <a:gd name="connsiteX1" fmla="*/ 2633472 w 3382088"/>
              <a:gd name="connsiteY1" fmla="*/ 1554480 h 1570772"/>
              <a:gd name="connsiteX2" fmla="*/ 3382088 w 3382088"/>
              <a:gd name="connsiteY2" fmla="*/ 860729 h 1570772"/>
              <a:gd name="connsiteX0" fmla="*/ 0 w 3382088"/>
              <a:gd name="connsiteY0" fmla="*/ 0 h 860729"/>
              <a:gd name="connsiteX1" fmla="*/ 1655064 w 3382088"/>
              <a:gd name="connsiteY1" fmla="*/ 713232 h 860729"/>
              <a:gd name="connsiteX2" fmla="*/ 3382088 w 3382088"/>
              <a:gd name="connsiteY2" fmla="*/ 860729 h 860729"/>
              <a:gd name="connsiteX0" fmla="*/ 0 w 3382088"/>
              <a:gd name="connsiteY0" fmla="*/ 0 h 863471"/>
              <a:gd name="connsiteX1" fmla="*/ 1847088 w 3382088"/>
              <a:gd name="connsiteY1" fmla="*/ 768096 h 863471"/>
              <a:gd name="connsiteX2" fmla="*/ 3382088 w 3382088"/>
              <a:gd name="connsiteY2" fmla="*/ 860729 h 863471"/>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91232"/>
              <a:gd name="connsiteY0" fmla="*/ 0 h 851585"/>
              <a:gd name="connsiteX1" fmla="*/ 2039112 w 3391232"/>
              <a:gd name="connsiteY1" fmla="*/ 740664 h 851585"/>
              <a:gd name="connsiteX2" fmla="*/ 3391232 w 3391232"/>
              <a:gd name="connsiteY2" fmla="*/ 851585 h 851585"/>
              <a:gd name="connsiteX0" fmla="*/ 0 w 3318080"/>
              <a:gd name="connsiteY0" fmla="*/ 0 h 815009"/>
              <a:gd name="connsiteX1" fmla="*/ 1965960 w 3318080"/>
              <a:gd name="connsiteY1" fmla="*/ 704088 h 815009"/>
              <a:gd name="connsiteX2" fmla="*/ 3318080 w 3318080"/>
              <a:gd name="connsiteY2" fmla="*/ 815009 h 815009"/>
              <a:gd name="connsiteX0" fmla="*/ 0 w 3336368"/>
              <a:gd name="connsiteY0" fmla="*/ 0 h 824153"/>
              <a:gd name="connsiteX1" fmla="*/ 1984248 w 3336368"/>
              <a:gd name="connsiteY1" fmla="*/ 713232 h 824153"/>
              <a:gd name="connsiteX2" fmla="*/ 3336368 w 3336368"/>
              <a:gd name="connsiteY2" fmla="*/ 824153 h 824153"/>
              <a:gd name="connsiteX0" fmla="*/ 0 w 3336368"/>
              <a:gd name="connsiteY0" fmla="*/ 0 h 824153"/>
              <a:gd name="connsiteX1" fmla="*/ 1984248 w 3336368"/>
              <a:gd name="connsiteY1" fmla="*/ 713232 h 824153"/>
              <a:gd name="connsiteX2" fmla="*/ 3336368 w 3336368"/>
              <a:gd name="connsiteY2" fmla="*/ 824153 h 824153"/>
              <a:gd name="connsiteX0" fmla="*/ 0 w 3322191"/>
              <a:gd name="connsiteY0" fmla="*/ 0 h 937567"/>
              <a:gd name="connsiteX1" fmla="*/ 1970071 w 3322191"/>
              <a:gd name="connsiteY1" fmla="*/ 826646 h 937567"/>
              <a:gd name="connsiteX2" fmla="*/ 3322191 w 3322191"/>
              <a:gd name="connsiteY2" fmla="*/ 937567 h 937567"/>
              <a:gd name="connsiteX0" fmla="*/ 0 w 3300926"/>
              <a:gd name="connsiteY0" fmla="*/ 0 h 916302"/>
              <a:gd name="connsiteX1" fmla="*/ 1948806 w 3300926"/>
              <a:gd name="connsiteY1" fmla="*/ 805381 h 916302"/>
              <a:gd name="connsiteX2" fmla="*/ 3300926 w 3300926"/>
              <a:gd name="connsiteY2" fmla="*/ 916302 h 916302"/>
              <a:gd name="connsiteX0" fmla="*/ 0 w 3322191"/>
              <a:gd name="connsiteY0" fmla="*/ 0 h 923391"/>
              <a:gd name="connsiteX1" fmla="*/ 1970071 w 3322191"/>
              <a:gd name="connsiteY1" fmla="*/ 812470 h 923391"/>
              <a:gd name="connsiteX2" fmla="*/ 3322191 w 3322191"/>
              <a:gd name="connsiteY2" fmla="*/ 923391 h 923391"/>
              <a:gd name="connsiteX0" fmla="*/ 0 w 3315102"/>
              <a:gd name="connsiteY0" fmla="*/ 0 h 909214"/>
              <a:gd name="connsiteX1" fmla="*/ 1962982 w 3315102"/>
              <a:gd name="connsiteY1" fmla="*/ 798293 h 909214"/>
              <a:gd name="connsiteX2" fmla="*/ 3315102 w 3315102"/>
              <a:gd name="connsiteY2" fmla="*/ 909214 h 909214"/>
              <a:gd name="connsiteX0" fmla="*/ 0 w 3322190"/>
              <a:gd name="connsiteY0" fmla="*/ 0 h 889299"/>
              <a:gd name="connsiteX1" fmla="*/ 1962982 w 3322190"/>
              <a:gd name="connsiteY1" fmla="*/ 798293 h 889299"/>
              <a:gd name="connsiteX2" fmla="*/ 3322190 w 3322190"/>
              <a:gd name="connsiteY2" fmla="*/ 880860 h 889299"/>
            </a:gdLst>
            <a:ahLst/>
            <a:cxnLst>
              <a:cxn ang="0">
                <a:pos x="connsiteX0" y="connsiteY0"/>
              </a:cxn>
              <a:cxn ang="0">
                <a:pos x="connsiteX1" y="connsiteY1"/>
              </a:cxn>
              <a:cxn ang="0">
                <a:pos x="connsiteX2" y="connsiteY2"/>
              </a:cxn>
            </a:cxnLst>
            <a:rect l="l" t="t" r="r" b="b"/>
            <a:pathLst>
              <a:path w="3322190" h="889299">
                <a:moveTo>
                  <a:pt x="0" y="0"/>
                </a:moveTo>
                <a:cubicBezTo>
                  <a:pt x="535686" y="281940"/>
                  <a:pt x="1409284" y="651483"/>
                  <a:pt x="1962982" y="798293"/>
                </a:cubicBezTo>
                <a:cubicBezTo>
                  <a:pt x="2516680" y="945103"/>
                  <a:pt x="3026202" y="866614"/>
                  <a:pt x="3322190" y="880860"/>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6" name="直線コネクタ 105"/>
          <p:cNvCxnSpPr/>
          <p:nvPr/>
        </p:nvCxnSpPr>
        <p:spPr>
          <a:xfrm>
            <a:off x="895956" y="3265072"/>
            <a:ext cx="3204357" cy="1460857"/>
          </a:xfrm>
          <a:prstGeom prst="line">
            <a:avLst/>
          </a:prstGeom>
          <a:noFill/>
          <a:ln w="12700" cap="flat" cmpd="sng" algn="ctr">
            <a:solidFill>
              <a:sysClr val="windowText" lastClr="000000"/>
            </a:solidFill>
            <a:prstDash val="solid"/>
            <a:miter lim="800000"/>
          </a:ln>
          <a:effectLst/>
        </p:spPr>
      </p:cxnSp>
      <p:cxnSp>
        <p:nvCxnSpPr>
          <p:cNvPr id="107" name="直線コネクタ 106"/>
          <p:cNvCxnSpPr/>
          <p:nvPr/>
        </p:nvCxnSpPr>
        <p:spPr>
          <a:xfrm>
            <a:off x="7407149" y="5590924"/>
            <a:ext cx="0" cy="324000"/>
          </a:xfrm>
          <a:prstGeom prst="line">
            <a:avLst/>
          </a:prstGeom>
          <a:noFill/>
          <a:ln w="19050" cap="flat" cmpd="sng" algn="ctr">
            <a:solidFill>
              <a:sysClr val="windowText" lastClr="000000"/>
            </a:solidFill>
            <a:prstDash val="solid"/>
            <a:miter lim="800000"/>
          </a:ln>
          <a:effectLst/>
        </p:spPr>
      </p:cxnSp>
      <p:sp>
        <p:nvSpPr>
          <p:cNvPr id="108" name="テキスト ボックス 107"/>
          <p:cNvSpPr txBox="1"/>
          <p:nvPr/>
        </p:nvSpPr>
        <p:spPr>
          <a:xfrm>
            <a:off x="5496056" y="5494699"/>
            <a:ext cx="973343" cy="461665"/>
          </a:xfrm>
          <a:prstGeom prst="rect">
            <a:avLst/>
          </a:prstGeom>
          <a:noFill/>
        </p:spPr>
        <p:txBody>
          <a:bodyPr wrap="none" rtlCol="0">
            <a:spAutoFit/>
          </a:bodyPr>
          <a:lstStyle/>
          <a:p>
            <a:pPr algn="ctr"/>
            <a:r>
              <a:rPr lang="en-US" altLang="ja-JP" sz="1200" dirty="0">
                <a:solidFill>
                  <a:prstClr val="black"/>
                </a:solidFill>
                <a:cs typeface="Meiryo UI" panose="020B0604030504040204" pitchFamily="50" charset="-128"/>
              </a:rPr>
              <a:t>Long-term</a:t>
            </a:r>
          </a:p>
          <a:p>
            <a:pPr algn="ctr"/>
            <a:r>
              <a:rPr lang="en-US" altLang="ja-JP" sz="1200" dirty="0">
                <a:solidFill>
                  <a:prstClr val="black"/>
                </a:solidFill>
                <a:cs typeface="Meiryo UI" panose="020B0604030504040204" pitchFamily="50" charset="-128"/>
              </a:rPr>
              <a:t>SBT</a:t>
            </a:r>
            <a:r>
              <a:rPr lang="ja-JP" altLang="en-US" sz="1200" dirty="0">
                <a:solidFill>
                  <a:prstClr val="black"/>
                </a:solidFill>
                <a:cs typeface="Meiryo UI" panose="020B0604030504040204" pitchFamily="50" charset="-128"/>
              </a:rPr>
              <a:t>目標年</a:t>
            </a:r>
          </a:p>
        </p:txBody>
      </p:sp>
      <p:cxnSp>
        <p:nvCxnSpPr>
          <p:cNvPr id="109" name="直線矢印コネクタ 108"/>
          <p:cNvCxnSpPr/>
          <p:nvPr/>
        </p:nvCxnSpPr>
        <p:spPr>
          <a:xfrm rot="16200000">
            <a:off x="3703956" y="179332"/>
            <a:ext cx="0" cy="5616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110" name="テキスト ボックス 109"/>
          <p:cNvSpPr txBox="1"/>
          <p:nvPr/>
        </p:nvSpPr>
        <p:spPr>
          <a:xfrm>
            <a:off x="1197413" y="3168020"/>
            <a:ext cx="1498744" cy="307777"/>
          </a:xfrm>
          <a:prstGeom prst="rect">
            <a:avLst/>
          </a:prstGeom>
          <a:noFill/>
        </p:spPr>
        <p:txBody>
          <a:bodyPr wrap="none" rtlCol="0">
            <a:spAutoFit/>
          </a:bodyPr>
          <a:lstStyle/>
          <a:p>
            <a:r>
              <a:rPr lang="en-US" altLang="ja-JP" sz="1400" dirty="0">
                <a:solidFill>
                  <a:prstClr val="black"/>
                </a:solidFill>
                <a:cs typeface="Meiryo UI" panose="020B0604030504040204" pitchFamily="50" charset="-128"/>
              </a:rPr>
              <a:t>Near-term SBT</a:t>
            </a:r>
            <a:endParaRPr lang="ja-JP" altLang="en-US" sz="1400" dirty="0">
              <a:solidFill>
                <a:prstClr val="black"/>
              </a:solidFill>
              <a:cs typeface="Meiryo UI" panose="020B0604030504040204" pitchFamily="50" charset="-128"/>
            </a:endParaRPr>
          </a:p>
        </p:txBody>
      </p:sp>
      <p:sp>
        <p:nvSpPr>
          <p:cNvPr id="111" name="テキスト ボックス 110"/>
          <p:cNvSpPr txBox="1"/>
          <p:nvPr/>
        </p:nvSpPr>
        <p:spPr>
          <a:xfrm>
            <a:off x="3345330" y="2982541"/>
            <a:ext cx="1509965" cy="307777"/>
          </a:xfrm>
          <a:prstGeom prst="rect">
            <a:avLst/>
          </a:prstGeom>
          <a:noFill/>
        </p:spPr>
        <p:txBody>
          <a:bodyPr wrap="none" rtlCol="0">
            <a:spAutoFit/>
          </a:bodyPr>
          <a:lstStyle/>
          <a:p>
            <a:r>
              <a:rPr lang="en-US" altLang="ja-JP" sz="1400" dirty="0">
                <a:solidFill>
                  <a:prstClr val="black"/>
                </a:solidFill>
                <a:cs typeface="Meiryo UI" panose="020B0604030504040204" pitchFamily="50" charset="-128"/>
              </a:rPr>
              <a:t>Long-term SBT</a:t>
            </a:r>
            <a:endParaRPr lang="ja-JP" altLang="en-US" sz="1400" dirty="0">
              <a:solidFill>
                <a:prstClr val="black"/>
              </a:solidFill>
              <a:cs typeface="Meiryo UI" panose="020B0604030504040204" pitchFamily="50" charset="-128"/>
            </a:endParaRPr>
          </a:p>
        </p:txBody>
      </p:sp>
      <p:cxnSp>
        <p:nvCxnSpPr>
          <p:cNvPr id="112" name="直線コネクタ 111"/>
          <p:cNvCxnSpPr/>
          <p:nvPr/>
        </p:nvCxnSpPr>
        <p:spPr>
          <a:xfrm flipH="1">
            <a:off x="2983956" y="3168020"/>
            <a:ext cx="0" cy="972000"/>
          </a:xfrm>
          <a:prstGeom prst="line">
            <a:avLst/>
          </a:prstGeom>
          <a:noFill/>
          <a:ln w="12700" cap="flat" cmpd="sng" algn="ctr">
            <a:solidFill>
              <a:sysClr val="windowText" lastClr="000000"/>
            </a:solidFill>
            <a:prstDash val="dash"/>
            <a:miter lim="800000"/>
          </a:ln>
          <a:effectLst/>
        </p:spPr>
      </p:cxnSp>
      <p:cxnSp>
        <p:nvCxnSpPr>
          <p:cNvPr id="113" name="直線コネクタ 112"/>
          <p:cNvCxnSpPr/>
          <p:nvPr/>
        </p:nvCxnSpPr>
        <p:spPr>
          <a:xfrm flipH="1">
            <a:off x="6511956" y="3005707"/>
            <a:ext cx="0" cy="2592000"/>
          </a:xfrm>
          <a:prstGeom prst="line">
            <a:avLst/>
          </a:prstGeom>
          <a:noFill/>
          <a:ln w="12700" cap="flat" cmpd="sng" algn="ctr">
            <a:solidFill>
              <a:sysClr val="windowText" lastClr="000000"/>
            </a:solidFill>
            <a:prstDash val="dash"/>
            <a:miter lim="800000"/>
          </a:ln>
          <a:effectLst/>
        </p:spPr>
      </p:cxnSp>
      <p:sp>
        <p:nvSpPr>
          <p:cNvPr id="114" name="テキスト ボックス 14"/>
          <p:cNvSpPr txBox="1"/>
          <p:nvPr/>
        </p:nvSpPr>
        <p:spPr>
          <a:xfrm>
            <a:off x="5615959" y="3259995"/>
            <a:ext cx="1732590"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Near-term SBT</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Long-term SBT</a:t>
            </a:r>
          </a:p>
        </p:txBody>
      </p:sp>
      <p:sp>
        <p:nvSpPr>
          <p:cNvPr id="115" name="正方形/長方形 114"/>
          <p:cNvSpPr/>
          <p:nvPr/>
        </p:nvSpPr>
        <p:spPr bwMode="auto">
          <a:xfrm>
            <a:off x="5606329" y="3266564"/>
            <a:ext cx="4702093" cy="576054"/>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dirty="0">
              <a:solidFill>
                <a:prstClr val="black"/>
              </a:solidFill>
              <a:latin typeface="Arial" charset="0"/>
              <a:ea typeface="HGPｺﾞｼｯｸM" pitchFamily="50" charset="-128"/>
            </a:endParaRPr>
          </a:p>
        </p:txBody>
      </p:sp>
      <p:sp>
        <p:nvSpPr>
          <p:cNvPr id="116" name="フローチャート: 処理 115"/>
          <p:cNvSpPr/>
          <p:nvPr/>
        </p:nvSpPr>
        <p:spPr>
          <a:xfrm>
            <a:off x="7140567" y="3257842"/>
            <a:ext cx="3167855" cy="584775"/>
          </a:xfrm>
          <a:prstGeom prst="flowChartProcess">
            <a:avLst/>
          </a:prstGeom>
          <a:no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dirty="0">
                <a:solidFill>
                  <a:prstClr val="black"/>
                </a:solidFill>
                <a:cs typeface="Meiryo UI" panose="020B0604030504040204" pitchFamily="50" charset="-128"/>
              </a:rPr>
              <a:t>：</a:t>
            </a:r>
            <a:r>
              <a:rPr lang="en-US" altLang="ja-JP" sz="1600" dirty="0">
                <a:solidFill>
                  <a:prstClr val="black"/>
                </a:solidFill>
                <a:cs typeface="Meiryo UI" panose="020B0604030504040204" pitchFamily="50" charset="-128"/>
              </a:rPr>
              <a:t>5</a:t>
            </a:r>
            <a:r>
              <a:rPr lang="ja-JP" altLang="en-US" sz="1600" dirty="0">
                <a:solidFill>
                  <a:prstClr val="black"/>
                </a:solidFill>
                <a:cs typeface="Meiryo UI" panose="020B0604030504040204" pitchFamily="50" charset="-128"/>
              </a:rPr>
              <a:t>年～</a:t>
            </a:r>
            <a:r>
              <a:rPr lang="en-US" altLang="ja-JP" sz="1600" dirty="0">
                <a:solidFill>
                  <a:prstClr val="black"/>
                </a:solidFill>
                <a:cs typeface="Meiryo UI" panose="020B0604030504040204" pitchFamily="50" charset="-128"/>
              </a:rPr>
              <a:t>10</a:t>
            </a:r>
            <a:r>
              <a:rPr lang="ja-JP" altLang="en-US" sz="1600" dirty="0">
                <a:solidFill>
                  <a:prstClr val="black"/>
                </a:solidFill>
                <a:cs typeface="Meiryo UI" panose="020B0604030504040204" pitchFamily="50" charset="-128"/>
              </a:rPr>
              <a:t>年先まで</a:t>
            </a:r>
            <a:r>
              <a:rPr lang="en-US" altLang="ja-JP" sz="1600">
                <a:solidFill>
                  <a:prstClr val="black"/>
                </a:solidFill>
                <a:cs typeface="Meiryo UI" panose="020B0604030504040204" pitchFamily="50" charset="-128"/>
              </a:rPr>
              <a:t>4.2%/</a:t>
            </a:r>
            <a:r>
              <a:rPr lang="ja-JP" altLang="en-US" sz="1600">
                <a:solidFill>
                  <a:prstClr val="black"/>
                </a:solidFill>
                <a:cs typeface="Meiryo UI" panose="020B0604030504040204" pitchFamily="50" charset="-128"/>
              </a:rPr>
              <a:t>年</a:t>
            </a:r>
            <a:r>
              <a:rPr lang="ja-JP" altLang="en-US" sz="1600" dirty="0">
                <a:solidFill>
                  <a:prstClr val="black"/>
                </a:solidFill>
                <a:cs typeface="Meiryo UI" panose="020B0604030504040204" pitchFamily="50" charset="-128"/>
              </a:rPr>
              <a:t>削減</a:t>
            </a:r>
            <a:endParaRPr lang="en-US" altLang="ja-JP" sz="1600" dirty="0">
              <a:solidFill>
                <a:prstClr val="black"/>
              </a:solidFill>
              <a:cs typeface="Meiryo UI" panose="020B0604030504040204" pitchFamily="50" charset="-128"/>
            </a:endParaRPr>
          </a:p>
          <a:p>
            <a:pPr>
              <a:defRPr/>
            </a:pPr>
            <a:r>
              <a:rPr lang="ja-JP" altLang="en-US" sz="1600" dirty="0">
                <a:solidFill>
                  <a:prstClr val="black"/>
                </a:solidFill>
                <a:cs typeface="Meiryo UI" panose="020B0604030504040204" pitchFamily="50" charset="-128"/>
              </a:rPr>
              <a:t>：</a:t>
            </a:r>
            <a:r>
              <a:rPr lang="en-US" altLang="ja-JP" sz="1600" dirty="0">
                <a:solidFill>
                  <a:prstClr val="black"/>
                </a:solidFill>
                <a:cs typeface="Meiryo UI" panose="020B0604030504040204" pitchFamily="50" charset="-128"/>
              </a:rPr>
              <a:t>2050</a:t>
            </a:r>
            <a:r>
              <a:rPr lang="ja-JP" altLang="en-US" sz="1600" dirty="0">
                <a:solidFill>
                  <a:prstClr val="black"/>
                </a:solidFill>
                <a:cs typeface="Meiryo UI" panose="020B0604030504040204" pitchFamily="50" charset="-128"/>
              </a:rPr>
              <a:t>年までに</a:t>
            </a:r>
            <a:r>
              <a:rPr lang="en-US" altLang="ja-JP" sz="1600" dirty="0">
                <a:solidFill>
                  <a:prstClr val="black"/>
                </a:solidFill>
                <a:cs typeface="Meiryo UI" panose="020B0604030504040204" pitchFamily="50" charset="-128"/>
              </a:rPr>
              <a:t>90%</a:t>
            </a:r>
            <a:r>
              <a:rPr lang="ja-JP" altLang="en-US" sz="1600" dirty="0">
                <a:solidFill>
                  <a:prstClr val="black"/>
                </a:solidFill>
                <a:cs typeface="Meiryo UI" panose="020B0604030504040204" pitchFamily="50" charset="-128"/>
              </a:rPr>
              <a:t>削減</a:t>
            </a:r>
            <a:endParaRPr lang="en-US" altLang="ja-JP" sz="1600" dirty="0">
              <a:solidFill>
                <a:prstClr val="black"/>
              </a:solidFill>
              <a:cs typeface="Meiryo UI" panose="020B0604030504040204" pitchFamily="50" charset="-128"/>
            </a:endParaRPr>
          </a:p>
        </p:txBody>
      </p:sp>
      <p:cxnSp>
        <p:nvCxnSpPr>
          <p:cNvPr id="117" name="直線矢印コネクタ 116"/>
          <p:cNvCxnSpPr/>
          <p:nvPr/>
        </p:nvCxnSpPr>
        <p:spPr>
          <a:xfrm>
            <a:off x="2983956" y="4196479"/>
            <a:ext cx="0" cy="169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18" name="直線矢印コネクタ 117"/>
          <p:cNvCxnSpPr/>
          <p:nvPr/>
        </p:nvCxnSpPr>
        <p:spPr>
          <a:xfrm>
            <a:off x="6511956" y="5610378"/>
            <a:ext cx="0" cy="288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119" name="フローチャート: 結合子 118"/>
          <p:cNvSpPr/>
          <p:nvPr/>
        </p:nvSpPr>
        <p:spPr>
          <a:xfrm>
            <a:off x="2898852" y="50257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dirty="0">
              <a:solidFill>
                <a:prstClr val="white"/>
              </a:solidFill>
              <a:latin typeface="Segoe UI"/>
            </a:endParaRPr>
          </a:p>
        </p:txBody>
      </p:sp>
      <p:cxnSp>
        <p:nvCxnSpPr>
          <p:cNvPr id="120" name="直線コネクタ 119"/>
          <p:cNvCxnSpPr>
            <a:stCxn id="119" idx="7"/>
          </p:cNvCxnSpPr>
          <p:nvPr/>
        </p:nvCxnSpPr>
        <p:spPr>
          <a:xfrm flipV="1">
            <a:off x="3021777" y="3395838"/>
            <a:ext cx="2584552" cy="1651006"/>
          </a:xfrm>
          <a:prstGeom prst="line">
            <a:avLst/>
          </a:prstGeom>
          <a:noFill/>
          <a:ln w="9525" cap="flat" cmpd="sng" algn="ctr">
            <a:solidFill>
              <a:sysClr val="windowText" lastClr="000000">
                <a:shade val="95000"/>
                <a:satMod val="105000"/>
              </a:sysClr>
            </a:solidFill>
            <a:prstDash val="solid"/>
          </a:ln>
          <a:effectLst/>
        </p:spPr>
      </p:cxnSp>
      <p:sp>
        <p:nvSpPr>
          <p:cNvPr id="121" name="フローチャート: 結合子 120"/>
          <p:cNvSpPr/>
          <p:nvPr/>
        </p:nvSpPr>
        <p:spPr>
          <a:xfrm>
            <a:off x="6438364" y="5692234"/>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dirty="0">
              <a:solidFill>
                <a:prstClr val="white"/>
              </a:solidFill>
              <a:latin typeface="Segoe UI"/>
            </a:endParaRPr>
          </a:p>
        </p:txBody>
      </p:sp>
      <p:cxnSp>
        <p:nvCxnSpPr>
          <p:cNvPr id="122" name="直線コネクタ 121"/>
          <p:cNvCxnSpPr>
            <a:stCxn id="121" idx="3"/>
          </p:cNvCxnSpPr>
          <p:nvPr/>
        </p:nvCxnSpPr>
        <p:spPr>
          <a:xfrm flipH="1" flipV="1">
            <a:off x="6114672" y="3851339"/>
            <a:ext cx="344783" cy="1963820"/>
          </a:xfrm>
          <a:prstGeom prst="line">
            <a:avLst/>
          </a:prstGeom>
          <a:noFill/>
          <a:ln w="9525" cap="flat" cmpd="sng" algn="ctr">
            <a:solidFill>
              <a:sysClr val="windowText" lastClr="000000">
                <a:shade val="95000"/>
                <a:satMod val="105000"/>
              </a:sysClr>
            </a:solidFill>
            <a:prstDash val="solid"/>
          </a:ln>
          <a:effectLst/>
        </p:spPr>
      </p:cxnSp>
      <p:sp>
        <p:nvSpPr>
          <p:cNvPr id="123" name="テキスト ボックス 122"/>
          <p:cNvSpPr txBox="1"/>
          <p:nvPr/>
        </p:nvSpPr>
        <p:spPr>
          <a:xfrm>
            <a:off x="2016003" y="5494699"/>
            <a:ext cx="973343" cy="461665"/>
          </a:xfrm>
          <a:prstGeom prst="rect">
            <a:avLst/>
          </a:prstGeom>
          <a:noFill/>
        </p:spPr>
        <p:txBody>
          <a:bodyPr wrap="none" rtlCol="0">
            <a:spAutoFit/>
          </a:bodyPr>
          <a:lstStyle/>
          <a:p>
            <a:pPr algn="ctr"/>
            <a:r>
              <a:rPr lang="en-US" altLang="ja-JP" sz="1200" dirty="0">
                <a:solidFill>
                  <a:prstClr val="black"/>
                </a:solidFill>
                <a:cs typeface="Meiryo UI" panose="020B0604030504040204" pitchFamily="50" charset="-128"/>
              </a:rPr>
              <a:t>Near-term</a:t>
            </a:r>
          </a:p>
          <a:p>
            <a:pPr algn="ctr"/>
            <a:r>
              <a:rPr lang="en-US" altLang="ja-JP" sz="1200" dirty="0">
                <a:solidFill>
                  <a:prstClr val="black"/>
                </a:solidFill>
                <a:cs typeface="Meiryo UI" panose="020B0604030504040204" pitchFamily="50" charset="-128"/>
              </a:rPr>
              <a:t>SBT</a:t>
            </a:r>
            <a:r>
              <a:rPr lang="ja-JP" altLang="en-US" sz="1200" dirty="0">
                <a:solidFill>
                  <a:prstClr val="black"/>
                </a:solidFill>
                <a:cs typeface="Meiryo UI" panose="020B0604030504040204" pitchFamily="50" charset="-128"/>
              </a:rPr>
              <a:t>目標年</a:t>
            </a:r>
          </a:p>
        </p:txBody>
      </p:sp>
      <p:sp>
        <p:nvSpPr>
          <p:cNvPr id="124" name="フリーフォーム 123"/>
          <p:cNvSpPr/>
          <p:nvPr/>
        </p:nvSpPr>
        <p:spPr>
          <a:xfrm>
            <a:off x="4599861" y="5910992"/>
            <a:ext cx="2804523" cy="312880"/>
          </a:xfrm>
          <a:custGeom>
            <a:avLst/>
            <a:gdLst>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905256 w 1911096"/>
              <a:gd name="connsiteY15" fmla="*/ 118872 h 310896"/>
              <a:gd name="connsiteX16" fmla="*/ 841248 w 1911096"/>
              <a:gd name="connsiteY16" fmla="*/ 109728 h 310896"/>
              <a:gd name="connsiteX17" fmla="*/ 813816 w 1911096"/>
              <a:gd name="connsiteY17" fmla="*/ 100584 h 310896"/>
              <a:gd name="connsiteX18" fmla="*/ 758952 w 1911096"/>
              <a:gd name="connsiteY18" fmla="*/ 91440 h 310896"/>
              <a:gd name="connsiteX19" fmla="*/ 713232 w 1911096"/>
              <a:gd name="connsiteY19" fmla="*/ 73152 h 310896"/>
              <a:gd name="connsiteX20" fmla="*/ 621792 w 1911096"/>
              <a:gd name="connsiteY20" fmla="*/ 54864 h 310896"/>
              <a:gd name="connsiteX21" fmla="*/ 585216 w 1911096"/>
              <a:gd name="connsiteY21" fmla="*/ 45720 h 310896"/>
              <a:gd name="connsiteX22" fmla="*/ 466344 w 1911096"/>
              <a:gd name="connsiteY22" fmla="*/ 36576 h 310896"/>
              <a:gd name="connsiteX23" fmla="*/ 310896 w 1911096"/>
              <a:gd name="connsiteY23" fmla="*/ 18288 h 310896"/>
              <a:gd name="connsiteX24" fmla="*/ 137160 w 1911096"/>
              <a:gd name="connsiteY24" fmla="*/ 9144 h 310896"/>
              <a:gd name="connsiteX25" fmla="*/ 0 w 1911096"/>
              <a:gd name="connsiteY25" fmla="*/ 0 h 310896"/>
              <a:gd name="connsiteX26" fmla="*/ 1901952 w 1911096"/>
              <a:gd name="connsiteY2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813816 w 1911096"/>
              <a:gd name="connsiteY16" fmla="*/ 100584 h 310896"/>
              <a:gd name="connsiteX17" fmla="*/ 758952 w 1911096"/>
              <a:gd name="connsiteY17" fmla="*/ 91440 h 310896"/>
              <a:gd name="connsiteX18" fmla="*/ 713232 w 1911096"/>
              <a:gd name="connsiteY18" fmla="*/ 73152 h 310896"/>
              <a:gd name="connsiteX19" fmla="*/ 621792 w 1911096"/>
              <a:gd name="connsiteY19" fmla="*/ 54864 h 310896"/>
              <a:gd name="connsiteX20" fmla="*/ 585216 w 1911096"/>
              <a:gd name="connsiteY20" fmla="*/ 45720 h 310896"/>
              <a:gd name="connsiteX21" fmla="*/ 466344 w 1911096"/>
              <a:gd name="connsiteY21" fmla="*/ 36576 h 310896"/>
              <a:gd name="connsiteX22" fmla="*/ 310896 w 1911096"/>
              <a:gd name="connsiteY22" fmla="*/ 18288 h 310896"/>
              <a:gd name="connsiteX23" fmla="*/ 137160 w 1911096"/>
              <a:gd name="connsiteY23" fmla="*/ 9144 h 310896"/>
              <a:gd name="connsiteX24" fmla="*/ 0 w 1911096"/>
              <a:gd name="connsiteY24" fmla="*/ 0 h 310896"/>
              <a:gd name="connsiteX25" fmla="*/ 1901952 w 1911096"/>
              <a:gd name="connsiteY2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758952 w 1911096"/>
              <a:gd name="connsiteY16" fmla="*/ 91440 h 310896"/>
              <a:gd name="connsiteX17" fmla="*/ 713232 w 1911096"/>
              <a:gd name="connsiteY17" fmla="*/ 73152 h 310896"/>
              <a:gd name="connsiteX18" fmla="*/ 621792 w 1911096"/>
              <a:gd name="connsiteY18" fmla="*/ 54864 h 310896"/>
              <a:gd name="connsiteX19" fmla="*/ 585216 w 1911096"/>
              <a:gd name="connsiteY19" fmla="*/ 45720 h 310896"/>
              <a:gd name="connsiteX20" fmla="*/ 466344 w 1911096"/>
              <a:gd name="connsiteY20" fmla="*/ 36576 h 310896"/>
              <a:gd name="connsiteX21" fmla="*/ 310896 w 1911096"/>
              <a:gd name="connsiteY21" fmla="*/ 18288 h 310896"/>
              <a:gd name="connsiteX22" fmla="*/ 137160 w 1911096"/>
              <a:gd name="connsiteY22" fmla="*/ 9144 h 310896"/>
              <a:gd name="connsiteX23" fmla="*/ 0 w 1911096"/>
              <a:gd name="connsiteY23" fmla="*/ 0 h 310896"/>
              <a:gd name="connsiteX24" fmla="*/ 1901952 w 1911096"/>
              <a:gd name="connsiteY2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1152144 w 1911096"/>
              <a:gd name="connsiteY13" fmla="*/ 137160 h 310896"/>
              <a:gd name="connsiteX14" fmla="*/ 841248 w 1911096"/>
              <a:gd name="connsiteY14" fmla="*/ 109728 h 310896"/>
              <a:gd name="connsiteX15" fmla="*/ 758952 w 1911096"/>
              <a:gd name="connsiteY15" fmla="*/ 91440 h 310896"/>
              <a:gd name="connsiteX16" fmla="*/ 713232 w 1911096"/>
              <a:gd name="connsiteY16" fmla="*/ 73152 h 310896"/>
              <a:gd name="connsiteX17" fmla="*/ 621792 w 1911096"/>
              <a:gd name="connsiteY17" fmla="*/ 54864 h 310896"/>
              <a:gd name="connsiteX18" fmla="*/ 585216 w 1911096"/>
              <a:gd name="connsiteY18" fmla="*/ 45720 h 310896"/>
              <a:gd name="connsiteX19" fmla="*/ 466344 w 1911096"/>
              <a:gd name="connsiteY19" fmla="*/ 36576 h 310896"/>
              <a:gd name="connsiteX20" fmla="*/ 310896 w 1911096"/>
              <a:gd name="connsiteY20" fmla="*/ 18288 h 310896"/>
              <a:gd name="connsiteX21" fmla="*/ 137160 w 1911096"/>
              <a:gd name="connsiteY21" fmla="*/ 9144 h 310896"/>
              <a:gd name="connsiteX22" fmla="*/ 0 w 1911096"/>
              <a:gd name="connsiteY22" fmla="*/ 0 h 310896"/>
              <a:gd name="connsiteX23" fmla="*/ 1901952 w 1911096"/>
              <a:gd name="connsiteY2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841248 w 1911096"/>
              <a:gd name="connsiteY13" fmla="*/ 109728 h 310896"/>
              <a:gd name="connsiteX14" fmla="*/ 758952 w 1911096"/>
              <a:gd name="connsiteY14" fmla="*/ 91440 h 310896"/>
              <a:gd name="connsiteX15" fmla="*/ 713232 w 1911096"/>
              <a:gd name="connsiteY15" fmla="*/ 73152 h 310896"/>
              <a:gd name="connsiteX16" fmla="*/ 621792 w 1911096"/>
              <a:gd name="connsiteY16" fmla="*/ 54864 h 310896"/>
              <a:gd name="connsiteX17" fmla="*/ 585216 w 1911096"/>
              <a:gd name="connsiteY17" fmla="*/ 45720 h 310896"/>
              <a:gd name="connsiteX18" fmla="*/ 466344 w 1911096"/>
              <a:gd name="connsiteY18" fmla="*/ 36576 h 310896"/>
              <a:gd name="connsiteX19" fmla="*/ 310896 w 1911096"/>
              <a:gd name="connsiteY19" fmla="*/ 18288 h 310896"/>
              <a:gd name="connsiteX20" fmla="*/ 137160 w 1911096"/>
              <a:gd name="connsiteY20" fmla="*/ 9144 h 310896"/>
              <a:gd name="connsiteX21" fmla="*/ 0 w 1911096"/>
              <a:gd name="connsiteY21" fmla="*/ 0 h 310896"/>
              <a:gd name="connsiteX22" fmla="*/ 1901952 w 1911096"/>
              <a:gd name="connsiteY22"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58952 w 1911096"/>
              <a:gd name="connsiteY13" fmla="*/ 91440 h 310896"/>
              <a:gd name="connsiteX14" fmla="*/ 713232 w 1911096"/>
              <a:gd name="connsiteY14" fmla="*/ 73152 h 310896"/>
              <a:gd name="connsiteX15" fmla="*/ 621792 w 1911096"/>
              <a:gd name="connsiteY15" fmla="*/ 54864 h 310896"/>
              <a:gd name="connsiteX16" fmla="*/ 585216 w 1911096"/>
              <a:gd name="connsiteY16" fmla="*/ 45720 h 310896"/>
              <a:gd name="connsiteX17" fmla="*/ 466344 w 1911096"/>
              <a:gd name="connsiteY17" fmla="*/ 36576 h 310896"/>
              <a:gd name="connsiteX18" fmla="*/ 310896 w 1911096"/>
              <a:gd name="connsiteY18" fmla="*/ 18288 h 310896"/>
              <a:gd name="connsiteX19" fmla="*/ 137160 w 1911096"/>
              <a:gd name="connsiteY19" fmla="*/ 9144 h 310896"/>
              <a:gd name="connsiteX20" fmla="*/ 0 w 1911096"/>
              <a:gd name="connsiteY20" fmla="*/ 0 h 310896"/>
              <a:gd name="connsiteX21" fmla="*/ 1901952 w 1911096"/>
              <a:gd name="connsiteY21"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13232 w 1911096"/>
              <a:gd name="connsiteY13" fmla="*/ 73152 h 310896"/>
              <a:gd name="connsiteX14" fmla="*/ 621792 w 1911096"/>
              <a:gd name="connsiteY14" fmla="*/ 54864 h 310896"/>
              <a:gd name="connsiteX15" fmla="*/ 585216 w 1911096"/>
              <a:gd name="connsiteY15" fmla="*/ 45720 h 310896"/>
              <a:gd name="connsiteX16" fmla="*/ 466344 w 1911096"/>
              <a:gd name="connsiteY16" fmla="*/ 36576 h 310896"/>
              <a:gd name="connsiteX17" fmla="*/ 310896 w 1911096"/>
              <a:gd name="connsiteY17" fmla="*/ 18288 h 310896"/>
              <a:gd name="connsiteX18" fmla="*/ 137160 w 1911096"/>
              <a:gd name="connsiteY18" fmla="*/ 9144 h 310896"/>
              <a:gd name="connsiteX19" fmla="*/ 0 w 1911096"/>
              <a:gd name="connsiteY19" fmla="*/ 0 h 310896"/>
              <a:gd name="connsiteX20" fmla="*/ 1901952 w 1911096"/>
              <a:gd name="connsiteY20"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179576 w 1911096"/>
              <a:gd name="connsiteY11" fmla="*/ 146304 h 310896"/>
              <a:gd name="connsiteX12" fmla="*/ 713232 w 1911096"/>
              <a:gd name="connsiteY12" fmla="*/ 73152 h 310896"/>
              <a:gd name="connsiteX13" fmla="*/ 621792 w 1911096"/>
              <a:gd name="connsiteY13" fmla="*/ 54864 h 310896"/>
              <a:gd name="connsiteX14" fmla="*/ 585216 w 1911096"/>
              <a:gd name="connsiteY14" fmla="*/ 45720 h 310896"/>
              <a:gd name="connsiteX15" fmla="*/ 466344 w 1911096"/>
              <a:gd name="connsiteY15" fmla="*/ 36576 h 310896"/>
              <a:gd name="connsiteX16" fmla="*/ 310896 w 1911096"/>
              <a:gd name="connsiteY16" fmla="*/ 18288 h 310896"/>
              <a:gd name="connsiteX17" fmla="*/ 137160 w 1911096"/>
              <a:gd name="connsiteY17" fmla="*/ 9144 h 310896"/>
              <a:gd name="connsiteX18" fmla="*/ 0 w 1911096"/>
              <a:gd name="connsiteY18" fmla="*/ 0 h 310896"/>
              <a:gd name="connsiteX19" fmla="*/ 1901952 w 1911096"/>
              <a:gd name="connsiteY19"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380744 w 1911096"/>
              <a:gd name="connsiteY8" fmla="*/ 182880 h 310896"/>
              <a:gd name="connsiteX9" fmla="*/ 1335024 w 1911096"/>
              <a:gd name="connsiteY9" fmla="*/ 173736 h 310896"/>
              <a:gd name="connsiteX10" fmla="*/ 1179576 w 1911096"/>
              <a:gd name="connsiteY10" fmla="*/ 146304 h 310896"/>
              <a:gd name="connsiteX11" fmla="*/ 713232 w 1911096"/>
              <a:gd name="connsiteY11" fmla="*/ 73152 h 310896"/>
              <a:gd name="connsiteX12" fmla="*/ 621792 w 1911096"/>
              <a:gd name="connsiteY12" fmla="*/ 54864 h 310896"/>
              <a:gd name="connsiteX13" fmla="*/ 585216 w 1911096"/>
              <a:gd name="connsiteY13" fmla="*/ 45720 h 310896"/>
              <a:gd name="connsiteX14" fmla="*/ 466344 w 1911096"/>
              <a:gd name="connsiteY14" fmla="*/ 36576 h 310896"/>
              <a:gd name="connsiteX15" fmla="*/ 310896 w 1911096"/>
              <a:gd name="connsiteY15" fmla="*/ 18288 h 310896"/>
              <a:gd name="connsiteX16" fmla="*/ 137160 w 1911096"/>
              <a:gd name="connsiteY16" fmla="*/ 9144 h 310896"/>
              <a:gd name="connsiteX17" fmla="*/ 0 w 1911096"/>
              <a:gd name="connsiteY17" fmla="*/ 0 h 310896"/>
              <a:gd name="connsiteX18" fmla="*/ 1901952 w 1911096"/>
              <a:gd name="connsiteY18"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499616 w 1911096"/>
              <a:gd name="connsiteY6" fmla="*/ 201168 h 310896"/>
              <a:gd name="connsiteX7" fmla="*/ 1380744 w 1911096"/>
              <a:gd name="connsiteY7" fmla="*/ 182880 h 310896"/>
              <a:gd name="connsiteX8" fmla="*/ 1335024 w 1911096"/>
              <a:gd name="connsiteY8" fmla="*/ 173736 h 310896"/>
              <a:gd name="connsiteX9" fmla="*/ 1179576 w 1911096"/>
              <a:gd name="connsiteY9" fmla="*/ 146304 h 310896"/>
              <a:gd name="connsiteX10" fmla="*/ 713232 w 1911096"/>
              <a:gd name="connsiteY10" fmla="*/ 73152 h 310896"/>
              <a:gd name="connsiteX11" fmla="*/ 621792 w 1911096"/>
              <a:gd name="connsiteY11" fmla="*/ 54864 h 310896"/>
              <a:gd name="connsiteX12" fmla="*/ 585216 w 1911096"/>
              <a:gd name="connsiteY12" fmla="*/ 45720 h 310896"/>
              <a:gd name="connsiteX13" fmla="*/ 466344 w 1911096"/>
              <a:gd name="connsiteY13" fmla="*/ 36576 h 310896"/>
              <a:gd name="connsiteX14" fmla="*/ 310896 w 1911096"/>
              <a:gd name="connsiteY14" fmla="*/ 18288 h 310896"/>
              <a:gd name="connsiteX15" fmla="*/ 137160 w 1911096"/>
              <a:gd name="connsiteY15" fmla="*/ 9144 h 310896"/>
              <a:gd name="connsiteX16" fmla="*/ 0 w 1911096"/>
              <a:gd name="connsiteY16" fmla="*/ 0 h 310896"/>
              <a:gd name="connsiteX17" fmla="*/ 1901952 w 1911096"/>
              <a:gd name="connsiteY17"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499616 w 1911096"/>
              <a:gd name="connsiteY5" fmla="*/ 201168 h 310896"/>
              <a:gd name="connsiteX6" fmla="*/ 1380744 w 1911096"/>
              <a:gd name="connsiteY6" fmla="*/ 182880 h 310896"/>
              <a:gd name="connsiteX7" fmla="*/ 1335024 w 1911096"/>
              <a:gd name="connsiteY7" fmla="*/ 173736 h 310896"/>
              <a:gd name="connsiteX8" fmla="*/ 1179576 w 1911096"/>
              <a:gd name="connsiteY8" fmla="*/ 146304 h 310896"/>
              <a:gd name="connsiteX9" fmla="*/ 713232 w 1911096"/>
              <a:gd name="connsiteY9" fmla="*/ 73152 h 310896"/>
              <a:gd name="connsiteX10" fmla="*/ 621792 w 1911096"/>
              <a:gd name="connsiteY10" fmla="*/ 54864 h 310896"/>
              <a:gd name="connsiteX11" fmla="*/ 585216 w 1911096"/>
              <a:gd name="connsiteY11" fmla="*/ 45720 h 310896"/>
              <a:gd name="connsiteX12" fmla="*/ 466344 w 1911096"/>
              <a:gd name="connsiteY12" fmla="*/ 36576 h 310896"/>
              <a:gd name="connsiteX13" fmla="*/ 310896 w 1911096"/>
              <a:gd name="connsiteY13" fmla="*/ 18288 h 310896"/>
              <a:gd name="connsiteX14" fmla="*/ 137160 w 1911096"/>
              <a:gd name="connsiteY14" fmla="*/ 9144 h 310896"/>
              <a:gd name="connsiteX15" fmla="*/ 0 w 1911096"/>
              <a:gd name="connsiteY15" fmla="*/ 0 h 310896"/>
              <a:gd name="connsiteX16" fmla="*/ 1901952 w 1911096"/>
              <a:gd name="connsiteY1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80744 w 1911096"/>
              <a:gd name="connsiteY5" fmla="*/ 182880 h 310896"/>
              <a:gd name="connsiteX6" fmla="*/ 1335024 w 1911096"/>
              <a:gd name="connsiteY6" fmla="*/ 173736 h 310896"/>
              <a:gd name="connsiteX7" fmla="*/ 1179576 w 1911096"/>
              <a:gd name="connsiteY7" fmla="*/ 146304 h 310896"/>
              <a:gd name="connsiteX8" fmla="*/ 713232 w 1911096"/>
              <a:gd name="connsiteY8" fmla="*/ 73152 h 310896"/>
              <a:gd name="connsiteX9" fmla="*/ 621792 w 1911096"/>
              <a:gd name="connsiteY9" fmla="*/ 54864 h 310896"/>
              <a:gd name="connsiteX10" fmla="*/ 585216 w 1911096"/>
              <a:gd name="connsiteY10" fmla="*/ 45720 h 310896"/>
              <a:gd name="connsiteX11" fmla="*/ 466344 w 1911096"/>
              <a:gd name="connsiteY11" fmla="*/ 36576 h 310896"/>
              <a:gd name="connsiteX12" fmla="*/ 310896 w 1911096"/>
              <a:gd name="connsiteY12" fmla="*/ 18288 h 310896"/>
              <a:gd name="connsiteX13" fmla="*/ 137160 w 1911096"/>
              <a:gd name="connsiteY13" fmla="*/ 9144 h 310896"/>
              <a:gd name="connsiteX14" fmla="*/ 0 w 1911096"/>
              <a:gd name="connsiteY14" fmla="*/ 0 h 310896"/>
              <a:gd name="connsiteX15" fmla="*/ 1901952 w 1911096"/>
              <a:gd name="connsiteY1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35024 w 1911096"/>
              <a:gd name="connsiteY5" fmla="*/ 173736 h 310896"/>
              <a:gd name="connsiteX6" fmla="*/ 1179576 w 1911096"/>
              <a:gd name="connsiteY6" fmla="*/ 146304 h 310896"/>
              <a:gd name="connsiteX7" fmla="*/ 713232 w 1911096"/>
              <a:gd name="connsiteY7" fmla="*/ 73152 h 310896"/>
              <a:gd name="connsiteX8" fmla="*/ 621792 w 1911096"/>
              <a:gd name="connsiteY8" fmla="*/ 54864 h 310896"/>
              <a:gd name="connsiteX9" fmla="*/ 585216 w 1911096"/>
              <a:gd name="connsiteY9" fmla="*/ 45720 h 310896"/>
              <a:gd name="connsiteX10" fmla="*/ 466344 w 1911096"/>
              <a:gd name="connsiteY10" fmla="*/ 36576 h 310896"/>
              <a:gd name="connsiteX11" fmla="*/ 310896 w 1911096"/>
              <a:gd name="connsiteY11" fmla="*/ 18288 h 310896"/>
              <a:gd name="connsiteX12" fmla="*/ 137160 w 1911096"/>
              <a:gd name="connsiteY12" fmla="*/ 9144 h 310896"/>
              <a:gd name="connsiteX13" fmla="*/ 0 w 1911096"/>
              <a:gd name="connsiteY13" fmla="*/ 0 h 310896"/>
              <a:gd name="connsiteX14" fmla="*/ 1901952 w 1911096"/>
              <a:gd name="connsiteY1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179576 w 1911096"/>
              <a:gd name="connsiteY5" fmla="*/ 146304 h 310896"/>
              <a:gd name="connsiteX6" fmla="*/ 713232 w 1911096"/>
              <a:gd name="connsiteY6" fmla="*/ 73152 h 310896"/>
              <a:gd name="connsiteX7" fmla="*/ 621792 w 1911096"/>
              <a:gd name="connsiteY7" fmla="*/ 54864 h 310896"/>
              <a:gd name="connsiteX8" fmla="*/ 585216 w 1911096"/>
              <a:gd name="connsiteY8" fmla="*/ 45720 h 310896"/>
              <a:gd name="connsiteX9" fmla="*/ 466344 w 1911096"/>
              <a:gd name="connsiteY9" fmla="*/ 36576 h 310896"/>
              <a:gd name="connsiteX10" fmla="*/ 310896 w 1911096"/>
              <a:gd name="connsiteY10" fmla="*/ 18288 h 310896"/>
              <a:gd name="connsiteX11" fmla="*/ 137160 w 1911096"/>
              <a:gd name="connsiteY11" fmla="*/ 9144 h 310896"/>
              <a:gd name="connsiteX12" fmla="*/ 0 w 1911096"/>
              <a:gd name="connsiteY12" fmla="*/ 0 h 310896"/>
              <a:gd name="connsiteX13" fmla="*/ 1901952 w 1911096"/>
              <a:gd name="connsiteY1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09344 w 1911096"/>
              <a:gd name="connsiteY3" fmla="*/ 228600 h 310896"/>
              <a:gd name="connsiteX4" fmla="*/ 1179576 w 1911096"/>
              <a:gd name="connsiteY4" fmla="*/ 146304 h 310896"/>
              <a:gd name="connsiteX5" fmla="*/ 713232 w 1911096"/>
              <a:gd name="connsiteY5" fmla="*/ 73152 h 310896"/>
              <a:gd name="connsiteX6" fmla="*/ 621792 w 1911096"/>
              <a:gd name="connsiteY6" fmla="*/ 54864 h 310896"/>
              <a:gd name="connsiteX7" fmla="*/ 585216 w 1911096"/>
              <a:gd name="connsiteY7" fmla="*/ 45720 h 310896"/>
              <a:gd name="connsiteX8" fmla="*/ 466344 w 1911096"/>
              <a:gd name="connsiteY8" fmla="*/ 36576 h 310896"/>
              <a:gd name="connsiteX9" fmla="*/ 310896 w 1911096"/>
              <a:gd name="connsiteY9" fmla="*/ 18288 h 310896"/>
              <a:gd name="connsiteX10" fmla="*/ 137160 w 1911096"/>
              <a:gd name="connsiteY10" fmla="*/ 9144 h 310896"/>
              <a:gd name="connsiteX11" fmla="*/ 0 w 1911096"/>
              <a:gd name="connsiteY11" fmla="*/ 0 h 310896"/>
              <a:gd name="connsiteX12" fmla="*/ 1901952 w 1911096"/>
              <a:gd name="connsiteY12" fmla="*/ 18288 h 310896"/>
              <a:gd name="connsiteX0" fmla="*/ 1901952 w 1911096"/>
              <a:gd name="connsiteY0" fmla="*/ 18288 h 318891"/>
              <a:gd name="connsiteX1" fmla="*/ 1911096 w 1911096"/>
              <a:gd name="connsiteY1" fmla="*/ 310896 h 318891"/>
              <a:gd name="connsiteX2" fmla="*/ 1609344 w 1911096"/>
              <a:gd name="connsiteY2" fmla="*/ 228600 h 318891"/>
              <a:gd name="connsiteX3" fmla="*/ 1179576 w 1911096"/>
              <a:gd name="connsiteY3" fmla="*/ 146304 h 318891"/>
              <a:gd name="connsiteX4" fmla="*/ 713232 w 1911096"/>
              <a:gd name="connsiteY4" fmla="*/ 73152 h 318891"/>
              <a:gd name="connsiteX5" fmla="*/ 621792 w 1911096"/>
              <a:gd name="connsiteY5" fmla="*/ 54864 h 318891"/>
              <a:gd name="connsiteX6" fmla="*/ 585216 w 1911096"/>
              <a:gd name="connsiteY6" fmla="*/ 45720 h 318891"/>
              <a:gd name="connsiteX7" fmla="*/ 466344 w 1911096"/>
              <a:gd name="connsiteY7" fmla="*/ 36576 h 318891"/>
              <a:gd name="connsiteX8" fmla="*/ 310896 w 1911096"/>
              <a:gd name="connsiteY8" fmla="*/ 18288 h 318891"/>
              <a:gd name="connsiteX9" fmla="*/ 137160 w 1911096"/>
              <a:gd name="connsiteY9" fmla="*/ 9144 h 318891"/>
              <a:gd name="connsiteX10" fmla="*/ 0 w 1911096"/>
              <a:gd name="connsiteY10" fmla="*/ 0 h 318891"/>
              <a:gd name="connsiteX11" fmla="*/ 1901952 w 1911096"/>
              <a:gd name="connsiteY11" fmla="*/ 18288 h 318891"/>
              <a:gd name="connsiteX0" fmla="*/ 1901952 w 1911096"/>
              <a:gd name="connsiteY0" fmla="*/ 18288 h 313009"/>
              <a:gd name="connsiteX1" fmla="*/ 1911096 w 1911096"/>
              <a:gd name="connsiteY1" fmla="*/ 310896 h 313009"/>
              <a:gd name="connsiteX2" fmla="*/ 1179576 w 1911096"/>
              <a:gd name="connsiteY2" fmla="*/ 146304 h 313009"/>
              <a:gd name="connsiteX3" fmla="*/ 713232 w 1911096"/>
              <a:gd name="connsiteY3" fmla="*/ 73152 h 313009"/>
              <a:gd name="connsiteX4" fmla="*/ 621792 w 1911096"/>
              <a:gd name="connsiteY4" fmla="*/ 54864 h 313009"/>
              <a:gd name="connsiteX5" fmla="*/ 585216 w 1911096"/>
              <a:gd name="connsiteY5" fmla="*/ 45720 h 313009"/>
              <a:gd name="connsiteX6" fmla="*/ 466344 w 1911096"/>
              <a:gd name="connsiteY6" fmla="*/ 36576 h 313009"/>
              <a:gd name="connsiteX7" fmla="*/ 310896 w 1911096"/>
              <a:gd name="connsiteY7" fmla="*/ 18288 h 313009"/>
              <a:gd name="connsiteX8" fmla="*/ 137160 w 1911096"/>
              <a:gd name="connsiteY8" fmla="*/ 9144 h 313009"/>
              <a:gd name="connsiteX9" fmla="*/ 0 w 1911096"/>
              <a:gd name="connsiteY9" fmla="*/ 0 h 313009"/>
              <a:gd name="connsiteX10" fmla="*/ 1901952 w 1911096"/>
              <a:gd name="connsiteY10" fmla="*/ 18288 h 313009"/>
              <a:gd name="connsiteX0" fmla="*/ 1901952 w 1911096"/>
              <a:gd name="connsiteY0" fmla="*/ 18288 h 313048"/>
              <a:gd name="connsiteX1" fmla="*/ 1911096 w 1911096"/>
              <a:gd name="connsiteY1" fmla="*/ 310896 h 313048"/>
              <a:gd name="connsiteX2" fmla="*/ 1179576 w 1911096"/>
              <a:gd name="connsiteY2" fmla="*/ 146304 h 313048"/>
              <a:gd name="connsiteX3" fmla="*/ 621792 w 1911096"/>
              <a:gd name="connsiteY3" fmla="*/ 54864 h 313048"/>
              <a:gd name="connsiteX4" fmla="*/ 585216 w 1911096"/>
              <a:gd name="connsiteY4" fmla="*/ 45720 h 313048"/>
              <a:gd name="connsiteX5" fmla="*/ 466344 w 1911096"/>
              <a:gd name="connsiteY5" fmla="*/ 36576 h 313048"/>
              <a:gd name="connsiteX6" fmla="*/ 310896 w 1911096"/>
              <a:gd name="connsiteY6" fmla="*/ 18288 h 313048"/>
              <a:gd name="connsiteX7" fmla="*/ 137160 w 1911096"/>
              <a:gd name="connsiteY7" fmla="*/ 9144 h 313048"/>
              <a:gd name="connsiteX8" fmla="*/ 0 w 1911096"/>
              <a:gd name="connsiteY8" fmla="*/ 0 h 313048"/>
              <a:gd name="connsiteX9" fmla="*/ 1901952 w 1911096"/>
              <a:gd name="connsiteY9" fmla="*/ 18288 h 313048"/>
              <a:gd name="connsiteX0" fmla="*/ 1901952 w 1911096"/>
              <a:gd name="connsiteY0" fmla="*/ 18288 h 313069"/>
              <a:gd name="connsiteX1" fmla="*/ 1911096 w 1911096"/>
              <a:gd name="connsiteY1" fmla="*/ 310896 h 313069"/>
              <a:gd name="connsiteX2" fmla="*/ 1179576 w 1911096"/>
              <a:gd name="connsiteY2" fmla="*/ 146304 h 313069"/>
              <a:gd name="connsiteX3" fmla="*/ 585216 w 1911096"/>
              <a:gd name="connsiteY3" fmla="*/ 45720 h 313069"/>
              <a:gd name="connsiteX4" fmla="*/ 466344 w 1911096"/>
              <a:gd name="connsiteY4" fmla="*/ 36576 h 313069"/>
              <a:gd name="connsiteX5" fmla="*/ 310896 w 1911096"/>
              <a:gd name="connsiteY5" fmla="*/ 18288 h 313069"/>
              <a:gd name="connsiteX6" fmla="*/ 137160 w 1911096"/>
              <a:gd name="connsiteY6" fmla="*/ 9144 h 313069"/>
              <a:gd name="connsiteX7" fmla="*/ 0 w 1911096"/>
              <a:gd name="connsiteY7" fmla="*/ 0 h 313069"/>
              <a:gd name="connsiteX8" fmla="*/ 1901952 w 1911096"/>
              <a:gd name="connsiteY8" fmla="*/ 18288 h 313069"/>
              <a:gd name="connsiteX0" fmla="*/ 1901952 w 1911096"/>
              <a:gd name="connsiteY0" fmla="*/ 18288 h 313089"/>
              <a:gd name="connsiteX1" fmla="*/ 1911096 w 1911096"/>
              <a:gd name="connsiteY1" fmla="*/ 310896 h 313089"/>
              <a:gd name="connsiteX2" fmla="*/ 1179576 w 1911096"/>
              <a:gd name="connsiteY2" fmla="*/ 146304 h 313089"/>
              <a:gd name="connsiteX3" fmla="*/ 466344 w 1911096"/>
              <a:gd name="connsiteY3" fmla="*/ 36576 h 313089"/>
              <a:gd name="connsiteX4" fmla="*/ 310896 w 1911096"/>
              <a:gd name="connsiteY4" fmla="*/ 18288 h 313089"/>
              <a:gd name="connsiteX5" fmla="*/ 137160 w 1911096"/>
              <a:gd name="connsiteY5" fmla="*/ 9144 h 313089"/>
              <a:gd name="connsiteX6" fmla="*/ 0 w 1911096"/>
              <a:gd name="connsiteY6" fmla="*/ 0 h 313089"/>
              <a:gd name="connsiteX7" fmla="*/ 1901952 w 1911096"/>
              <a:gd name="connsiteY7" fmla="*/ 18288 h 313089"/>
              <a:gd name="connsiteX0" fmla="*/ 1901952 w 1911096"/>
              <a:gd name="connsiteY0" fmla="*/ 18288 h 313132"/>
              <a:gd name="connsiteX1" fmla="*/ 1911096 w 1911096"/>
              <a:gd name="connsiteY1" fmla="*/ 310896 h 313132"/>
              <a:gd name="connsiteX2" fmla="*/ 1179576 w 1911096"/>
              <a:gd name="connsiteY2" fmla="*/ 146304 h 313132"/>
              <a:gd name="connsiteX3" fmla="*/ 310896 w 1911096"/>
              <a:gd name="connsiteY3" fmla="*/ 18288 h 313132"/>
              <a:gd name="connsiteX4" fmla="*/ 137160 w 1911096"/>
              <a:gd name="connsiteY4" fmla="*/ 9144 h 313132"/>
              <a:gd name="connsiteX5" fmla="*/ 0 w 1911096"/>
              <a:gd name="connsiteY5" fmla="*/ 0 h 313132"/>
              <a:gd name="connsiteX6" fmla="*/ 1901952 w 1911096"/>
              <a:gd name="connsiteY6" fmla="*/ 18288 h 313132"/>
              <a:gd name="connsiteX0" fmla="*/ 1901952 w 1911096"/>
              <a:gd name="connsiteY0" fmla="*/ 18288 h 313153"/>
              <a:gd name="connsiteX1" fmla="*/ 1911096 w 1911096"/>
              <a:gd name="connsiteY1" fmla="*/ 310896 h 313153"/>
              <a:gd name="connsiteX2" fmla="*/ 1179576 w 1911096"/>
              <a:gd name="connsiteY2" fmla="*/ 146304 h 313153"/>
              <a:gd name="connsiteX3" fmla="*/ 137160 w 1911096"/>
              <a:gd name="connsiteY3" fmla="*/ 9144 h 313153"/>
              <a:gd name="connsiteX4" fmla="*/ 0 w 1911096"/>
              <a:gd name="connsiteY4" fmla="*/ 0 h 313153"/>
              <a:gd name="connsiteX5" fmla="*/ 1901952 w 1911096"/>
              <a:gd name="connsiteY5" fmla="*/ 18288 h 313153"/>
              <a:gd name="connsiteX0" fmla="*/ 1912126 w 1921270"/>
              <a:gd name="connsiteY0" fmla="*/ 18288 h 313175"/>
              <a:gd name="connsiteX1" fmla="*/ 1921270 w 1921270"/>
              <a:gd name="connsiteY1" fmla="*/ 310896 h 313175"/>
              <a:gd name="connsiteX2" fmla="*/ 1189750 w 1921270"/>
              <a:gd name="connsiteY2" fmla="*/ 146304 h 313175"/>
              <a:gd name="connsiteX3" fmla="*/ 10174 w 1921270"/>
              <a:gd name="connsiteY3" fmla="*/ 0 h 313175"/>
              <a:gd name="connsiteX4" fmla="*/ 1912126 w 1921270"/>
              <a:gd name="connsiteY4" fmla="*/ 18288 h 313175"/>
              <a:gd name="connsiteX0" fmla="*/ 1913447 w 1922591"/>
              <a:gd name="connsiteY0" fmla="*/ 18288 h 312880"/>
              <a:gd name="connsiteX1" fmla="*/ 1922591 w 1922591"/>
              <a:gd name="connsiteY1" fmla="*/ 310896 h 312880"/>
              <a:gd name="connsiteX2" fmla="*/ 1067402 w 1922591"/>
              <a:gd name="connsiteY2" fmla="*/ 123819 h 312880"/>
              <a:gd name="connsiteX3" fmla="*/ 11495 w 1922591"/>
              <a:gd name="connsiteY3" fmla="*/ 0 h 312880"/>
              <a:gd name="connsiteX4" fmla="*/ 1913447 w 1922591"/>
              <a:gd name="connsiteY4" fmla="*/ 18288 h 312880"/>
              <a:gd name="connsiteX0" fmla="*/ 1926699 w 1926699"/>
              <a:gd name="connsiteY0" fmla="*/ 11662 h 312880"/>
              <a:gd name="connsiteX1" fmla="*/ 1922591 w 1926699"/>
              <a:gd name="connsiteY1" fmla="*/ 310896 h 312880"/>
              <a:gd name="connsiteX2" fmla="*/ 1067402 w 1926699"/>
              <a:gd name="connsiteY2" fmla="*/ 123819 h 312880"/>
              <a:gd name="connsiteX3" fmla="*/ 11495 w 1926699"/>
              <a:gd name="connsiteY3" fmla="*/ 0 h 312880"/>
              <a:gd name="connsiteX4" fmla="*/ 1926699 w 1926699"/>
              <a:gd name="connsiteY4" fmla="*/ 11662 h 312880"/>
              <a:gd name="connsiteX0" fmla="*/ 1926699 w 2066098"/>
              <a:gd name="connsiteY0" fmla="*/ 11662 h 312880"/>
              <a:gd name="connsiteX1" fmla="*/ 1918764 w 2066098"/>
              <a:gd name="connsiteY1" fmla="*/ 124186 h 312880"/>
              <a:gd name="connsiteX2" fmla="*/ 1922591 w 2066098"/>
              <a:gd name="connsiteY2" fmla="*/ 310896 h 312880"/>
              <a:gd name="connsiteX3" fmla="*/ 1067402 w 2066098"/>
              <a:gd name="connsiteY3" fmla="*/ 123819 h 312880"/>
              <a:gd name="connsiteX4" fmla="*/ 11495 w 2066098"/>
              <a:gd name="connsiteY4" fmla="*/ 0 h 312880"/>
              <a:gd name="connsiteX5" fmla="*/ 1926699 w 2066098"/>
              <a:gd name="connsiteY5" fmla="*/ 11662 h 312880"/>
              <a:gd name="connsiteX0" fmla="*/ 1926699 w 2760012"/>
              <a:gd name="connsiteY0" fmla="*/ 11662 h 312880"/>
              <a:gd name="connsiteX1" fmla="*/ 2760012 w 2760012"/>
              <a:gd name="connsiteY1" fmla="*/ 270490 h 312880"/>
              <a:gd name="connsiteX2" fmla="*/ 1922591 w 2760012"/>
              <a:gd name="connsiteY2" fmla="*/ 310896 h 312880"/>
              <a:gd name="connsiteX3" fmla="*/ 1067402 w 2760012"/>
              <a:gd name="connsiteY3" fmla="*/ 123819 h 312880"/>
              <a:gd name="connsiteX4" fmla="*/ 11495 w 2760012"/>
              <a:gd name="connsiteY4" fmla="*/ 0 h 312880"/>
              <a:gd name="connsiteX5" fmla="*/ 1926699 w 2760012"/>
              <a:gd name="connsiteY5" fmla="*/ 11662 h 312880"/>
              <a:gd name="connsiteX0" fmla="*/ 2758803 w 2900549"/>
              <a:gd name="connsiteY0" fmla="*/ 11662 h 312880"/>
              <a:gd name="connsiteX1" fmla="*/ 2760012 w 2900549"/>
              <a:gd name="connsiteY1" fmla="*/ 270490 h 312880"/>
              <a:gd name="connsiteX2" fmla="*/ 1922591 w 2900549"/>
              <a:gd name="connsiteY2" fmla="*/ 310896 h 312880"/>
              <a:gd name="connsiteX3" fmla="*/ 1067402 w 2900549"/>
              <a:gd name="connsiteY3" fmla="*/ 123819 h 312880"/>
              <a:gd name="connsiteX4" fmla="*/ 11495 w 2900549"/>
              <a:gd name="connsiteY4" fmla="*/ 0 h 312880"/>
              <a:gd name="connsiteX5" fmla="*/ 2758803 w 2900549"/>
              <a:gd name="connsiteY5" fmla="*/ 11662 h 312880"/>
              <a:gd name="connsiteX0" fmla="*/ 2804523 w 2935251"/>
              <a:gd name="connsiteY0" fmla="*/ 11662 h 312880"/>
              <a:gd name="connsiteX1" fmla="*/ 2760012 w 2935251"/>
              <a:gd name="connsiteY1" fmla="*/ 270490 h 312880"/>
              <a:gd name="connsiteX2" fmla="*/ 1922591 w 2935251"/>
              <a:gd name="connsiteY2" fmla="*/ 310896 h 312880"/>
              <a:gd name="connsiteX3" fmla="*/ 1067402 w 2935251"/>
              <a:gd name="connsiteY3" fmla="*/ 123819 h 312880"/>
              <a:gd name="connsiteX4" fmla="*/ 11495 w 2935251"/>
              <a:gd name="connsiteY4" fmla="*/ 0 h 312880"/>
              <a:gd name="connsiteX5" fmla="*/ 2804523 w 2935251"/>
              <a:gd name="connsiteY5" fmla="*/ 11662 h 312880"/>
              <a:gd name="connsiteX0" fmla="*/ 2804523 w 2948694"/>
              <a:gd name="connsiteY0" fmla="*/ 11662 h 312880"/>
              <a:gd name="connsiteX1" fmla="*/ 2814876 w 2948694"/>
              <a:gd name="connsiteY1" fmla="*/ 270490 h 312880"/>
              <a:gd name="connsiteX2" fmla="*/ 1922591 w 2948694"/>
              <a:gd name="connsiteY2" fmla="*/ 310896 h 312880"/>
              <a:gd name="connsiteX3" fmla="*/ 1067402 w 2948694"/>
              <a:gd name="connsiteY3" fmla="*/ 123819 h 312880"/>
              <a:gd name="connsiteX4" fmla="*/ 11495 w 2948694"/>
              <a:gd name="connsiteY4" fmla="*/ 0 h 312880"/>
              <a:gd name="connsiteX5" fmla="*/ 2804523 w 2948694"/>
              <a:gd name="connsiteY5" fmla="*/ 11662 h 312880"/>
              <a:gd name="connsiteX0" fmla="*/ 2804523 w 2942586"/>
              <a:gd name="connsiteY0" fmla="*/ 11662 h 312880"/>
              <a:gd name="connsiteX1" fmla="*/ 2814876 w 2942586"/>
              <a:gd name="connsiteY1" fmla="*/ 270490 h 312880"/>
              <a:gd name="connsiteX2" fmla="*/ 1922591 w 2942586"/>
              <a:gd name="connsiteY2" fmla="*/ 310896 h 312880"/>
              <a:gd name="connsiteX3" fmla="*/ 1067402 w 2942586"/>
              <a:gd name="connsiteY3" fmla="*/ 123819 h 312880"/>
              <a:gd name="connsiteX4" fmla="*/ 11495 w 2942586"/>
              <a:gd name="connsiteY4" fmla="*/ 0 h 312880"/>
              <a:gd name="connsiteX5" fmla="*/ 2804523 w 2942586"/>
              <a:gd name="connsiteY5" fmla="*/ 11662 h 312880"/>
              <a:gd name="connsiteX0" fmla="*/ 2804523 w 2814876"/>
              <a:gd name="connsiteY0" fmla="*/ 11662 h 312880"/>
              <a:gd name="connsiteX1" fmla="*/ 2814876 w 2814876"/>
              <a:gd name="connsiteY1" fmla="*/ 270490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67672"/>
              <a:gd name="connsiteX1" fmla="*/ 2814876 w 2814876"/>
              <a:gd name="connsiteY1" fmla="*/ 307066 h 467672"/>
              <a:gd name="connsiteX2" fmla="*/ 1922591 w 2814876"/>
              <a:gd name="connsiteY2" fmla="*/ 310896 h 467672"/>
              <a:gd name="connsiteX3" fmla="*/ 1067402 w 2814876"/>
              <a:gd name="connsiteY3" fmla="*/ 123819 h 467672"/>
              <a:gd name="connsiteX4" fmla="*/ 11495 w 2814876"/>
              <a:gd name="connsiteY4" fmla="*/ 0 h 467672"/>
              <a:gd name="connsiteX5" fmla="*/ 2804523 w 2814876"/>
              <a:gd name="connsiteY5" fmla="*/ 11662 h 467672"/>
              <a:gd name="connsiteX0" fmla="*/ 2804523 w 2814876"/>
              <a:gd name="connsiteY0" fmla="*/ 11662 h 312880"/>
              <a:gd name="connsiteX1" fmla="*/ 2814876 w 2814876"/>
              <a:gd name="connsiteY1" fmla="*/ 307066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23" h="312880">
                <a:moveTo>
                  <a:pt x="2804523" y="11662"/>
                </a:moveTo>
                <a:cubicBezTo>
                  <a:pt x="2774929" y="288392"/>
                  <a:pt x="2788129" y="138322"/>
                  <a:pt x="2787444" y="307066"/>
                </a:cubicBezTo>
                <a:lnTo>
                  <a:pt x="1922591" y="310896"/>
                </a:lnTo>
                <a:cubicBezTo>
                  <a:pt x="1802195" y="332232"/>
                  <a:pt x="1385918" y="175635"/>
                  <a:pt x="1067402" y="123819"/>
                </a:cubicBezTo>
                <a:cubicBezTo>
                  <a:pt x="748886" y="72003"/>
                  <a:pt x="-108901" y="21336"/>
                  <a:pt x="11495" y="0"/>
                </a:cubicBezTo>
                <a:lnTo>
                  <a:pt x="2804523" y="11662"/>
                </a:lnTo>
                <a:close/>
              </a:path>
            </a:pathLst>
          </a:custGeom>
          <a:solidFill>
            <a:srgbClr val="70AD47">
              <a:lumMod val="60000"/>
              <a:lumOff val="4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フローチャート: 処理 126"/>
          <p:cNvSpPr/>
          <p:nvPr/>
        </p:nvSpPr>
        <p:spPr>
          <a:xfrm>
            <a:off x="6739816" y="6469851"/>
            <a:ext cx="3568606" cy="584775"/>
          </a:xfrm>
          <a:prstGeom prst="flowChartProcess">
            <a:avLst/>
          </a:prstGeom>
          <a:solidFill>
            <a:schemeClr val="bg1"/>
          </a:solid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dirty="0">
                <a:solidFill>
                  <a:prstClr val="black"/>
                </a:solidFill>
                <a:cs typeface="Meiryo UI" panose="020B0604030504040204" pitchFamily="50" charset="-128"/>
              </a:rPr>
              <a:t>：残余排出量と炭素除去を釣り合わせる</a:t>
            </a:r>
            <a:endParaRPr lang="en-US" altLang="ja-JP" sz="1600" dirty="0">
              <a:solidFill>
                <a:prstClr val="black"/>
              </a:solidFill>
              <a:cs typeface="Meiryo UI" panose="020B0604030504040204" pitchFamily="50" charset="-128"/>
            </a:endParaRPr>
          </a:p>
          <a:p>
            <a:pPr>
              <a:defRPr/>
            </a:pPr>
            <a:r>
              <a:rPr lang="ja-JP" altLang="en-US" sz="1600" dirty="0">
                <a:solidFill>
                  <a:prstClr val="black"/>
                </a:solidFill>
                <a:cs typeface="Meiryo UI" panose="020B0604030504040204" pitchFamily="50" charset="-128"/>
              </a:rPr>
              <a:t>：バリューチェーン外での緩和（任意）</a:t>
            </a:r>
            <a:endParaRPr lang="en-US" altLang="ja-JP" sz="1600" dirty="0">
              <a:solidFill>
                <a:prstClr val="black"/>
              </a:solidFill>
              <a:cs typeface="Meiryo UI" panose="020B0604030504040204" pitchFamily="50" charset="-128"/>
            </a:endParaRPr>
          </a:p>
        </p:txBody>
      </p:sp>
      <p:sp>
        <p:nvSpPr>
          <p:cNvPr id="125" name="テキスト ボックス 14"/>
          <p:cNvSpPr txBox="1"/>
          <p:nvPr/>
        </p:nvSpPr>
        <p:spPr>
          <a:xfrm>
            <a:off x="5351846" y="6469851"/>
            <a:ext cx="1569982"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Neutralization</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BVCM</a:t>
            </a:r>
          </a:p>
        </p:txBody>
      </p:sp>
      <p:cxnSp>
        <p:nvCxnSpPr>
          <p:cNvPr id="128" name="直線コネクタ 127"/>
          <p:cNvCxnSpPr>
            <a:stCxn id="125" idx="0"/>
            <a:endCxn id="124" idx="2"/>
          </p:cNvCxnSpPr>
          <p:nvPr/>
        </p:nvCxnSpPr>
        <p:spPr>
          <a:xfrm flipV="1">
            <a:off x="6136837" y="6221888"/>
            <a:ext cx="385615" cy="247963"/>
          </a:xfrm>
          <a:prstGeom prst="line">
            <a:avLst/>
          </a:prstGeom>
          <a:noFill/>
          <a:ln w="9525" cap="flat" cmpd="sng" algn="ctr">
            <a:solidFill>
              <a:sysClr val="windowText" lastClr="000000">
                <a:shade val="95000"/>
                <a:satMod val="105000"/>
              </a:sysClr>
            </a:solidFill>
            <a:prstDash val="solid"/>
          </a:ln>
          <a:effectLst/>
        </p:spPr>
      </p:cxnSp>
      <p:cxnSp>
        <p:nvCxnSpPr>
          <p:cNvPr id="129" name="直線コネクタ 128"/>
          <p:cNvCxnSpPr>
            <a:endCxn id="92" idx="4"/>
          </p:cNvCxnSpPr>
          <p:nvPr/>
        </p:nvCxnSpPr>
        <p:spPr>
          <a:xfrm flipH="1" flipV="1">
            <a:off x="4920550" y="6824964"/>
            <a:ext cx="428139" cy="88312"/>
          </a:xfrm>
          <a:prstGeom prst="line">
            <a:avLst/>
          </a:prstGeom>
          <a:noFill/>
          <a:ln w="9525" cap="flat" cmpd="sng" algn="ctr">
            <a:solidFill>
              <a:sysClr val="windowText" lastClr="000000">
                <a:shade val="95000"/>
                <a:satMod val="105000"/>
              </a:sysClr>
            </a:solidFill>
            <a:prstDash val="solid"/>
          </a:ln>
          <a:effectLst/>
        </p:spPr>
      </p:cxnSp>
      <p:sp>
        <p:nvSpPr>
          <p:cNvPr id="130" name="テキスト ボックス 129"/>
          <p:cNvSpPr txBox="1"/>
          <p:nvPr/>
        </p:nvSpPr>
        <p:spPr>
          <a:xfrm>
            <a:off x="1439212" y="6508721"/>
            <a:ext cx="3481338" cy="307777"/>
          </a:xfrm>
          <a:prstGeom prst="rect">
            <a:avLst/>
          </a:prstGeom>
          <a:noFill/>
        </p:spPr>
        <p:txBody>
          <a:bodyPr wrap="none" rtlCol="0">
            <a:spAutoFit/>
          </a:bodyPr>
          <a:lstStyle/>
          <a:p>
            <a:r>
              <a:rPr lang="en-US" altLang="ja-JP" sz="1400" dirty="0">
                <a:solidFill>
                  <a:prstClr val="black"/>
                </a:solidFill>
                <a:cs typeface="Meiryo UI" panose="020B0604030504040204" pitchFamily="50" charset="-128"/>
              </a:rPr>
              <a:t>BVCM(Beyond value chain mitigation)</a:t>
            </a:r>
            <a:endParaRPr lang="ja-JP" altLang="en-US" sz="1400" dirty="0">
              <a:solidFill>
                <a:prstClr val="black"/>
              </a:solidFill>
              <a:cs typeface="Meiryo UI" panose="020B0604030504040204" pitchFamily="50" charset="-128"/>
            </a:endParaRPr>
          </a:p>
        </p:txBody>
      </p:sp>
      <p:sp>
        <p:nvSpPr>
          <p:cNvPr id="131" name="テキスト ボックス 130"/>
          <p:cNvSpPr txBox="1"/>
          <p:nvPr/>
        </p:nvSpPr>
        <p:spPr>
          <a:xfrm>
            <a:off x="5989204" y="5909612"/>
            <a:ext cx="1218027" cy="276999"/>
          </a:xfrm>
          <a:prstGeom prst="rect">
            <a:avLst/>
          </a:prstGeom>
          <a:noFill/>
        </p:spPr>
        <p:txBody>
          <a:bodyPr wrap="none" rtlCol="0">
            <a:spAutoFit/>
          </a:bodyPr>
          <a:lstStyle/>
          <a:p>
            <a:pPr algn="ctr"/>
            <a:r>
              <a:rPr lang="en-US" altLang="ja-JP" sz="1200" dirty="0">
                <a:solidFill>
                  <a:prstClr val="black"/>
                </a:solidFill>
                <a:cs typeface="Meiryo UI" panose="020B0604030504040204" pitchFamily="50" charset="-128"/>
              </a:rPr>
              <a:t>Neutralization</a:t>
            </a:r>
          </a:p>
        </p:txBody>
      </p:sp>
      <p:sp>
        <p:nvSpPr>
          <p:cNvPr id="132" name="テキスト ボックス 131"/>
          <p:cNvSpPr txBox="1"/>
          <p:nvPr/>
        </p:nvSpPr>
        <p:spPr>
          <a:xfrm>
            <a:off x="7054843" y="5880880"/>
            <a:ext cx="902811" cy="338554"/>
          </a:xfrm>
          <a:prstGeom prst="rect">
            <a:avLst/>
          </a:prstGeom>
          <a:noFill/>
        </p:spPr>
        <p:txBody>
          <a:bodyPr wrap="none" rtlCol="0">
            <a:spAutoFit/>
          </a:bodyPr>
          <a:lstStyle/>
          <a:p>
            <a:r>
              <a:rPr lang="en-US" altLang="ja-JP" sz="1600" dirty="0">
                <a:solidFill>
                  <a:prstClr val="black"/>
                </a:solidFill>
                <a:cs typeface="Meiryo UI" panose="020B0604030504040204" pitchFamily="50" charset="-128"/>
              </a:rPr>
              <a:t>2050</a:t>
            </a:r>
            <a:r>
              <a:rPr lang="ja-JP" altLang="en-US" sz="1600" dirty="0">
                <a:solidFill>
                  <a:prstClr val="black"/>
                </a:solidFill>
                <a:cs typeface="Meiryo UI" panose="020B0604030504040204" pitchFamily="50" charset="-128"/>
              </a:rPr>
              <a:t>年</a:t>
            </a:r>
          </a:p>
        </p:txBody>
      </p:sp>
      <p:sp>
        <p:nvSpPr>
          <p:cNvPr id="126" name="正方形/長方形 125"/>
          <p:cNvSpPr/>
          <p:nvPr/>
        </p:nvSpPr>
        <p:spPr bwMode="auto">
          <a:xfrm>
            <a:off x="5348689" y="6469851"/>
            <a:ext cx="4959733" cy="584775"/>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dirty="0">
              <a:solidFill>
                <a:prstClr val="black"/>
              </a:solidFill>
              <a:latin typeface="Arial" charset="0"/>
              <a:ea typeface="HGPｺﾞｼｯｸM" pitchFamily="50" charset="-128"/>
            </a:endParaRPr>
          </a:p>
        </p:txBody>
      </p:sp>
    </p:spTree>
    <p:extLst>
      <p:ext uri="{BB962C8B-B14F-4D97-AF65-F5344CB8AC3E}">
        <p14:creationId xmlns:p14="http://schemas.microsoft.com/office/powerpoint/2010/main" val="42539240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の目標設定手法 </a:t>
            </a:r>
            <a:endParaRPr kumimoji="1" lang="ja-JP" altLang="en-US" dirty="0"/>
          </a:p>
        </p:txBody>
      </p:sp>
      <p:sp>
        <p:nvSpPr>
          <p:cNvPr id="3" name="コンテンツ プレースホルダー 2"/>
          <p:cNvSpPr>
            <a:spLocks noGrp="1"/>
          </p:cNvSpPr>
          <p:nvPr>
            <p:ph sz="quarter" idx="12"/>
          </p:nvPr>
        </p:nvSpPr>
        <p:spPr>
          <a:xfrm>
            <a:off x="161925" y="1110920"/>
            <a:ext cx="10367963" cy="1327438"/>
          </a:xfrm>
        </p:spPr>
        <p:txBody>
          <a:bodyPr/>
          <a:lstStyle/>
          <a:p>
            <a:r>
              <a:rPr lang="en-US" altLang="ja-JP" dirty="0"/>
              <a:t>Near-term SBT</a:t>
            </a:r>
            <a:r>
              <a:rPr lang="ja-JP" altLang="en-US" dirty="0"/>
              <a:t>と</a:t>
            </a:r>
            <a:r>
              <a:rPr lang="en-US" altLang="ja-JP" dirty="0"/>
              <a:t>Long-term SBT</a:t>
            </a:r>
            <a:r>
              <a:rPr lang="ja-JP" altLang="en-US" dirty="0"/>
              <a:t>の目標設定手法は下表の通り</a:t>
            </a:r>
            <a:endParaRPr lang="en-US" altLang="ja-JP" dirty="0"/>
          </a:p>
          <a:p>
            <a:r>
              <a:rPr lang="ja-JP" altLang="en-US" dirty="0"/>
              <a:t>なお、</a:t>
            </a:r>
            <a:r>
              <a:rPr lang="en-US" altLang="ja-JP" dirty="0"/>
              <a:t>Near-term SBT</a:t>
            </a:r>
            <a:r>
              <a:rPr lang="ja-JP" altLang="en-US" dirty="0"/>
              <a:t>と</a:t>
            </a:r>
            <a:r>
              <a:rPr lang="en-US" altLang="ja-JP" dirty="0"/>
              <a:t>Long-term SBT</a:t>
            </a:r>
            <a:r>
              <a:rPr lang="ja-JP" altLang="en-US" dirty="0"/>
              <a:t>のいずれも、</a:t>
            </a:r>
            <a:r>
              <a:rPr lang="en-US" altLang="ja-JP" dirty="0"/>
              <a:t>BVCM</a:t>
            </a:r>
            <a:r>
              <a:rPr lang="ja-JP" altLang="en-US" dirty="0"/>
              <a:t>や</a:t>
            </a:r>
            <a:r>
              <a:rPr lang="en-US" altLang="ja-JP" dirty="0"/>
              <a:t>Neutralization</a:t>
            </a:r>
            <a:r>
              <a:rPr lang="ja-JP" altLang="en-US" dirty="0"/>
              <a:t>で達成することは認められていない</a:t>
            </a:r>
          </a:p>
        </p:txBody>
      </p:sp>
      <p:graphicFrame>
        <p:nvGraphicFramePr>
          <p:cNvPr id="51" name="表 50"/>
          <p:cNvGraphicFramePr>
            <a:graphicFrameLocks noGrp="1"/>
          </p:cNvGraphicFramePr>
          <p:nvPr/>
        </p:nvGraphicFramePr>
        <p:xfrm>
          <a:off x="305906" y="2487497"/>
          <a:ext cx="10080000" cy="4693920"/>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4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400" b="1" dirty="0">
                          <a:solidFill>
                            <a:schemeClr val="bg1"/>
                          </a:solidFill>
                          <a:latin typeface="+mn-ea"/>
                          <a:ea typeface="+mn-ea"/>
                        </a:rPr>
                        <a:t>Near-term SBT</a:t>
                      </a:r>
                      <a:endParaRPr kumimoji="1" lang="ja-JP" altLang="en-US" sz="14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400" b="1" dirty="0">
                          <a:solidFill>
                            <a:schemeClr val="bg1"/>
                          </a:solidFill>
                          <a:latin typeface="+mn-ea"/>
                          <a:ea typeface="+mn-ea"/>
                        </a:rPr>
                        <a:t>Long-term</a:t>
                      </a:r>
                      <a:r>
                        <a:rPr kumimoji="1" lang="en-US" altLang="ja-JP" sz="1400" b="1" baseline="0" dirty="0">
                          <a:solidFill>
                            <a:schemeClr val="bg1"/>
                          </a:solidFill>
                          <a:latin typeface="+mn-ea"/>
                          <a:ea typeface="+mn-ea"/>
                        </a:rPr>
                        <a:t> SBT</a:t>
                      </a:r>
                      <a:endParaRPr kumimoji="1" lang="ja-JP" altLang="en-US" sz="14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400" b="1" dirty="0">
                          <a:solidFill>
                            <a:schemeClr val="bg1"/>
                          </a:solidFill>
                          <a:latin typeface="+mn-ea"/>
                          <a:ea typeface="+mn-ea"/>
                        </a:rPr>
                        <a:t>対象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dirty="0">
                          <a:solidFill>
                            <a:schemeClr val="tx1"/>
                          </a:solidFill>
                          <a:latin typeface="+mn-ea"/>
                          <a:ea typeface="+mn-ea"/>
                        </a:rPr>
                        <a:t>総量削減</a:t>
                      </a:r>
                      <a:endParaRPr kumimoji="1" lang="en-US" altLang="ja-JP" sz="14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Arial" panose="020B0604020202020204" pitchFamily="34" charset="0"/>
                        <a:buNone/>
                      </a:pPr>
                      <a:r>
                        <a:rPr kumimoji="1" lang="ja-JP" altLang="en-US" sz="1200" b="0" kern="1200" dirty="0">
                          <a:solidFill>
                            <a:schemeClr val="tx1"/>
                          </a:solidFill>
                          <a:latin typeface="+mn-ea"/>
                          <a:ea typeface="Meiryo UI"/>
                          <a:cs typeface="+mn-cs"/>
                        </a:rPr>
                        <a:t>セクター共通の削減経路は以下の通り</a:t>
                      </a:r>
                      <a:endParaRPr kumimoji="1" lang="en-US" altLang="ja-JP" sz="1200" b="0" kern="1200" dirty="0">
                        <a:solidFill>
                          <a:schemeClr val="tx1"/>
                        </a:solidFill>
                        <a:latin typeface="+mn-ea"/>
                        <a:ea typeface="Meiryo UI"/>
                        <a:cs typeface="+mn-cs"/>
                      </a:endParaRPr>
                    </a:p>
                    <a:p>
                      <a:pPr marL="180000" indent="-180000">
                        <a:buFont typeface="Arial" panose="020B0604020202020204" pitchFamily="34" charset="0"/>
                        <a:buChar char="•"/>
                      </a:pPr>
                      <a:r>
                        <a:rPr kumimoji="1" lang="en-US" altLang="ja-JP" sz="1200" b="0" kern="1200" dirty="0">
                          <a:solidFill>
                            <a:srgbClr val="FF0000"/>
                          </a:solidFill>
                          <a:latin typeface="+mn-ea"/>
                          <a:ea typeface="Meiryo UI"/>
                          <a:cs typeface="+mn-cs"/>
                        </a:rPr>
                        <a:t>Scope1+2</a:t>
                      </a:r>
                      <a:r>
                        <a:rPr kumimoji="1" lang="ja-JP" altLang="en-US" sz="1200" b="0" kern="1200" dirty="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4.2%/</a:t>
                      </a:r>
                      <a:r>
                        <a:rPr kumimoji="1" lang="ja-JP" altLang="en-US" sz="1200" b="0" kern="1200">
                          <a:solidFill>
                            <a:srgbClr val="FF0000"/>
                          </a:solidFill>
                          <a:latin typeface="+mn-ea"/>
                          <a:ea typeface="Meiryo UI"/>
                          <a:cs typeface="+mn-cs"/>
                        </a:rPr>
                        <a:t>年</a:t>
                      </a:r>
                      <a:r>
                        <a:rPr kumimoji="1" lang="ja-JP" altLang="en-US" sz="1200" b="0" kern="1200" dirty="0">
                          <a:solidFill>
                            <a:srgbClr val="FF0000"/>
                          </a:solidFill>
                          <a:latin typeface="+mn-ea"/>
                          <a:ea typeface="Meiryo UI"/>
                          <a:cs typeface="+mn-cs"/>
                        </a:rPr>
                        <a:t>削減</a:t>
                      </a:r>
                    </a:p>
                    <a:p>
                      <a:pPr marL="180000" indent="-180000">
                        <a:buFont typeface="Arial" panose="020B0604020202020204" pitchFamily="34" charset="0"/>
                        <a:buChar char="•"/>
                      </a:pPr>
                      <a:r>
                        <a:rPr kumimoji="1" lang="en-US" altLang="ja-JP" sz="1200" b="0" kern="1200" dirty="0">
                          <a:solidFill>
                            <a:srgbClr val="FF0000"/>
                          </a:solidFill>
                          <a:latin typeface="+mn-ea"/>
                          <a:ea typeface="Meiryo UI"/>
                          <a:cs typeface="+mn-cs"/>
                        </a:rPr>
                        <a:t>Scope3</a:t>
                      </a:r>
                      <a:r>
                        <a:rPr kumimoji="1" lang="ja-JP" altLang="en-US" sz="1200" b="0" kern="1200" dirty="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2.5%/</a:t>
                      </a:r>
                      <a:r>
                        <a:rPr kumimoji="1" lang="ja-JP" altLang="en-US" sz="1200" b="0" kern="1200">
                          <a:solidFill>
                            <a:srgbClr val="FF0000"/>
                          </a:solidFill>
                          <a:latin typeface="+mn-ea"/>
                          <a:ea typeface="Meiryo UI"/>
                          <a:cs typeface="+mn-cs"/>
                        </a:rPr>
                        <a:t>年</a:t>
                      </a:r>
                      <a:r>
                        <a:rPr kumimoji="1" lang="ja-JP" altLang="en-US" sz="1200" b="0" kern="1200" dirty="0">
                          <a:solidFill>
                            <a:srgbClr val="FF0000"/>
                          </a:solidFill>
                          <a:latin typeface="+mn-ea"/>
                          <a:ea typeface="Meiryo UI"/>
                          <a:cs typeface="+mn-cs"/>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ja-JP" altLang="en-US" sz="1200" b="0" kern="1200" dirty="0">
                          <a:solidFill>
                            <a:schemeClr val="tx1"/>
                          </a:solidFill>
                          <a:latin typeface="+mn-ea"/>
                          <a:ea typeface="+mn-ea"/>
                          <a:cs typeface="+mn-cs"/>
                        </a:rPr>
                        <a:t>セクター共通の削減経路は以下の通り</a:t>
                      </a:r>
                      <a:endParaRPr kumimoji="1" lang="en-US" altLang="ja-JP" sz="1200" b="0" kern="1200" dirty="0">
                        <a:solidFill>
                          <a:schemeClr val="tx1"/>
                        </a:solidFill>
                        <a:latin typeface="+mn-ea"/>
                        <a:ea typeface="+mn-ea"/>
                        <a:cs typeface="+mn-cs"/>
                      </a:endParaRPr>
                    </a:p>
                    <a:p>
                      <a:pPr marL="180000" indent="-180000">
                        <a:buFont typeface="Arial" panose="020B0604020202020204" pitchFamily="34" charset="0"/>
                        <a:buChar char="•"/>
                      </a:pPr>
                      <a:r>
                        <a:rPr kumimoji="1" lang="en-US" altLang="ja-JP" sz="1200" b="0" dirty="0">
                          <a:solidFill>
                            <a:srgbClr val="FF0000"/>
                          </a:solidFill>
                          <a:latin typeface="+mn-ea"/>
                          <a:ea typeface="+mn-ea"/>
                        </a:rPr>
                        <a:t>Scope1+2+3</a:t>
                      </a:r>
                      <a:r>
                        <a:rPr kumimoji="1" lang="ja-JP" altLang="en-US" sz="1200" b="0" dirty="0">
                          <a:solidFill>
                            <a:srgbClr val="FF0000"/>
                          </a:solidFill>
                          <a:latin typeface="+mn-ea"/>
                          <a:ea typeface="+mn-ea"/>
                        </a:rPr>
                        <a:t>：</a:t>
                      </a:r>
                      <a:r>
                        <a:rPr kumimoji="1" lang="en-US" altLang="ja-JP" sz="1200" b="0" dirty="0">
                          <a:solidFill>
                            <a:srgbClr val="FF0000"/>
                          </a:solidFill>
                          <a:latin typeface="+mn-ea"/>
                          <a:ea typeface="+mn-ea"/>
                        </a:rPr>
                        <a:t>90%</a:t>
                      </a:r>
                      <a:r>
                        <a:rPr kumimoji="1" lang="ja-JP" altLang="en-US" sz="1200" b="0" dirty="0">
                          <a:solidFill>
                            <a:srgbClr val="FF0000"/>
                          </a:solidFill>
                          <a:latin typeface="+mn-ea"/>
                          <a:ea typeface="+mn-ea"/>
                        </a:rPr>
                        <a:t>削減</a:t>
                      </a:r>
                      <a:endParaRPr kumimoji="1" lang="en-US" altLang="ja-JP" sz="1200" b="0" dirty="0">
                        <a:solidFill>
                          <a:srgbClr val="FF0000"/>
                        </a:solidFill>
                        <a:latin typeface="+mn-ea"/>
                        <a:ea typeface="+mn-ea"/>
                      </a:endParaRPr>
                    </a:p>
                    <a:p>
                      <a:r>
                        <a:rPr kumimoji="1" lang="ja-JP" altLang="en-US" sz="1200" b="0" dirty="0">
                          <a:solidFill>
                            <a:schemeClr val="tx1"/>
                          </a:solidFill>
                          <a:latin typeface="+mn-ea"/>
                          <a:ea typeface="+mn-ea"/>
                        </a:rPr>
                        <a:t>セクター固有の削減経路は以下の通り</a:t>
                      </a:r>
                      <a:endParaRPr kumimoji="1" lang="en-US" altLang="ja-JP" sz="1200" b="0" dirty="0">
                        <a:solidFill>
                          <a:schemeClr val="tx1"/>
                        </a:solidFill>
                        <a:latin typeface="+mn-ea"/>
                        <a:ea typeface="+mn-ea"/>
                      </a:endParaRPr>
                    </a:p>
                    <a:p>
                      <a:pPr marL="180000" indent="-180000">
                        <a:buFont typeface="Arial" panose="020B0604020202020204" pitchFamily="34" charset="0"/>
                        <a:buChar char="•"/>
                      </a:pPr>
                      <a:r>
                        <a:rPr kumimoji="1" lang="en-US" altLang="ja-JP" sz="1200" b="0" dirty="0">
                          <a:solidFill>
                            <a:srgbClr val="FF0000"/>
                          </a:solidFill>
                          <a:latin typeface="+mn-ea"/>
                          <a:ea typeface="+mn-ea"/>
                        </a:rPr>
                        <a:t>FLAG</a:t>
                      </a:r>
                      <a:r>
                        <a:rPr kumimoji="1" lang="ja-JP" altLang="en-US" sz="1200" b="0" baseline="30000" dirty="0">
                          <a:solidFill>
                            <a:srgbClr val="FF0000"/>
                          </a:solidFill>
                          <a:latin typeface="+mn-ea"/>
                          <a:ea typeface="+mn-ea"/>
                        </a:rPr>
                        <a:t>注</a:t>
                      </a:r>
                      <a:r>
                        <a:rPr kumimoji="1" lang="en-US" altLang="ja-JP" sz="1200" b="0" baseline="30000" dirty="0">
                          <a:solidFill>
                            <a:srgbClr val="FF0000"/>
                          </a:solidFill>
                          <a:latin typeface="+mn-ea"/>
                          <a:ea typeface="+mn-ea"/>
                        </a:rPr>
                        <a:t>1</a:t>
                      </a:r>
                      <a:r>
                        <a:rPr kumimoji="1" lang="ja-JP" altLang="en-US" sz="1200" b="0" dirty="0">
                          <a:solidFill>
                            <a:srgbClr val="FF0000"/>
                          </a:solidFill>
                          <a:latin typeface="+mn-ea"/>
                          <a:ea typeface="+mn-ea"/>
                        </a:rPr>
                        <a:t>：</a:t>
                      </a:r>
                      <a:r>
                        <a:rPr kumimoji="1" lang="en-US" altLang="ja-JP" sz="1200" b="0" dirty="0">
                          <a:solidFill>
                            <a:srgbClr val="FF0000"/>
                          </a:solidFill>
                          <a:latin typeface="+mn-ea"/>
                          <a:ea typeface="+mn-ea"/>
                        </a:rPr>
                        <a:t>Scope1+2+3</a:t>
                      </a:r>
                      <a:r>
                        <a:rPr kumimoji="1" lang="ja-JP" altLang="en-US" sz="1200" b="0" dirty="0">
                          <a:solidFill>
                            <a:srgbClr val="FF0000"/>
                          </a:solidFill>
                          <a:latin typeface="+mn-ea"/>
                          <a:ea typeface="+mn-ea"/>
                        </a:rPr>
                        <a:t>を</a:t>
                      </a:r>
                      <a:r>
                        <a:rPr kumimoji="1" lang="en-US" altLang="ja-JP" sz="1200" b="0" dirty="0">
                          <a:solidFill>
                            <a:srgbClr val="FF0000"/>
                          </a:solidFill>
                          <a:latin typeface="+mn-ea"/>
                          <a:ea typeface="+mn-ea"/>
                        </a:rPr>
                        <a:t>80%</a:t>
                      </a:r>
                      <a:r>
                        <a:rPr kumimoji="1" lang="ja-JP" altLang="en-US" sz="1200" b="0" dirty="0">
                          <a:solidFill>
                            <a:srgbClr val="FF0000"/>
                          </a:solidFill>
                          <a:latin typeface="+mn-ea"/>
                          <a:ea typeface="+mn-ea"/>
                        </a:rPr>
                        <a:t>削減</a:t>
                      </a:r>
                      <a:endParaRPr kumimoji="1" lang="en-US" altLang="ja-JP" sz="1200" b="0" dirty="0">
                        <a:solidFill>
                          <a:srgbClr val="FF0000"/>
                        </a:solidFill>
                        <a:latin typeface="+mn-ea"/>
                        <a:ea typeface="+mn-ea"/>
                      </a:endParaRPr>
                    </a:p>
                    <a:p>
                      <a:pPr marL="180000" indent="-180000">
                        <a:buFont typeface="Arial" panose="020B0604020202020204" pitchFamily="34" charset="0"/>
                        <a:buChar char="•"/>
                      </a:pPr>
                      <a:r>
                        <a:rPr kumimoji="1" lang="ja-JP" altLang="en-US" sz="1200" b="0" dirty="0">
                          <a:solidFill>
                            <a:srgbClr val="FF0000"/>
                          </a:solidFill>
                          <a:latin typeface="+mn-ea"/>
                          <a:ea typeface="+mn-ea"/>
                        </a:rPr>
                        <a:t>セメント、鉄鋼、建物：</a:t>
                      </a:r>
                      <a:r>
                        <a:rPr kumimoji="1" lang="en-US" altLang="ja-JP" sz="1200" b="0" dirty="0">
                          <a:solidFill>
                            <a:srgbClr val="FF0000"/>
                          </a:solidFill>
                          <a:latin typeface="+mn-ea"/>
                          <a:ea typeface="+mn-ea"/>
                        </a:rPr>
                        <a:t>Scope1+2+3</a:t>
                      </a:r>
                      <a:r>
                        <a:rPr kumimoji="1" lang="ja-JP" altLang="en-US" sz="1200" b="0" dirty="0">
                          <a:solidFill>
                            <a:srgbClr val="FF0000"/>
                          </a:solidFill>
                          <a:latin typeface="+mn-ea"/>
                          <a:ea typeface="+mn-ea"/>
                        </a:rPr>
                        <a:t>を</a:t>
                      </a:r>
                      <a:r>
                        <a:rPr kumimoji="1" lang="en-US" altLang="ja-JP" sz="1200" b="0" dirty="0">
                          <a:solidFill>
                            <a:srgbClr val="FF0000"/>
                          </a:solidFill>
                          <a:latin typeface="+mn-ea"/>
                          <a:ea typeface="+mn-ea"/>
                        </a:rPr>
                        <a:t>90%</a:t>
                      </a:r>
                      <a:r>
                        <a:rPr kumimoji="1" lang="ja-JP" altLang="en-US" sz="1200" b="0" dirty="0">
                          <a:solidFill>
                            <a:srgbClr val="FF0000"/>
                          </a:solidFill>
                          <a:latin typeface="+mn-ea"/>
                          <a:ea typeface="+mn-ea"/>
                        </a:rPr>
                        <a:t>以上削減</a:t>
                      </a:r>
                      <a:endParaRPr kumimoji="1" lang="en-US" altLang="ja-JP" sz="1200" b="0" dirty="0">
                        <a:solidFill>
                          <a:srgbClr val="FF0000"/>
                        </a:solidFill>
                        <a:latin typeface="+mn-ea"/>
                        <a:ea typeface="+mn-ea"/>
                      </a:endParaRPr>
                    </a:p>
                    <a:p>
                      <a:pPr marL="0" indent="0">
                        <a:buFont typeface="Arial" panose="020B0604020202020204" pitchFamily="34" charset="0"/>
                        <a:buNone/>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その他セクターを追加予定</a:t>
                      </a:r>
                      <a:endParaRPr kumimoji="1" lang="en-US" altLang="ja-JP"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en-US" altLang="ja-JP" sz="1200" b="0" dirty="0">
                          <a:solidFill>
                            <a:schemeClr val="tx1"/>
                          </a:solidFill>
                          <a:latin typeface="+mn-ea"/>
                          <a:ea typeface="+mn-ea"/>
                        </a:rPr>
                        <a:t>Scope1,2,3</a:t>
                      </a:r>
                    </a:p>
                    <a:p>
                      <a:pPr marL="0" indent="0">
                        <a:buFont typeface="Arial" panose="020B0604020202020204" pitchFamily="34" charset="0"/>
                        <a:buNone/>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デフォルトの選択肢</a:t>
                      </a:r>
                      <a:endParaRPr kumimoji="1" lang="en-US" altLang="ja-JP"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dirty="0">
                          <a:solidFill>
                            <a:schemeClr val="tx1"/>
                          </a:solidFill>
                          <a:latin typeface="+mn-ea"/>
                          <a:ea typeface="+mn-ea"/>
                        </a:rPr>
                        <a:t>物理的</a:t>
                      </a:r>
                      <a:br>
                        <a:rPr kumimoji="1" lang="en-US" altLang="ja-JP" sz="1400" b="0" dirty="0">
                          <a:solidFill>
                            <a:schemeClr val="tx1"/>
                          </a:solidFill>
                          <a:latin typeface="+mn-ea"/>
                          <a:ea typeface="+mn-ea"/>
                        </a:rPr>
                      </a:br>
                      <a:r>
                        <a:rPr kumimoji="1" lang="ja-JP" altLang="en-US" sz="1400" b="0" dirty="0">
                          <a:solidFill>
                            <a:schemeClr val="tx1"/>
                          </a:solidFill>
                          <a:latin typeface="+mn-ea"/>
                          <a:ea typeface="+mn-ea"/>
                        </a:rPr>
                        <a:t>原単位</a:t>
                      </a:r>
                      <a:br>
                        <a:rPr kumimoji="1" lang="en-US" altLang="ja-JP" sz="1400" b="0" dirty="0">
                          <a:solidFill>
                            <a:schemeClr val="tx1"/>
                          </a:solidFill>
                          <a:latin typeface="+mn-ea"/>
                          <a:ea typeface="+mn-ea"/>
                        </a:rPr>
                      </a:br>
                      <a:r>
                        <a:rPr kumimoji="1" lang="ja-JP" altLang="en-US" sz="1400" b="0" dirty="0">
                          <a:solidFill>
                            <a:schemeClr val="tx1"/>
                          </a:solidFill>
                          <a:latin typeface="+mn-ea"/>
                          <a:ea typeface="+mn-ea"/>
                        </a:rPr>
                        <a:t>収束</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200" b="0" dirty="0">
                          <a:solidFill>
                            <a:schemeClr val="tx1"/>
                          </a:solidFill>
                          <a:latin typeface="+mn-ea"/>
                          <a:ea typeface="+mn-ea"/>
                        </a:rPr>
                        <a:t>セクター、商品別の削減経路に沿って削減</a:t>
                      </a:r>
                      <a:endParaRPr kumimoji="1" lang="en-US" altLang="ja-JP" sz="1200" b="0" dirty="0">
                        <a:solidFill>
                          <a:schemeClr val="tx1"/>
                        </a:solidFill>
                        <a:latin typeface="+mn-ea"/>
                        <a:ea typeface="+mn-ea"/>
                      </a:endParaRPr>
                    </a:p>
                    <a:p>
                      <a:r>
                        <a:rPr kumimoji="1" lang="en-US" altLang="ja-JP" sz="1200" b="0" dirty="0">
                          <a:solidFill>
                            <a:schemeClr val="tx1"/>
                          </a:solidFill>
                          <a:latin typeface="+mn-ea"/>
                          <a:ea typeface="+mn-ea"/>
                        </a:rPr>
                        <a:t>(SDA(Sectoral </a:t>
                      </a:r>
                      <a:r>
                        <a:rPr kumimoji="1" lang="en-US" altLang="ja-JP" sz="1200" b="0" dirty="0" err="1">
                          <a:solidFill>
                            <a:schemeClr val="tx1"/>
                          </a:solidFill>
                          <a:latin typeface="+mn-ea"/>
                          <a:ea typeface="+mn-ea"/>
                        </a:rPr>
                        <a:t>Decarbonization</a:t>
                      </a:r>
                      <a:r>
                        <a:rPr kumimoji="1" lang="en-US" altLang="ja-JP" sz="1200" b="0" baseline="0" dirty="0">
                          <a:solidFill>
                            <a:schemeClr val="tx1"/>
                          </a:solidFill>
                          <a:latin typeface="+mn-ea"/>
                          <a:ea typeface="+mn-ea"/>
                        </a:rPr>
                        <a:t> </a:t>
                      </a:r>
                      <a:r>
                        <a:rPr kumimoji="1" lang="en-US" altLang="ja-JP" sz="1200" b="0" dirty="0">
                          <a:solidFill>
                            <a:schemeClr val="tx1"/>
                          </a:solidFill>
                          <a:latin typeface="+mn-ea"/>
                          <a:ea typeface="+mn-ea"/>
                        </a:rPr>
                        <a:t>Approach)</a:t>
                      </a:r>
                      <a:r>
                        <a:rPr kumimoji="1" lang="ja-JP" altLang="en-US" sz="1200" b="0" dirty="0">
                          <a:solidFill>
                            <a:schemeClr val="tx1"/>
                          </a:solidFill>
                          <a:latin typeface="+mn-ea"/>
                          <a:ea typeface="+mn-ea"/>
                        </a:rPr>
                        <a:t>を</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参照</a:t>
                      </a:r>
                      <a:r>
                        <a:rPr kumimoji="1" lang="en-US" altLang="ja-JP" sz="1200" b="0" dirty="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a:solidFill>
                            <a:schemeClr val="tx1"/>
                          </a:solidFill>
                          <a:latin typeface="+mn-ea"/>
                          <a:ea typeface="+mn-ea"/>
                        </a:rPr>
                        <a:t>セクター、商品別の削減経路に沿って削減</a:t>
                      </a:r>
                      <a:endParaRPr kumimoji="1" lang="en-US" altLang="ja-JP"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dirty="0">
                          <a:solidFill>
                            <a:schemeClr val="tx1"/>
                          </a:solidFill>
                          <a:latin typeface="+mn-ea"/>
                          <a:ea typeface="+mn-ea"/>
                        </a:rPr>
                        <a:t>Scope1,2,3</a:t>
                      </a:r>
                    </a:p>
                    <a:p>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多排出のセクター及び</a:t>
                      </a:r>
                      <a:r>
                        <a:rPr kumimoji="1" lang="en-US" altLang="ja-JP" sz="1200" b="0" dirty="0">
                          <a:solidFill>
                            <a:schemeClr val="tx1"/>
                          </a:solidFill>
                          <a:latin typeface="+mn-ea"/>
                          <a:ea typeface="+mn-ea"/>
                        </a:rPr>
                        <a:t>FLAG</a:t>
                      </a:r>
                      <a:r>
                        <a:rPr kumimoji="1" lang="ja-JP" altLang="en-US" sz="1200" b="0" dirty="0">
                          <a:solidFill>
                            <a:schemeClr val="tx1"/>
                          </a:solidFill>
                          <a:latin typeface="+mn-ea"/>
                          <a:ea typeface="+mn-ea"/>
                        </a:rPr>
                        <a:t>セクターで一般的に利用される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dirty="0">
                          <a:solidFill>
                            <a:schemeClr val="tx1"/>
                          </a:solidFill>
                          <a:latin typeface="+mn-ea"/>
                          <a:ea typeface="+mn-ea"/>
                        </a:rPr>
                        <a:t>再エネ電力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000" indent="-180000">
                        <a:buFont typeface="Arial" panose="020B0604020202020204" pitchFamily="34" charset="0"/>
                        <a:buChar char="•"/>
                      </a:pPr>
                      <a:r>
                        <a:rPr kumimoji="1" lang="en-US" altLang="ja-JP" sz="1200" b="0" dirty="0">
                          <a:solidFill>
                            <a:schemeClr val="tx1"/>
                          </a:solidFill>
                          <a:latin typeface="+mn-ea"/>
                          <a:ea typeface="+mn-ea"/>
                        </a:rPr>
                        <a:t>2025</a:t>
                      </a:r>
                      <a:r>
                        <a:rPr kumimoji="1" lang="ja-JP" altLang="en-US" sz="1200" b="0" dirty="0">
                          <a:solidFill>
                            <a:schemeClr val="tx1"/>
                          </a:solidFill>
                          <a:latin typeface="+mn-ea"/>
                          <a:ea typeface="+mn-ea"/>
                        </a:rPr>
                        <a:t>年までに再エネ率</a:t>
                      </a:r>
                      <a:r>
                        <a:rPr kumimoji="1" lang="en-US" altLang="ja-JP" sz="1200" b="0" dirty="0">
                          <a:solidFill>
                            <a:schemeClr val="tx1"/>
                          </a:solidFill>
                          <a:latin typeface="+mn-ea"/>
                          <a:ea typeface="+mn-ea"/>
                        </a:rPr>
                        <a:t>85%</a:t>
                      </a:r>
                    </a:p>
                    <a:p>
                      <a:pPr marL="180000" indent="-180000">
                        <a:buFont typeface="Arial" panose="020B0604020202020204" pitchFamily="34" charset="0"/>
                        <a:buChar char="•"/>
                      </a:pPr>
                      <a:r>
                        <a:rPr kumimoji="1" lang="en-US" altLang="ja-JP" sz="1200" b="0" dirty="0">
                          <a:solidFill>
                            <a:schemeClr val="tx1"/>
                          </a:solidFill>
                          <a:latin typeface="+mn-ea"/>
                          <a:ea typeface="+mn-ea"/>
                        </a:rPr>
                        <a:t>2030</a:t>
                      </a:r>
                      <a:r>
                        <a:rPr kumimoji="1" lang="ja-JP" altLang="en-US" sz="1200" b="0" dirty="0">
                          <a:solidFill>
                            <a:schemeClr val="tx1"/>
                          </a:solidFill>
                          <a:latin typeface="+mn-ea"/>
                          <a:ea typeface="+mn-ea"/>
                        </a:rPr>
                        <a:t>年までに再エネ率</a:t>
                      </a:r>
                      <a:r>
                        <a:rPr kumimoji="1" lang="en-US" altLang="ja-JP" sz="1200" b="0" dirty="0">
                          <a:solidFill>
                            <a:schemeClr val="tx1"/>
                          </a:solidFill>
                          <a:latin typeface="+mn-ea"/>
                          <a:ea typeface="+mn-ea"/>
                        </a:rPr>
                        <a:t>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dirty="0">
                          <a:solidFill>
                            <a:schemeClr val="tx1"/>
                          </a:solidFill>
                          <a:latin typeface="+mn-ea"/>
                          <a:ea typeface="Meiryo UI"/>
                          <a:cs typeface="+mn-cs"/>
                        </a:rPr>
                        <a:t>※</a:t>
                      </a:r>
                      <a:r>
                        <a:rPr kumimoji="1" lang="ja-JP" altLang="en-US" sz="1200" b="0" kern="1200" dirty="0">
                          <a:solidFill>
                            <a:schemeClr val="tx1"/>
                          </a:solidFill>
                          <a:latin typeface="+mn-ea"/>
                          <a:ea typeface="Meiryo UI"/>
                          <a:cs typeface="+mn-cs"/>
                        </a:rPr>
                        <a:t>再エネ電力証書もしくはバーチャル</a:t>
                      </a:r>
                      <a:r>
                        <a:rPr kumimoji="1" lang="en-US" altLang="ja-JP" sz="1200" b="0" kern="1200" dirty="0">
                          <a:solidFill>
                            <a:schemeClr val="tx1"/>
                          </a:solidFill>
                          <a:latin typeface="+mn-ea"/>
                          <a:ea typeface="Meiryo UI"/>
                          <a:cs typeface="+mn-cs"/>
                        </a:rPr>
                        <a:t>PPA</a:t>
                      </a:r>
                      <a:r>
                        <a:rPr kumimoji="1" lang="ja-JP" altLang="en-US" sz="1200" b="0" kern="1200" dirty="0">
                          <a:solidFill>
                            <a:schemeClr val="tx1"/>
                          </a:solidFill>
                          <a:latin typeface="+mn-ea"/>
                          <a:ea typeface="Meiryo UI"/>
                          <a:cs typeface="+mn-cs"/>
                        </a:rPr>
                        <a:t>を利用して達成</a:t>
                      </a:r>
                      <a:endParaRPr kumimoji="1" lang="en-US" altLang="ja-JP" sz="1200" b="0" kern="1200" dirty="0">
                        <a:solidFill>
                          <a:schemeClr val="tx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buFont typeface="Arial" panose="020B0604020202020204" pitchFamily="34" charset="0"/>
                        <a:buChar char="•"/>
                      </a:pPr>
                      <a:r>
                        <a:rPr kumimoji="1" lang="en-US" altLang="ja-JP" sz="1200" b="0" dirty="0">
                          <a:solidFill>
                            <a:schemeClr val="tx1"/>
                          </a:solidFill>
                          <a:latin typeface="+mn-ea"/>
                          <a:ea typeface="+mn-ea"/>
                        </a:rPr>
                        <a:t>2030</a:t>
                      </a:r>
                      <a:r>
                        <a:rPr kumimoji="1" lang="ja-JP" altLang="en-US" sz="1200" b="0" dirty="0">
                          <a:solidFill>
                            <a:schemeClr val="tx1"/>
                          </a:solidFill>
                          <a:latin typeface="+mn-ea"/>
                          <a:ea typeface="+mn-ea"/>
                        </a:rPr>
                        <a:t>年までに再エネ率</a:t>
                      </a:r>
                      <a:r>
                        <a:rPr kumimoji="1" lang="en-US" altLang="ja-JP" sz="1200" b="0" dirty="0">
                          <a:solidFill>
                            <a:schemeClr val="tx1"/>
                          </a:solidFill>
                          <a:latin typeface="+mn-ea"/>
                          <a:ea typeface="+mn-ea"/>
                        </a:rPr>
                        <a:t>100%</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再エネ電力証書もしくはバーチャル</a:t>
                      </a:r>
                      <a:r>
                        <a:rPr kumimoji="1" lang="en-US" altLang="ja-JP" sz="1200" b="0" dirty="0">
                          <a:solidFill>
                            <a:schemeClr val="tx1"/>
                          </a:solidFill>
                          <a:latin typeface="+mn-ea"/>
                          <a:ea typeface="+mn-ea"/>
                        </a:rPr>
                        <a:t>PPA</a:t>
                      </a:r>
                      <a:r>
                        <a:rPr kumimoji="1" lang="ja-JP" altLang="en-US" sz="1200" b="0" dirty="0">
                          <a:solidFill>
                            <a:schemeClr val="tx1"/>
                          </a:solidFill>
                          <a:latin typeface="+mn-ea"/>
                          <a:ea typeface="+mn-ea"/>
                        </a:rPr>
                        <a:t>を利用して達成</a:t>
                      </a:r>
                      <a:endParaRPr kumimoji="1" lang="en-US" altLang="ja-JP"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dirty="0">
                          <a:solidFill>
                            <a:schemeClr val="tx1"/>
                          </a:solidFill>
                          <a:latin typeface="+mn-ea"/>
                          <a:ea typeface="+mn-ea"/>
                        </a:rPr>
                        <a:t>エンゲージ</a:t>
                      </a:r>
                      <a:br>
                        <a:rPr kumimoji="1" lang="en-US" altLang="ja-JP" sz="1400" b="0" dirty="0">
                          <a:solidFill>
                            <a:schemeClr val="tx1"/>
                          </a:solidFill>
                          <a:latin typeface="+mn-ea"/>
                          <a:ea typeface="+mn-ea"/>
                        </a:rPr>
                      </a:br>
                      <a:r>
                        <a:rPr kumimoji="1" lang="ja-JP" altLang="en-US" sz="1400" b="0" dirty="0">
                          <a:solidFill>
                            <a:schemeClr val="tx1"/>
                          </a:solidFill>
                          <a:latin typeface="+mn-ea"/>
                          <a:ea typeface="+mn-ea"/>
                        </a:rPr>
                        <a:t>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200" b="0" u="none" dirty="0">
                          <a:solidFill>
                            <a:schemeClr val="tx1"/>
                          </a:solidFill>
                          <a:latin typeface="+mn-ea"/>
                          <a:ea typeface="+mn-ea"/>
                        </a:rPr>
                        <a:t>サプライヤーもしくは顧客に、</a:t>
                      </a:r>
                      <a:r>
                        <a:rPr kumimoji="1" lang="en-US" altLang="ja-JP" sz="1200" b="0" u="none" dirty="0">
                          <a:solidFill>
                            <a:schemeClr val="tx1"/>
                          </a:solidFill>
                          <a:latin typeface="+mn-ea"/>
                          <a:ea typeface="+mn-ea"/>
                        </a:rPr>
                        <a:t>Well-Below 2</a:t>
                      </a:r>
                      <a:r>
                        <a:rPr kumimoji="1" lang="ja-JP" altLang="en-US" sz="1200" b="0" u="none" dirty="0">
                          <a:solidFill>
                            <a:schemeClr val="tx1"/>
                          </a:solidFill>
                          <a:latin typeface="+mn-ea"/>
                          <a:ea typeface="+mn-ea"/>
                        </a:rPr>
                        <a:t>℃水準以上の</a:t>
                      </a:r>
                      <a:r>
                        <a:rPr kumimoji="1" lang="en-US" altLang="ja-JP" sz="1200" b="0" u="none" dirty="0">
                          <a:solidFill>
                            <a:schemeClr val="tx1"/>
                          </a:solidFill>
                          <a:latin typeface="+mn-ea"/>
                          <a:ea typeface="+mn-ea"/>
                        </a:rPr>
                        <a:t>SBT</a:t>
                      </a:r>
                      <a:r>
                        <a:rPr kumimoji="1" lang="ja-JP" altLang="en-US" sz="1200" b="0" u="none" dirty="0">
                          <a:solidFill>
                            <a:schemeClr val="tx1"/>
                          </a:solidFill>
                          <a:latin typeface="+mn-ea"/>
                          <a:ea typeface="+mn-ea"/>
                        </a:rPr>
                        <a:t>を設定させる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u="none" dirty="0">
                          <a:solidFill>
                            <a:schemeClr val="tx1"/>
                          </a:solidFill>
                          <a:latin typeface="+mn-ea"/>
                          <a:ea typeface="+mn-ea"/>
                        </a:rPr>
                        <a:t>該当なし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p>
                    <a:p>
                      <a:r>
                        <a:rPr kumimoji="1" lang="en-US" altLang="ja-JP" sz="1200" b="0" u="none" dirty="0">
                          <a:solidFill>
                            <a:schemeClr val="tx1"/>
                          </a:solidFill>
                          <a:latin typeface="+mn-ea"/>
                          <a:ea typeface="+mn-ea"/>
                        </a:rPr>
                        <a:t>※Near-term</a:t>
                      </a:r>
                      <a:r>
                        <a:rPr kumimoji="1" lang="ja-JP" altLang="en-US" sz="1200" b="0" u="none" dirty="0">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dirty="0">
                          <a:solidFill>
                            <a:schemeClr val="tx1"/>
                          </a:solidFill>
                          <a:latin typeface="+mn-ea"/>
                          <a:ea typeface="+mn-ea"/>
                        </a:rPr>
                        <a:t>経済的</a:t>
                      </a:r>
                      <a:br>
                        <a:rPr kumimoji="1" lang="en-US" altLang="ja-JP" sz="1400" b="0" dirty="0">
                          <a:solidFill>
                            <a:schemeClr val="tx1"/>
                          </a:solidFill>
                          <a:latin typeface="+mn-ea"/>
                          <a:ea typeface="+mn-ea"/>
                        </a:rPr>
                      </a:br>
                      <a:r>
                        <a:rPr kumimoji="1" lang="ja-JP" altLang="en-US" sz="1400" b="0" dirty="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200" b="0" u="none" dirty="0">
                          <a:solidFill>
                            <a:schemeClr val="tx1"/>
                          </a:solidFill>
                          <a:latin typeface="+mn-ea"/>
                          <a:ea typeface="+mn-ea"/>
                        </a:rPr>
                        <a:t>年率最低</a:t>
                      </a:r>
                      <a:r>
                        <a:rPr kumimoji="1" lang="en-US" altLang="ja-JP" sz="1200" b="0" u="none" dirty="0">
                          <a:solidFill>
                            <a:schemeClr val="tx1"/>
                          </a:solidFill>
                          <a:latin typeface="+mn-ea"/>
                          <a:ea typeface="+mn-ea"/>
                        </a:rPr>
                        <a:t>7%</a:t>
                      </a:r>
                      <a:r>
                        <a:rPr kumimoji="1" lang="ja-JP" altLang="en-US" sz="1200" b="0" u="none" dirty="0" err="1">
                          <a:solidFill>
                            <a:schemeClr val="tx1"/>
                          </a:solidFill>
                          <a:latin typeface="+mn-ea"/>
                          <a:ea typeface="+mn-ea"/>
                        </a:rPr>
                        <a:t>、</a:t>
                      </a:r>
                      <a:r>
                        <a:rPr kumimoji="1" lang="ja-JP" altLang="en-US" sz="1200" b="0" u="none" dirty="0">
                          <a:solidFill>
                            <a:schemeClr val="tx1"/>
                          </a:solidFill>
                          <a:latin typeface="+mn-ea"/>
                          <a:ea typeface="+mn-ea"/>
                        </a:rPr>
                        <a:t>付加価値当たりで削減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97%</a:t>
                      </a:r>
                      <a:r>
                        <a:rPr kumimoji="1" lang="ja-JP" altLang="en-US" sz="1200" b="0" u="none" dirty="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r>
                        <a:rPr kumimoji="1" lang="ja-JP" altLang="en-US" sz="1200" b="0" u="none" dirty="0">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dirty="0">
                          <a:solidFill>
                            <a:schemeClr val="tx1"/>
                          </a:solidFill>
                          <a:latin typeface="+mn-ea"/>
                          <a:ea typeface="+mn-ea"/>
                        </a:rPr>
                        <a:t>物理的</a:t>
                      </a:r>
                      <a:br>
                        <a:rPr kumimoji="1" lang="en-US" altLang="ja-JP" sz="1400" b="0" dirty="0">
                          <a:solidFill>
                            <a:schemeClr val="tx1"/>
                          </a:solidFill>
                          <a:latin typeface="+mn-ea"/>
                          <a:ea typeface="+mn-ea"/>
                        </a:rPr>
                      </a:br>
                      <a:r>
                        <a:rPr kumimoji="1" lang="ja-JP" altLang="en-US" sz="1400" b="0" dirty="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200" b="0" u="none" kern="1200" dirty="0">
                          <a:solidFill>
                            <a:schemeClr val="tx1"/>
                          </a:solidFill>
                          <a:latin typeface="+mn-ea"/>
                          <a:ea typeface="Meiryo UI"/>
                          <a:cs typeface="+mn-cs"/>
                        </a:rPr>
                        <a:t>年率最低</a:t>
                      </a:r>
                      <a:r>
                        <a:rPr kumimoji="1" lang="en-US" altLang="ja-JP" sz="1200" b="0" u="none" kern="1200" dirty="0">
                          <a:solidFill>
                            <a:schemeClr val="tx1"/>
                          </a:solidFill>
                          <a:latin typeface="+mn-ea"/>
                          <a:ea typeface="Meiryo UI"/>
                          <a:cs typeface="+mn-cs"/>
                        </a:rPr>
                        <a:t>7%</a:t>
                      </a:r>
                      <a:r>
                        <a:rPr kumimoji="1" lang="ja-JP" altLang="en-US" sz="1200" b="0" u="none" kern="1200" dirty="0" err="1">
                          <a:solidFill>
                            <a:schemeClr val="tx1"/>
                          </a:solidFill>
                          <a:latin typeface="+mn-ea"/>
                          <a:ea typeface="Meiryo UI"/>
                          <a:cs typeface="+mn-cs"/>
                        </a:rPr>
                        <a:t>、</a:t>
                      </a:r>
                      <a:r>
                        <a:rPr kumimoji="1" lang="ja-JP" altLang="en-US" sz="1200" b="0" u="none" kern="1200" dirty="0">
                          <a:solidFill>
                            <a:schemeClr val="tx1"/>
                          </a:solidFill>
                          <a:latin typeface="+mn-ea"/>
                          <a:ea typeface="Meiryo UI"/>
                          <a:cs typeface="+mn-cs"/>
                        </a:rPr>
                        <a:t>企業で定めた物理量当たりで削減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97%</a:t>
                      </a:r>
                      <a:r>
                        <a:rPr kumimoji="1" lang="ja-JP" altLang="en-US" sz="1200" b="0" u="none" dirty="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r>
                        <a:rPr kumimoji="1" lang="ja-JP" altLang="en-US" sz="1200" b="0" u="none" dirty="0">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3" name="テキスト ボックス 11"/>
          <p:cNvSpPr txBox="1">
            <a:spLocks noChangeArrowheads="1"/>
          </p:cNvSpPr>
          <p:nvPr/>
        </p:nvSpPr>
        <p:spPr bwMode="auto">
          <a:xfrm>
            <a:off x="305906" y="7134314"/>
            <a:ext cx="4927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ja-JP" altLang="en-US" sz="1000" dirty="0">
                <a:solidFill>
                  <a:srgbClr val="000000"/>
                </a:solidFill>
                <a:latin typeface="Meiryo UI" pitchFamily="50" charset="-128"/>
                <a:ea typeface="Meiryo UI" pitchFamily="50" charset="-128"/>
                <a:cs typeface="Meiryo UI" pitchFamily="50" charset="-128"/>
              </a:rPr>
              <a:t>注</a:t>
            </a:r>
            <a:r>
              <a:rPr lang="en-US" altLang="ja-JP" sz="1000" dirty="0">
                <a:solidFill>
                  <a:srgbClr val="000000"/>
                </a:solidFill>
                <a:latin typeface="Meiryo UI" pitchFamily="50" charset="-128"/>
                <a:ea typeface="Meiryo UI" pitchFamily="50" charset="-128"/>
                <a:cs typeface="Meiryo UI" pitchFamily="50" charset="-128"/>
              </a:rPr>
              <a:t>1</a:t>
            </a:r>
            <a:r>
              <a:rPr lang="ja-JP" altLang="en-US" sz="1000" dirty="0">
                <a:solidFill>
                  <a:srgbClr val="000000"/>
                </a:solidFill>
                <a:latin typeface="Meiryo UI" pitchFamily="50" charset="-128"/>
                <a:ea typeface="Meiryo UI" pitchFamily="50" charset="-128"/>
                <a:cs typeface="Meiryo UI" pitchFamily="50" charset="-128"/>
              </a:rPr>
              <a:t>：林業（</a:t>
            </a:r>
            <a:r>
              <a:rPr lang="en-US" altLang="ja-JP" sz="1000" dirty="0">
                <a:solidFill>
                  <a:srgbClr val="000000"/>
                </a:solidFill>
                <a:latin typeface="Meiryo UI" pitchFamily="50" charset="-128"/>
                <a:ea typeface="Meiryo UI" pitchFamily="50" charset="-128"/>
                <a:cs typeface="Meiryo UI" pitchFamily="50" charset="-128"/>
              </a:rPr>
              <a:t>Forestry</a:t>
            </a:r>
            <a:r>
              <a:rPr lang="ja-JP" altLang="en-US" sz="1000" dirty="0">
                <a:solidFill>
                  <a:srgbClr val="000000"/>
                </a:solidFill>
                <a:latin typeface="Meiryo UI" pitchFamily="50" charset="-128"/>
                <a:ea typeface="Meiryo UI" pitchFamily="50" charset="-128"/>
                <a:cs typeface="Meiryo UI" pitchFamily="50" charset="-128"/>
              </a:rPr>
              <a:t>）、土地利用（</a:t>
            </a:r>
            <a:r>
              <a:rPr lang="en-US" altLang="ja-JP" sz="1000" dirty="0">
                <a:solidFill>
                  <a:srgbClr val="000000"/>
                </a:solidFill>
                <a:latin typeface="Meiryo UI" pitchFamily="50" charset="-128"/>
                <a:ea typeface="Meiryo UI" pitchFamily="50" charset="-128"/>
                <a:cs typeface="Meiryo UI" pitchFamily="50" charset="-128"/>
              </a:rPr>
              <a:t>Land-use</a:t>
            </a:r>
            <a:r>
              <a:rPr lang="ja-JP" altLang="en-US" sz="1000" dirty="0">
                <a:solidFill>
                  <a:srgbClr val="000000"/>
                </a:solidFill>
                <a:latin typeface="Meiryo UI" pitchFamily="50" charset="-128"/>
                <a:ea typeface="Meiryo UI" pitchFamily="50" charset="-128"/>
                <a:cs typeface="Meiryo UI" pitchFamily="50" charset="-128"/>
              </a:rPr>
              <a:t>）、農業（</a:t>
            </a:r>
            <a:r>
              <a:rPr lang="en-US" altLang="ja-JP" sz="1000" dirty="0" err="1">
                <a:solidFill>
                  <a:srgbClr val="000000"/>
                </a:solidFill>
                <a:latin typeface="Meiryo UI" pitchFamily="50" charset="-128"/>
                <a:ea typeface="Meiryo UI" pitchFamily="50" charset="-128"/>
                <a:cs typeface="Meiryo UI" pitchFamily="50" charset="-128"/>
              </a:rPr>
              <a:t>AGriculture</a:t>
            </a:r>
            <a:r>
              <a:rPr lang="ja-JP" altLang="en-US" sz="1000" dirty="0">
                <a:solidFill>
                  <a:srgbClr val="000000"/>
                </a:solidFill>
                <a:latin typeface="Meiryo UI" pitchFamily="50" charset="-128"/>
                <a:ea typeface="Meiryo UI" pitchFamily="50" charset="-128"/>
                <a:cs typeface="Meiryo UI" pitchFamily="50" charset="-128"/>
              </a:rPr>
              <a:t>）セクターのこと</a:t>
            </a:r>
            <a:endParaRPr lang="ja-JP" altLang="en-US" sz="1000" b="0" dirty="0">
              <a:latin typeface="Meiryo UI" pitchFamily="50" charset="-128"/>
              <a:ea typeface="Meiryo UI" pitchFamily="50" charset="-128"/>
              <a:cs typeface="Meiryo UI" pitchFamily="50" charset="-128"/>
            </a:endParaRPr>
          </a:p>
        </p:txBody>
      </p:sp>
      <p:sp>
        <p:nvSpPr>
          <p:cNvPr id="54" name="テキスト ボックス 11"/>
          <p:cNvSpPr txBox="1">
            <a:spLocks noChangeArrowheads="1"/>
          </p:cNvSpPr>
          <p:nvPr/>
        </p:nvSpPr>
        <p:spPr bwMode="auto">
          <a:xfrm>
            <a:off x="305906" y="7298065"/>
            <a:ext cx="93009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]SBTi </a:t>
            </a:r>
            <a:r>
              <a:rPr lang="en-US" altLang="ja-JP" sz="1100" dirty="0">
                <a:solidFill>
                  <a:srgbClr val="000000"/>
                </a:solidFill>
                <a:latin typeface="Meiryo UI" pitchFamily="50" charset="-128"/>
                <a:ea typeface="Meiryo UI" pitchFamily="50" charset="-128"/>
                <a:cs typeface="Meiryo UI" pitchFamily="50" charset="-128"/>
              </a:rPr>
              <a:t>C</a:t>
            </a:r>
            <a:r>
              <a:rPr lang="en-US" altLang="ja-JP" sz="1100" b="0" dirty="0">
                <a:solidFill>
                  <a:srgbClr val="000000"/>
                </a:solidFill>
                <a:latin typeface="Meiryo UI" pitchFamily="50" charset="-128"/>
                <a:ea typeface="Meiryo UI" pitchFamily="50" charset="-128"/>
                <a:cs typeface="Meiryo UI" pitchFamily="50" charset="-128"/>
              </a:rPr>
              <a:t>orporate Net-Zero Standard </a:t>
            </a:r>
            <a:r>
              <a:rPr lang="en-US" altLang="ja-JP" sz="1100" dirty="0">
                <a:solidFill>
                  <a:srgbClr val="000000"/>
                </a:solidFill>
                <a:latin typeface="Meiryo UI" pitchFamily="50" charset="-128"/>
                <a:ea typeface="Meiryo UI" pitchFamily="50" charset="-128"/>
                <a:cs typeface="Meiryo UI" pitchFamily="50" charset="-128"/>
              </a:rPr>
              <a:t>V</a:t>
            </a:r>
            <a:r>
              <a:rPr lang="en-US" altLang="ja-JP" sz="1100" b="0" dirty="0">
                <a:solidFill>
                  <a:srgbClr val="000000"/>
                </a:solidFill>
                <a:latin typeface="Meiryo UI" pitchFamily="50" charset="-128"/>
                <a:ea typeface="Meiryo UI" pitchFamily="50" charset="-128"/>
                <a:cs typeface="Meiryo UI" pitchFamily="50" charset="-128"/>
              </a:rPr>
              <a:t>ersion 1.0(</a:t>
            </a:r>
            <a:r>
              <a:rPr lang="en-US" altLang="ja-JP" sz="1100">
                <a:latin typeface="Meiryo UI" pitchFamily="50" charset="-128"/>
                <a:ea typeface="Meiryo UI" pitchFamily="50" charset="-128"/>
                <a:cs typeface="Meiryo UI" pitchFamily="50" charset="-128"/>
              </a:rPr>
              <a:t>https://sciencebasedtargets.org/resources/files/Net-Zero-Standard</a:t>
            </a:r>
            <a:r>
              <a:rPr lang="en-US" altLang="ja-JP" sz="1100" dirty="0">
                <a:latin typeface="Meiryo UI" pitchFamily="50" charset="-128"/>
                <a:ea typeface="Meiryo UI" pitchFamily="50" charset="-128"/>
                <a:cs typeface="Meiryo UI" pitchFamily="50" charset="-128"/>
              </a:rPr>
              <a:t>.pdf)</a:t>
            </a:r>
            <a:r>
              <a:rPr lang="ja-JP" altLang="en-US" sz="1100" b="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127889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バリューチェーンを越えた緩和（</a:t>
            </a:r>
            <a:r>
              <a:rPr lang="en-US" altLang="ja-JP" dirty="0"/>
              <a:t>BVCM</a:t>
            </a:r>
            <a:r>
              <a:rPr lang="ja-JP" altLang="en-US" dirty="0"/>
              <a:t>）の扱い</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kumimoji="1" lang="en-US" altLang="ja-JP" dirty="0"/>
              <a:t>SBT Net-Zero</a:t>
            </a:r>
            <a:r>
              <a:rPr lang="ja-JP" altLang="en-US" dirty="0"/>
              <a:t>で</a:t>
            </a:r>
            <a:r>
              <a:rPr kumimoji="1" lang="ja-JP" altLang="en-US" dirty="0"/>
              <a:t>は、排出</a:t>
            </a:r>
            <a:r>
              <a:rPr lang="ja-JP" altLang="en-US" dirty="0"/>
              <a:t>削減活動を</a:t>
            </a:r>
            <a:r>
              <a:rPr lang="en-US" altLang="ja-JP" dirty="0"/>
              <a:t>BVCM</a:t>
            </a:r>
            <a:r>
              <a:rPr lang="ja-JP" altLang="en-US" dirty="0"/>
              <a:t>（炭素吸収源の確保・強化や炭素除去技術への投資等、自社の</a:t>
            </a:r>
            <a:r>
              <a:rPr lang="en-US" altLang="ja-JP" dirty="0"/>
              <a:t>Scope1,2,3</a:t>
            </a:r>
            <a:r>
              <a:rPr lang="ja-JP" altLang="en-US" dirty="0"/>
              <a:t>の外部において行われる排出削減活動への関与）よりも優先</a:t>
            </a:r>
            <a:endParaRPr kumimoji="1" lang="en-US" altLang="ja-JP" dirty="0"/>
          </a:p>
        </p:txBody>
      </p:sp>
      <p:pic>
        <p:nvPicPr>
          <p:cNvPr id="4" name="コンテンツ プレースホルダー 8"/>
          <p:cNvPicPr>
            <a:picLocks noChangeAspect="1"/>
          </p:cNvPicPr>
          <p:nvPr/>
        </p:nvPicPr>
        <p:blipFill>
          <a:blip r:embed="rId2"/>
          <a:stretch>
            <a:fillRect/>
          </a:stretch>
        </p:blipFill>
        <p:spPr>
          <a:xfrm>
            <a:off x="2366975" y="2486485"/>
            <a:ext cx="5957863" cy="3240000"/>
          </a:xfrm>
          <a:prstGeom prst="rect">
            <a:avLst/>
          </a:prstGeom>
        </p:spPr>
      </p:pic>
      <p:sp>
        <p:nvSpPr>
          <p:cNvPr id="6" name="角丸四角形吹き出し 5"/>
          <p:cNvSpPr/>
          <p:nvPr/>
        </p:nvSpPr>
        <p:spPr bwMode="auto">
          <a:xfrm>
            <a:off x="323906" y="5616254"/>
            <a:ext cx="3780000" cy="1080000"/>
          </a:xfrm>
          <a:prstGeom prst="wedgeRoundRectCallout">
            <a:avLst>
              <a:gd name="adj1" fmla="val 31192"/>
              <a:gd name="adj2" fmla="val -83987"/>
              <a:gd name="adj3" fmla="val 16667"/>
            </a:avLst>
          </a:prstGeom>
          <a:ln w="19050">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000" indent="-180000" algn="just">
              <a:lnSpc>
                <a:spcPct val="100000"/>
              </a:lnSpc>
              <a:spcAft>
                <a:spcPts val="0"/>
              </a:spcAft>
              <a:buFont typeface="Arial" panose="020B0604020202020204" pitchFamily="34" charset="0"/>
              <a:buChar char="•"/>
            </a:pPr>
            <a:r>
              <a:rPr lang="ja-JP" altLang="en-US" sz="1600" b="0" dirty="0">
                <a:solidFill>
                  <a:srgbClr val="FF0000"/>
                </a:solidFill>
              </a:rPr>
              <a:t>排出削減はネットゼロへの移行の</a:t>
            </a:r>
            <a:r>
              <a:rPr lang="ja-JP" altLang="en-US" sz="1600" dirty="0">
                <a:solidFill>
                  <a:srgbClr val="FF0000"/>
                </a:solidFill>
              </a:rPr>
              <a:t>鍵である</a:t>
            </a:r>
            <a:endParaRPr lang="en-US" altLang="ja-JP" sz="1600" b="0" dirty="0">
              <a:solidFill>
                <a:srgbClr val="FF0000"/>
              </a:solidFill>
            </a:endParaRPr>
          </a:p>
          <a:p>
            <a:pPr marL="180000" indent="-180000" algn="just">
              <a:lnSpc>
                <a:spcPct val="100000"/>
              </a:lnSpc>
              <a:spcAft>
                <a:spcPts val="0"/>
              </a:spcAft>
              <a:buFont typeface="Arial" panose="020B0604020202020204" pitchFamily="34" charset="0"/>
              <a:buChar char="•"/>
            </a:pPr>
            <a:r>
              <a:rPr kumimoji="1" lang="ja-JP" altLang="en-US" sz="1600" b="0" dirty="0">
                <a:solidFill>
                  <a:schemeClr val="tx1"/>
                </a:solidFill>
              </a:rPr>
              <a:t>完全なインベントリの作成、バリューチェーンの総量削減目標設定と戦略の実行、</a:t>
            </a:r>
            <a:br>
              <a:rPr lang="en-US" altLang="ja-JP" sz="1600" dirty="0">
                <a:solidFill>
                  <a:schemeClr val="tx1"/>
                </a:solidFill>
              </a:rPr>
            </a:br>
            <a:r>
              <a:rPr kumimoji="1" lang="ja-JP" altLang="en-US" sz="1600" b="0" dirty="0">
                <a:solidFill>
                  <a:schemeClr val="tx1"/>
                </a:solidFill>
              </a:rPr>
              <a:t>毎年の進捗報告を実施する</a:t>
            </a:r>
          </a:p>
        </p:txBody>
      </p:sp>
      <p:sp>
        <p:nvSpPr>
          <p:cNvPr id="7" name="角丸四角形吹き出し 6"/>
          <p:cNvSpPr/>
          <p:nvPr/>
        </p:nvSpPr>
        <p:spPr bwMode="auto">
          <a:xfrm>
            <a:off x="5449062" y="5610799"/>
            <a:ext cx="4716000" cy="1080000"/>
          </a:xfrm>
          <a:prstGeom prst="wedgeRoundRectCallout">
            <a:avLst>
              <a:gd name="adj1" fmla="val -32123"/>
              <a:gd name="adj2" fmla="val -83130"/>
              <a:gd name="adj3" fmla="val 16667"/>
            </a:avLst>
          </a:prstGeom>
          <a:ln w="19050">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000" indent="-180000" algn="just">
              <a:lnSpc>
                <a:spcPct val="100000"/>
              </a:lnSpc>
              <a:spcAft>
                <a:spcPts val="0"/>
              </a:spcAft>
              <a:buFont typeface="Arial" panose="020B0604020202020204" pitchFamily="34" charset="0"/>
              <a:buChar char="•"/>
            </a:pPr>
            <a:r>
              <a:rPr lang="ja-JP" altLang="en-US" sz="1600" dirty="0">
                <a:solidFill>
                  <a:srgbClr val="FF0000"/>
                </a:solidFill>
              </a:rPr>
              <a:t>バリューチェーンを超えた緩和はネットゼロを加速できる</a:t>
            </a:r>
          </a:p>
          <a:p>
            <a:pPr marL="180000" indent="-180000" algn="just">
              <a:lnSpc>
                <a:spcPct val="100000"/>
              </a:lnSpc>
              <a:spcAft>
                <a:spcPts val="0"/>
              </a:spcAft>
              <a:buFont typeface="Arial" panose="020B0604020202020204" pitchFamily="34" charset="0"/>
              <a:buChar char="•"/>
            </a:pPr>
            <a:r>
              <a:rPr lang="ja-JP" altLang="en-US" sz="1600" dirty="0">
                <a:solidFill>
                  <a:schemeClr val="tx1"/>
                </a:solidFill>
              </a:rPr>
              <a:t>短期では炭素吸収源の確保・強化、初期除去技術（</a:t>
            </a:r>
            <a:r>
              <a:rPr lang="en-US" altLang="ja-JP" sz="1600" dirty="0">
                <a:solidFill>
                  <a:schemeClr val="tx1"/>
                </a:solidFill>
              </a:rPr>
              <a:t>DACCS</a:t>
            </a:r>
            <a:r>
              <a:rPr lang="ja-JP" altLang="en-US" sz="1600" dirty="0">
                <a:solidFill>
                  <a:schemeClr val="tx1"/>
                </a:solidFill>
              </a:rPr>
              <a:t>など）への投資、長期では残余排出を</a:t>
            </a:r>
            <a:br>
              <a:rPr lang="en-US" altLang="ja-JP" sz="1600" dirty="0">
                <a:solidFill>
                  <a:schemeClr val="tx1"/>
                </a:solidFill>
              </a:rPr>
            </a:br>
            <a:r>
              <a:rPr lang="ja-JP" altLang="en-US" sz="1600" dirty="0">
                <a:solidFill>
                  <a:schemeClr val="tx1"/>
                </a:solidFill>
              </a:rPr>
              <a:t>恒久的な炭素除去でニュートラル化する</a:t>
            </a:r>
          </a:p>
        </p:txBody>
      </p:sp>
      <p:sp>
        <p:nvSpPr>
          <p:cNvPr id="8" name="テキスト ボックス 11"/>
          <p:cNvSpPr txBox="1">
            <a:spLocks noChangeArrowheads="1"/>
          </p:cNvSpPr>
          <p:nvPr/>
        </p:nvSpPr>
        <p:spPr bwMode="auto">
          <a:xfrm>
            <a:off x="323906" y="7129102"/>
            <a:ext cx="98411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]SBTi </a:t>
            </a:r>
            <a:r>
              <a:rPr lang="en-US" altLang="ja-JP" sz="1100" dirty="0">
                <a:solidFill>
                  <a:srgbClr val="000000"/>
                </a:solidFill>
                <a:latin typeface="Meiryo UI" pitchFamily="50" charset="-128"/>
                <a:ea typeface="Meiryo UI" pitchFamily="50" charset="-128"/>
                <a:cs typeface="Meiryo UI" pitchFamily="50" charset="-128"/>
              </a:rPr>
              <a:t>C</a:t>
            </a:r>
            <a:r>
              <a:rPr lang="en-US" altLang="ja-JP" sz="1100" b="0" dirty="0">
                <a:solidFill>
                  <a:srgbClr val="000000"/>
                </a:solidFill>
                <a:latin typeface="Meiryo UI" pitchFamily="50" charset="-128"/>
                <a:ea typeface="Meiryo UI" pitchFamily="50" charset="-128"/>
                <a:cs typeface="Meiryo UI" pitchFamily="50" charset="-128"/>
              </a:rPr>
              <a:t>orporate Net-Zero Standard </a:t>
            </a:r>
            <a:r>
              <a:rPr lang="en-US" altLang="ja-JP" sz="1100" dirty="0">
                <a:solidFill>
                  <a:srgbClr val="000000"/>
                </a:solidFill>
                <a:latin typeface="Meiryo UI" pitchFamily="50" charset="-128"/>
                <a:ea typeface="Meiryo UI" pitchFamily="50" charset="-128"/>
                <a:cs typeface="Meiryo UI" pitchFamily="50" charset="-128"/>
              </a:rPr>
              <a:t>V</a:t>
            </a:r>
            <a:r>
              <a:rPr lang="en-US" altLang="ja-JP" sz="1100" b="0" dirty="0">
                <a:solidFill>
                  <a:srgbClr val="000000"/>
                </a:solidFill>
                <a:latin typeface="Meiryo UI" pitchFamily="50" charset="-128"/>
                <a:ea typeface="Meiryo UI" pitchFamily="50" charset="-128"/>
                <a:cs typeface="Meiryo UI" pitchFamily="50" charset="-128"/>
              </a:rPr>
              <a:t>ersion 1.0(</a:t>
            </a:r>
            <a:r>
              <a:rPr lang="en-US" altLang="ja-JP" sz="1100">
                <a:latin typeface="Meiryo UI" pitchFamily="50" charset="-128"/>
                <a:ea typeface="Meiryo UI" pitchFamily="50" charset="-128"/>
                <a:cs typeface="Meiryo UI" pitchFamily="50" charset="-128"/>
              </a:rPr>
              <a:t>https://sciencebasedtargets.org/resources/files/Net-Zero-Standard</a:t>
            </a:r>
            <a:r>
              <a:rPr lang="en-US" altLang="ja-JP" sz="1100" dirty="0">
                <a:latin typeface="Meiryo UI" pitchFamily="50" charset="-128"/>
                <a:ea typeface="Meiryo UI" pitchFamily="50" charset="-128"/>
                <a:cs typeface="Meiryo UI" pitchFamily="50" charset="-128"/>
              </a:rPr>
              <a:t>.pdf)</a:t>
            </a:r>
            <a:r>
              <a:rPr lang="ja-JP" altLang="en-US" sz="1100" dirty="0" err="1">
                <a:latin typeface="Meiryo UI" pitchFamily="50" charset="-128"/>
                <a:ea typeface="Meiryo UI" pitchFamily="50" charset="-128"/>
                <a:cs typeface="Meiryo UI" pitchFamily="50" charset="-128"/>
              </a:rPr>
              <a:t>、</a:t>
            </a:r>
            <a:endParaRPr lang="en-US" altLang="ja-JP" sz="1100" dirty="0">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ja-JP" altLang="en-US" sz="1100" b="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Beyond value chain mitigation FAQ(</a:t>
            </a:r>
            <a:r>
              <a:rPr lang="en-US" altLang="ja-JP" sz="1100">
                <a:latin typeface="Meiryo UI" pitchFamily="50" charset="-128"/>
                <a:ea typeface="Meiryo UI" pitchFamily="50" charset="-128"/>
                <a:cs typeface="Meiryo UI" pitchFamily="50" charset="-128"/>
              </a:rPr>
              <a:t>https://sciencebasedtargets.org/resources/files/Beyond-Value-Chain-Mitigation-FAQ</a:t>
            </a:r>
            <a:r>
              <a:rPr lang="en-US" altLang="ja-JP" sz="1100" dirty="0">
                <a:latin typeface="Meiryo UI" pitchFamily="50" charset="-128"/>
                <a:ea typeface="Meiryo UI" pitchFamily="50" charset="-128"/>
                <a:cs typeface="Meiryo UI" pitchFamily="50" charset="-128"/>
              </a:rPr>
              <a:t>.pdf)</a:t>
            </a:r>
            <a:r>
              <a:rPr lang="ja-JP" altLang="en-US" sz="1100" b="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0375557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認定取得済の企業（</a:t>
            </a:r>
            <a:r>
              <a:rPr lang="en-US" altLang="ja-JP" dirty="0"/>
              <a:t>1/10</a:t>
            </a:r>
            <a:r>
              <a:rPr lang="ja-JP" altLang="en-US" dirty="0"/>
              <a:t>） </a:t>
            </a:r>
            <a:endParaRPr kumimoji="1" lang="ja-JP" altLang="en-US" dirty="0"/>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1925" y="1760419"/>
            <a:ext cx="949484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p:cNvSpPr>
            <a:spLocks noChangeArrowheads="1"/>
          </p:cNvSpPr>
          <p:nvPr/>
        </p:nvSpPr>
        <p:spPr bwMode="auto">
          <a:xfrm>
            <a:off x="2593299" y="2149831"/>
            <a:ext cx="793659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Qinetiq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Senior Plc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Canada Post |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Postes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Canada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EVCH UK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GeoPost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InPost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Posti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Mail Group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 Post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HAVI Group, 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Martin-Brower Company, L.C.C.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Unipart Group </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American Axle &amp; Manufacturing,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 Windscreens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Bontaz</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Forvia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GKN Automotive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Max Baermann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MICROplásticos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Muhr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und Bender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Richard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Neumayer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Siegfried Hofmann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Thor Industries,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Werner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Gießler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ACS Stainless Steel Fixings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Deceuninck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Fibo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Gebhardt-Stahl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SAINT-GOBAIN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Uponor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Vaillant GmbH</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Arxada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Borregaard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CHIMEI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DRT (A Company of 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Firmenich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FMC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Grolman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LANXESS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Novozymes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Oriental Carbon and Chemicals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Protox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Sekab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BioFuels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Chemicals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Siegwerk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Druckfarben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 &amp; Co.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Topsoe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CARBON SOLUTIONS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Wacker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Chemie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ACCIONA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AECOM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Andrew Scott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Auger Site Investigations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Gazetas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BELFOR (UK)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BW</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Construction Marine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CTCI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大東建託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EllisDon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ENERLIS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Fourfront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GKR Scaffolding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Hill &amp; Smith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Intep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Integrale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Planung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Kier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Kier Highways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KlimaMacher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Morgan Sindall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Oljibe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Pascall+Watson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Pihl Holding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Severfield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Sir Robert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McAlphine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Space Matrix Design Consultants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Taziker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Industrial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Técnicas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Reunidas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Terratech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TES 2000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Veidekke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Vextrix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Wates Group Limited</a:t>
            </a: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a:spLocks noChangeArrowheads="1"/>
          </p:cNvSpPr>
          <p:nvPr/>
        </p:nvSpPr>
        <p:spPr bwMode="auto">
          <a:xfrm>
            <a:off x="216603" y="2149831"/>
            <a:ext cx="255657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航空宇宙・防衛産業：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航空貨物輸送・物流：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自動車・部品：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設備機器：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建設業：</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8167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に取り組むメリット</a:t>
            </a:r>
            <a:endParaRPr kumimoji="1" lang="ja-JP" altLang="en-US" dirty="0"/>
          </a:p>
        </p:txBody>
      </p:sp>
      <p:sp>
        <p:nvSpPr>
          <p:cNvPr id="7" name="テキスト ボックス 6"/>
          <p:cNvSpPr txBox="1"/>
          <p:nvPr/>
        </p:nvSpPr>
        <p:spPr>
          <a:xfrm>
            <a:off x="509385" y="4121680"/>
            <a:ext cx="9782175" cy="2592288"/>
          </a:xfrm>
          <a:prstGeom prst="rect">
            <a:avLst/>
          </a:prstGeom>
          <a:noFill/>
          <a:ln w="25400" cap="flat" cmpd="sng" algn="ctr">
            <a:noFill/>
            <a:prstDash val="solid"/>
          </a:ln>
          <a:effectLst/>
        </p:spPr>
        <p:txBody>
          <a:bodyPr anchor="t"/>
          <a:lstStyle/>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企業が</a:t>
            </a:r>
            <a:r>
              <a:rPr kumimoji="0" lang="ja-JP" altLang="en-US" sz="2400" b="1" i="0" u="sng" strike="noStrike" kern="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①投資家、②顧客、③サプライヤー、④社員などのステークホルダー</a:t>
            </a: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に対し、持続可能な企業とアピールすることで、</a:t>
            </a:r>
            <a:r>
              <a:rPr kumimoji="0" lang="ja-JP" altLang="en-US" sz="2400" b="0" i="0" u="none" strike="noStrike" kern="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rPr>
              <a:t>評価向上やリスクの低減、　　機会の獲得といったメリットにつなげられる。</a:t>
            </a:r>
            <a:endParaRPr kumimoji="0" lang="en-US" altLang="ja-JP" sz="2400" b="0" i="0" u="none" strike="noStrike" kern="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endParaRP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SBT</a:t>
            </a: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は、気候科学に基づく「共通基準」で評価・認定された目標であるため、</a:t>
            </a:r>
            <a:r>
              <a:rPr kumimoji="0" lang="ja-JP" altLang="en-US" sz="2400" b="0" i="0" u="none" strike="noStrike" kern="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rPr>
              <a:t>「パリ協定」に整合していることが分かり易い。</a:t>
            </a:r>
            <a:endParaRPr kumimoji="0" lang="en-US" altLang="ja-JP" sz="2400" b="0" i="0" u="none" strike="noStrike" kern="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endParaRPr>
          </a:p>
        </p:txBody>
      </p:sp>
      <p:sp>
        <p:nvSpPr>
          <p:cNvPr id="8" name="テキスト ボックス 7"/>
          <p:cNvSpPr txBox="1"/>
          <p:nvPr/>
        </p:nvSpPr>
        <p:spPr>
          <a:xfrm>
            <a:off x="647945" y="1776711"/>
            <a:ext cx="9505056" cy="1938992"/>
          </a:xfrm>
          <a:prstGeom prst="rect">
            <a:avLst/>
          </a:prstGeom>
          <a:noFill/>
        </p:spPr>
        <p:txBody>
          <a:bodyPr wrap="square" rtlCol="0">
            <a:spAutoFit/>
          </a:bodyPr>
          <a:lstStyle/>
          <a:p>
            <a:pPr algn="ctr" defTabSz="914400" fontAlgn="base">
              <a:spcBef>
                <a:spcPct val="0"/>
              </a:spcBef>
              <a:spcAft>
                <a:spcPct val="0"/>
              </a:spcAft>
            </a:pPr>
            <a:r>
              <a:rPr lang="en-US" altLang="ja-JP" sz="4000" b="1" dirty="0">
                <a:solidFill>
                  <a:srgbClr val="FF0000"/>
                </a:solidFill>
                <a:latin typeface="Meiryo UI" panose="020B0604030504040204" pitchFamily="50" charset="-128"/>
                <a:cs typeface="Meiryo UI" panose="020B0604030504040204" pitchFamily="50" charset="-128"/>
              </a:rPr>
              <a:t>SBT</a:t>
            </a:r>
            <a:r>
              <a:rPr lang="ja-JP" altLang="en-US" sz="4000" b="1" dirty="0">
                <a:solidFill>
                  <a:srgbClr val="FF0000"/>
                </a:solidFill>
                <a:latin typeface="Meiryo UI" panose="020B0604030504040204" pitchFamily="50" charset="-128"/>
                <a:cs typeface="Meiryo UI" panose="020B0604030504040204" pitchFamily="50" charset="-128"/>
              </a:rPr>
              <a:t>はパリ協定に整合する持続可能な企業であることをステークホルダーに対して</a:t>
            </a:r>
            <a:endParaRPr lang="en-US" altLang="ja-JP" sz="4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spcAft>
                <a:spcPct val="0"/>
              </a:spcAft>
            </a:pPr>
            <a:r>
              <a:rPr lang="ja-JP" altLang="en-US" sz="4000" b="1" dirty="0">
                <a:solidFill>
                  <a:srgbClr val="FF0000"/>
                </a:solidFill>
                <a:latin typeface="Meiryo UI" panose="020B0604030504040204" pitchFamily="50" charset="-128"/>
                <a:cs typeface="Meiryo UI" panose="020B0604030504040204" pitchFamily="50" charset="-128"/>
              </a:rPr>
              <a:t>分かり易くアピールできる！！</a:t>
            </a:r>
          </a:p>
        </p:txBody>
      </p:sp>
      <p:sp>
        <p:nvSpPr>
          <p:cNvPr id="9" name="角丸四角形 8"/>
          <p:cNvSpPr/>
          <p:nvPr/>
        </p:nvSpPr>
        <p:spPr bwMode="auto">
          <a:xfrm>
            <a:off x="719953" y="6425936"/>
            <a:ext cx="9433048" cy="458119"/>
          </a:xfrm>
          <a:prstGeom prst="roundRect">
            <a:avLst/>
          </a:prstGeom>
          <a:solidFill>
            <a:sysClr val="window" lastClr="FFFFFF"/>
          </a:solidFill>
          <a:ln w="9525"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a:rPr>
              <a:t>以降、ステークホルダー別にメリットをみていく</a:t>
            </a:r>
          </a:p>
        </p:txBody>
      </p:sp>
      <p:sp>
        <p:nvSpPr>
          <p:cNvPr id="3" name="四角形: 角を丸くする 2">
            <a:extLst>
              <a:ext uri="{FF2B5EF4-FFF2-40B4-BE49-F238E27FC236}">
                <a16:creationId xmlns:a16="http://schemas.microsoft.com/office/drawing/2014/main" id="{43C94D8B-8A60-5FFD-CF7A-5DF5DF81247F}"/>
              </a:ext>
            </a:extLst>
          </p:cNvPr>
          <p:cNvSpPr/>
          <p:nvPr/>
        </p:nvSpPr>
        <p:spPr>
          <a:xfrm>
            <a:off x="311842" y="1546698"/>
            <a:ext cx="10068128" cy="23151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6826-A073-97D4-8F72-7815F1C6D5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751DF0-C538-E177-9A6E-C8C2122E2B6D}"/>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2/10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971BCA75-FA04-A278-0C72-B3A6D932C815}"/>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3CF4261D-7D7A-C483-F799-61C7AB3F0311}"/>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EA2943EC-C1EA-A1EC-0D65-CDA0FBC8F202}"/>
              </a:ext>
            </a:extLst>
          </p:cNvPr>
          <p:cNvSpPr/>
          <p:nvPr/>
        </p:nvSpPr>
        <p:spPr>
          <a:xfrm>
            <a:off x="161925" y="1760419"/>
            <a:ext cx="949484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58EE8AA7-E925-2FDF-F341-9AC5A0C365B5}"/>
              </a:ext>
            </a:extLst>
          </p:cNvPr>
          <p:cNvSpPr>
            <a:spLocks noChangeArrowheads="1"/>
          </p:cNvSpPr>
          <p:nvPr/>
        </p:nvSpPr>
        <p:spPr bwMode="auto">
          <a:xfrm>
            <a:off x="2593299" y="2149831"/>
            <a:ext cx="793659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Cementir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CEMEX,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EFG EUROPEAN FURNITURE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Holcim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NetZero Facades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OYAK Cement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TITAN Cement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TSK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ZORDAN SRL SB</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ALOM Technologies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Atlantic Corporation of Wilmington,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Boxon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Charter Next Generation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Colpac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CurTec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Elopak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FRIENDSHIP CONTAINER MANUFACTURERS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IMPRIMERIE GEORGES PARIS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Lameja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Invest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Pano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Verschluss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TETRA PAK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Vidrala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Worthington Cylinders GmbH</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AB SKF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ACE MOLD (SHANGHAI)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ACE MOLD INDUSTRIAL (SHANGHAI)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Acuity Brands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AKJ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Industri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Alfa Laval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Danieli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Dialight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Efacec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Power Solutions, SGPS,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Emerson Electric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Ensinger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Germany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Essentra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Fagerhult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 Solar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FRIGOGLASS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Grundfos Holding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Hellenic Cables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iLOQ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Jungheinrich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Körber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Ningbo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Gemcharm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Mechanical&amp;Electrical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Tech.Co.,Ltd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NovaTech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Automation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Prysmian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Q-lite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Rexel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Rolls-Royce Power Systems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Sandvik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Schindler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Schneider Electric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Smiths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Spirax-Sarco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Engineering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Tennant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Trane Technologies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XP Power</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A.G. Barr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Amarant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Bakkersholding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Groep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Charoen Pokphand Foods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Chocoladefabriken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Lindt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Sprüngli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Coca-Cola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Europacific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Fenmarc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Produce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HEINEKEN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Hero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Highland Spring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Idaho Milk Products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illycaffè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Kim‘s Chocolates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キリンホールディングス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Lantmännen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Unibake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LIVEKINDLY Collective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Lorenz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Luiten Food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Mars, Incorporated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McCormick &amp; Company, Incorporated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Meadow Foods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Molson Coors Brewing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Nestlé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Orkla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PANZANI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Pip &amp; Nut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Ramon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Sabater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 Bull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FC16B3EB-4C84-8709-F6B6-3897D7ADCA6A}"/>
              </a:ext>
            </a:extLst>
          </p:cNvPr>
          <p:cNvSpPr>
            <a:spLocks noChangeArrowheads="1"/>
          </p:cNvSpPr>
          <p:nvPr/>
        </p:nvSpPr>
        <p:spPr bwMode="auto">
          <a:xfrm>
            <a:off x="216603" y="2149831"/>
            <a:ext cx="2556576"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建築資材：</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容器・包装：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電気機器</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2460CCDB-5E86-7486-C9F6-E8CA9468DA1F}"/>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1742285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1065C-ACAA-68B2-2856-E0B03D7C3E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77393F-283C-F71D-B073-43B4598FAC5C}"/>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3/10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E2EAE59D-EBAF-E9CA-F0F8-9F349202C06F}"/>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1A3F8CED-EAF9-3E88-BC2A-0FA8C67C964B}"/>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BF492E39-2601-72B1-7A2A-319605860907}"/>
              </a:ext>
            </a:extLst>
          </p:cNvPr>
          <p:cNvSpPr/>
          <p:nvPr/>
        </p:nvSpPr>
        <p:spPr>
          <a:xfrm>
            <a:off x="161925" y="1760419"/>
            <a:ext cx="949484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3/10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607CC873-81C9-C682-1531-E5F40664F497}"/>
              </a:ext>
            </a:extLst>
          </p:cNvPr>
          <p:cNvSpPr>
            <a:spLocks noChangeArrowheads="1"/>
          </p:cNvSpPr>
          <p:nvPr/>
        </p:nvSpPr>
        <p:spPr bwMode="auto">
          <a:xfrm>
            <a:off x="2593299" y="2149831"/>
            <a:ext cx="793658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Rémy Cointreau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Seattle Chocolate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Stellenbosch Vineyards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Thai Union Group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Compleat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Edrington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Three Streams Smokehouse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VOM FASS AG</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Cafédirect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CVS Health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Sainsbury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Mile Hi Bakery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Oakland International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Tesco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Co-operative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Vogelaar-Vredehof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World Wise Foods</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ABF Sugar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Fairventures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Digital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Forest Plateau Pte. Ltd. (Slow)</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Harvest House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Puffin Produce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R&amp;K Drysdale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Sime Darby Plantation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Svegro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AB</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Metten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Fleischwaren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Nova Sea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Shropshire Wholesale Meat Company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Agilent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Boston Scientific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EMS Healthcare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Getinge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オリンパス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Össur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Polycine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Romaco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Straumann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Teleflex Incorporated</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Balwin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Crest Nicholson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Glenveagh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Properties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Keepmoat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Sapphire Balconies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Taylor Wimpey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Vistry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Atresmedia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Channel Four Television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Dentsu</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Fluid Branding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Greenhouse Communications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Audiovisual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Mediaset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Comunicación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S.A.U. (GA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Mediaset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HH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Ingager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ITV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Jack &amp; Grace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 Wiley &amp; Son,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McLaren Racing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News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Publicis Groupe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Springer Nature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Stagestruck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STV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Group B.V.</a:t>
            </a: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635E8112-E721-5687-9452-10B437C7C179}"/>
              </a:ext>
            </a:extLst>
          </p:cNvPr>
          <p:cNvSpPr>
            <a:spLocks noChangeArrowheads="1"/>
          </p:cNvSpPr>
          <p:nvPr/>
        </p:nvSpPr>
        <p:spPr bwMode="auto">
          <a:xfrm>
            <a:off x="216603" y="2149831"/>
            <a:ext cx="2556576"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食料品小売：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食料品・農産品：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食料品・畜産品：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住宅建設：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メディア：</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D8CFDB1-7CEE-5071-0ED2-5E2A6F797F17}"/>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5263167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2BD5B-EFDD-3A05-52C0-489218AB44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E772A3-031F-7AF6-1020-814106DC0958}"/>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4/10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5AD6E820-253F-2D14-17E6-9410BC842BFB}"/>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65A8CCDF-0F1B-C9AE-5755-BFF817422248}"/>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D076C50-0129-F1CB-8F17-D98D75C7E594}"/>
              </a:ext>
            </a:extLst>
          </p:cNvPr>
          <p:cNvSpPr/>
          <p:nvPr/>
        </p:nvSpPr>
        <p:spPr>
          <a:xfrm>
            <a:off x="161925" y="1760419"/>
            <a:ext cx="949920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4/10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7F10D10D-E91C-8A73-82A7-6EC5146371AA}"/>
              </a:ext>
            </a:extLst>
          </p:cNvPr>
          <p:cNvSpPr>
            <a:spLocks noChangeArrowheads="1"/>
          </p:cNvSpPr>
          <p:nvPr/>
        </p:nvSpPr>
        <p:spPr bwMode="auto">
          <a:xfrm>
            <a:off x="2668249" y="2149831"/>
            <a:ext cx="794931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A3&amp;Co.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Abt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AG Communications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Alaya Consulting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Allford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Hall Monaghan Morris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AMR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Anthesis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Applus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Services,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Balsam laboratory (Shanghai)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Baluarte Cultura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Bennetts Associates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BMT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Booz Allen Hamilton Holding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Brundtland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Brussels Worldwide Services BV (BDO Global Office)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Buro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Happold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Capita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Carbonbit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Carbotech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CEN Group Holdings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ClearView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Healthcare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Commercial Corporate Services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Corsaire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COWI Holding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CPC Project Services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Crux Product Design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CT Engineering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Currie Communications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Cuttsy+Cuttsy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d-fine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DAC Beachcroft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DFGE – Institute for Energy, Ecology and Economy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DLA Piper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Dutton Brock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Dwellworks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EBP Schweiz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Edelman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イードア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Emperor Design Consultants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Fondia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Oyjfinl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Frazer-Nash Consultancy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Gattaca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Gleeds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Grant Thornton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Grant Thornton UK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Ground Control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Hogan Lovells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Irwin Mitchell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Jacobs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K2 Corporate Mobility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Kearney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L.E.K. Consulting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Leverage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Lifschutz</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Davidson Sandilands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Linberg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Consulting &amp; Intelligence (Shanghai)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Mannion Daniels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Mantu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Milliman,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MIROW &amp; CO. DO BRASIL CONSULTORIA LTDA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Mitie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Moody‘s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Mott MacDonald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MSCI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NetWatch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NW Commonwealth, LLC (dba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Wyld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Wyld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CBD)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Oakdene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Hollins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Orbis Advisory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Osborne Clarke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パシフィックコンサルタンツ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Phastar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Pinsent Masons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Planwerkstatt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Pluxee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Proteams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Europe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Proyecta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QTM Global Services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QuestGates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Reconomy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RISE Accel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Robert Bird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Russell Reynolds Associates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Seismic Change Sustainability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SGS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Shoosmiths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0" name="正方形/長方形 19">
            <a:extLst>
              <a:ext uri="{FF2B5EF4-FFF2-40B4-BE49-F238E27FC236}">
                <a16:creationId xmlns:a16="http://schemas.microsoft.com/office/drawing/2014/main" id="{2EC91723-209B-7D0D-897C-AA2E9ABC4A22}"/>
              </a:ext>
            </a:extLst>
          </p:cNvPr>
          <p:cNvSpPr>
            <a:spLocks noChangeArrowheads="1"/>
          </p:cNvSpPr>
          <p:nvPr/>
        </p:nvSpPr>
        <p:spPr bwMode="auto">
          <a:xfrm>
            <a:off x="216603" y="2149831"/>
            <a:ext cx="260154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4AAE11AD-73D8-25AE-CD18-2B92CFD4B8E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739606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0A38-627A-C618-83CB-41DF96D9BE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5F7706-1619-D367-0CD3-DDF8F5024F26}"/>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5/10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425E8BF4-7F97-AD8F-01C5-F6A7D5AC07C9}"/>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073714AA-3A45-6A63-A62C-53933A7B2CDB}"/>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34CC9038-ED58-BF90-7050-6BB22C0BE910}"/>
              </a:ext>
            </a:extLst>
          </p:cNvPr>
          <p:cNvSpPr/>
          <p:nvPr/>
        </p:nvSpPr>
        <p:spPr>
          <a:xfrm>
            <a:off x="161925" y="1760419"/>
            <a:ext cx="949920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5/10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0C9FE74A-8AF2-2CB0-B60A-5816ABA7AE20}"/>
              </a:ext>
            </a:extLst>
          </p:cNvPr>
          <p:cNvSpPr>
            <a:spLocks noChangeArrowheads="1"/>
          </p:cNvSpPr>
          <p:nvPr/>
        </p:nvSpPr>
        <p:spPr bwMode="auto">
          <a:xfrm>
            <a:off x="2668249" y="2149831"/>
            <a:ext cx="79493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Signal Agency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Simon-Kucher &amp;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Slaughter and May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Software Limited t/a Co2Analysis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South Pole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Specialist Lines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Spencer Ogden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STHREE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Sustainology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Climate Solutions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Systemiq</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Carbon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Chase Creative Consultants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Energy Saving Trust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Surveillance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Third Rock Finland Oy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TREND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Triple Threat Communications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Vaniam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Vocon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Wavestone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WSP Global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日本ゼルス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MCM Architecture Limited</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Arwidsro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Fastighets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Bouygues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Immobilier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Care Property Invest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Choice Properties REIT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Cloudfm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Corem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Property Group AB publ.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Crombie REIT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Cushman &amp; Wakefield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大和ハウス工業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大和ハウスリート投資法人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Data4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DBJ</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プライベートリート投資法人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Derwent London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EPP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Equites Property Fund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 Capital REIT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グローバル・ワン不動産投資法人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Grosvenor Property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Hang Lung Properties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Reavis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Hemsö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Fastighets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Icade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日本都市ファンド投資法人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日本プライムリアルティ投資法人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JLL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KDX</a:t>
            </a:r>
            <a:r>
              <a:rPr lang="zh-TW"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不動産投資法人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KDX</a:t>
            </a:r>
            <a:r>
              <a:rPr lang="zh-TW"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不動産投資法人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Landsec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Liberty Two° Degrees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Link Real Estate Investment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Macrotech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Developers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MERLIN Properties SOCIMI,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三菱地所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日本ビルファンド投資法人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野村不動産プライベート投資法人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NP3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Fastigheter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オリックス不動産投資法人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Rexford Industrial Realty,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RioCan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Management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 Modwen Properties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Suomen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Yliopistokiinteistöt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UBM Development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Unibail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Rodamco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-Westfield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University Partnerships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Programme</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ABB0A762-B1FA-C298-4042-DFF3CD1787B1}"/>
              </a:ext>
            </a:extLst>
          </p:cNvPr>
          <p:cNvSpPr>
            <a:spLocks noChangeArrowheads="1"/>
          </p:cNvSpPr>
          <p:nvPr/>
        </p:nvSpPr>
        <p:spPr bwMode="auto">
          <a:xfrm>
            <a:off x="216603" y="2149831"/>
            <a:ext cx="260154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不動産：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0F328E4-368E-D6C3-4D2F-2BFB9657554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137367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16B57-C50F-71DC-2A8E-4AC33D208D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CA747D-40E7-866C-F59F-EB6F34CCDA97}"/>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6/10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3EE53505-7CCD-6492-D6B2-B9D09D53396C}"/>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D34E2B23-2754-4609-FD5F-F88E202F6501}"/>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1D238E6-91F4-3431-166F-455ABBE6F410}"/>
              </a:ext>
            </a:extLst>
          </p:cNvPr>
          <p:cNvSpPr/>
          <p:nvPr/>
        </p:nvSpPr>
        <p:spPr>
          <a:xfrm>
            <a:off x="161925" y="1760419"/>
            <a:ext cx="949920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6/10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02B70A08-F118-9FBC-7679-F06A36A33B59}"/>
              </a:ext>
            </a:extLst>
          </p:cNvPr>
          <p:cNvSpPr>
            <a:spLocks noChangeArrowheads="1"/>
          </p:cNvSpPr>
          <p:nvPr/>
        </p:nvSpPr>
        <p:spPr bwMode="auto">
          <a:xfrm>
            <a:off x="3094051" y="2149831"/>
            <a:ext cx="752351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Byggmax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Dunelm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Etsy,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Hauser &amp; Wirth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Howdens Joinery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J</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．フロント リテイリング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 Lewis Partnership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Kid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丸井グループ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MEC Mountain Equipment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Pets at Home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Recreational Equipment,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REMA 1000 NORGE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River Island Clothing Co.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Salling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Starboard,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Airush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SOMWR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Royal Mint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Very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THG PLC</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Acturis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Alfa Financial Software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Alten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アスエネ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Auction Technology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 Trader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AVEVA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Bloomberg 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booost</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Cabify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Capgemini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carwow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Cognizant Technology Solutions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Collaboration Betters The World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Computacenter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Datatec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Earnix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Earthly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eftax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Ekimetrics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FLOTILLA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富士通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Futureproof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Genexis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GoTo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Hemnet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HubSpot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Innov</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and co social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Intuit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Jaggaer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Kaluza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MedPro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Systems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Mentimeter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Mercator IT Solutions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Nexi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NTT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Nutritics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o9 Solutions,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Office Management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Opencast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OpenX Technologies Inc. (and its operating affiliates)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Pantas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Software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Bhd.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pintarus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Resonate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Rightmove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SAS Institute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Scott Logic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senken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Shanghai Listen Consulting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SITA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Softcat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Sopra Steria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Sylvera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TeamViewer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Thrust Carbon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TIS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Trainline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Uber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ウフル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Valtech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Wipro</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Belron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CONCEPT IMPRINT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Formosa Climate Smart Service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TLT LLP</a:t>
            </a: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7B5DC3CB-5F31-9E15-1459-81E4882FFF4E}"/>
              </a:ext>
            </a:extLst>
          </p:cNvPr>
          <p:cNvSpPr>
            <a:spLocks noChangeArrowheads="1"/>
          </p:cNvSpPr>
          <p:nvPr/>
        </p:nvSpPr>
        <p:spPr bwMode="auto">
          <a:xfrm>
            <a:off x="216603" y="2149831"/>
            <a:ext cx="303678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ソフトウェア：</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特殊消費者サービス：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997DCAF-C263-B10E-A04B-D4381675D85D}"/>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248893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06389-1BF2-BD8C-98B4-6C3966CD1E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5804EE-99BE-8A50-A05D-B1C7846D3205}"/>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7/10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D4503921-24B5-43A7-EE00-3EBFC62CED04}"/>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E6B3E792-5CD8-B344-B541-291BB18370AC}"/>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3181794C-3BB6-DD18-D830-8C9C58AA0271}"/>
              </a:ext>
            </a:extLst>
          </p:cNvPr>
          <p:cNvSpPr/>
          <p:nvPr/>
        </p:nvSpPr>
        <p:spPr>
          <a:xfrm>
            <a:off x="161925" y="1760419"/>
            <a:ext cx="949920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BBC5CD73-3BA2-8FB2-FD36-30DEFAF13BD8}"/>
              </a:ext>
            </a:extLst>
          </p:cNvPr>
          <p:cNvSpPr>
            <a:spLocks noChangeArrowheads="1"/>
          </p:cNvSpPr>
          <p:nvPr/>
        </p:nvSpPr>
        <p:spPr bwMode="auto">
          <a:xfrm>
            <a:off x="3094051" y="2149831"/>
            <a:ext cx="752351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ASM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Bates IT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Cisco Systems,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Delta Electronics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 Ink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Ericsson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FairPhone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HERE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Hewlett Packard Enterprise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Innopia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INTEGRA Biosciences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Inventec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(Chongqing)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Jigsaw Systems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Landis+Gyr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Lenovo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Logitech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Mettler-Toledo International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MINDSNOB CONSULTING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RN2 TECHNOLOGIES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Spectrum Technologies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Splice Group Europe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Thermoplan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Westcon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Zhuhai Pilot Technology Co.,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Philip Morris International</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Hankook Tire &amp;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Ralf Bohle GmbH | SCHWALBE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Goodyear Tire &amp; Rubber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Vaculug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Vestfrost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Beautycounter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Beiersdorf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Bollé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Brands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Canyon Bicycles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Colgate Palmolive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Contract Candles &amp; Diffusers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Electrolux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Fater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FIRMENICH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Flair Rugs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Hasbro,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Haworth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Jay-Be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L‘OCCITANE INTERNATIONAL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Naked Sprout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Norcros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ナンバースリー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O’right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Oxwash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Ritual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資生堂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ソニーグループ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SproutWorld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Thule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Zound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Industries International AB</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Biofuel Express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CEZ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Cloudberry Clean Energy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EDP -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Energias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Portugal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Elenia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Oy and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Elenia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Verkko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Oyj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Encavis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Enel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ERG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Grenergy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Renovables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Iberdrola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MVV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Energie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 V.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Electrica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(Grupo Red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Eléctrica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redeia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ReNew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 Global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Scatec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SOLARIA ENERGIA Y MEDIO AMBIENTE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Gallisch-Appenzellische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Kraftwerke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Vattenfall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Ørsted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B9162C9B-8846-ED62-1CA0-94CA866390E7}"/>
              </a:ext>
            </a:extLst>
          </p:cNvPr>
          <p:cNvSpPr>
            <a:spLocks noChangeArrowheads="1"/>
          </p:cNvSpPr>
          <p:nvPr/>
        </p:nvSpPr>
        <p:spPr bwMode="auto">
          <a:xfrm>
            <a:off x="216603" y="2149831"/>
            <a:ext cx="30367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ハードウェア・機器：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タバコ：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タイヤ：</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耐久消費財・雑貨（家庭・個人用）：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IPP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・エネルギー商社：</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1F7714E-213F-68F0-7CF3-E2A25427D1C6}"/>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9" name="正方形/長方形 8">
            <a:extLst>
              <a:ext uri="{FF2B5EF4-FFF2-40B4-BE49-F238E27FC236}">
                <a16:creationId xmlns:a16="http://schemas.microsoft.com/office/drawing/2014/main" id="{DCC17965-A0B2-7BDB-7745-8A5024274E6D}"/>
              </a:ext>
            </a:extLst>
          </p:cNvPr>
          <p:cNvSpPr/>
          <p:nvPr/>
        </p:nvSpPr>
        <p:spPr>
          <a:xfrm>
            <a:off x="216603" y="6070471"/>
            <a:ext cx="3001699"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（化石燃料、代替エネルギー、原子力エネルギー含）</a:t>
            </a:r>
            <a:endParaRPr lang="ja-JP" altLang="en-US" sz="1000" dirty="0"/>
          </a:p>
        </p:txBody>
      </p:sp>
    </p:spTree>
    <p:extLst>
      <p:ext uri="{BB962C8B-B14F-4D97-AF65-F5344CB8AC3E}">
        <p14:creationId xmlns:p14="http://schemas.microsoft.com/office/powerpoint/2010/main" val="34455576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認定取得済の企業（</a:t>
            </a:r>
            <a:r>
              <a:rPr lang="en-US" altLang="ja-JP" dirty="0"/>
              <a:t>8/10</a:t>
            </a:r>
            <a:r>
              <a:rPr lang="ja-JP" altLang="en-US" dirty="0"/>
              <a:t>） </a:t>
            </a:r>
            <a:endParaRPr kumimoji="1" lang="ja-JP" altLang="en-US" dirty="0"/>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1925" y="1760419"/>
            <a:ext cx="949484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8/10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p:cNvSpPr>
            <a:spLocks noChangeArrowheads="1"/>
          </p:cNvSpPr>
          <p:nvPr/>
        </p:nvSpPr>
        <p:spPr bwMode="auto">
          <a:xfrm>
            <a:off x="3094051" y="2149831"/>
            <a:ext cx="752351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Alpha Trains (Luxembourg) Holdings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DSB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Ferrovie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dello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Stato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Italiane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Railpool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 Coast Partnership</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Demant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Echosens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Ypsomed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AT&amp;F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City Digital Limited (cdl)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Clays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Clearview Communications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Coor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Service Management Holding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Datagraphic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Denmaur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Independent Papers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Diploma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Godsinlösen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Nordic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Hobbs the Printers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HOLMRIS B8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INTERFER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Edelstahl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Handelsgesellschaft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Kid-A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Loxam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Mail Solutions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MCC Label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Paragon Transaction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Protinus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Pureprint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Red-Inc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 Networks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Speedy Hire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Steffco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 t/a Resource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Furniture Practice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Tipografic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TRAC International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Vonmählen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Gränges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Hindustan Zinc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Höganäs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HOSEA PRECISION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JKE PRECISION INDUSTRY 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Klöckner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SERC Industrial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WENZHOU KAICHENG MACHINERY CO.,LTD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ALMIRALL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AstraZeneca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Biogen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Consilient Health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Expanscience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GSK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Illumina,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IQVIA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Navamedic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Optimum Patient Care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Pharma Mar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QIAGEN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Glead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Discovery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SANOFI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Stratech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Scientific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Tecan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Thermo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Fisher Scientific Inc.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Anderson and DuBose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Armada Supply Chain Solutions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AutoCorp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Earp Distribution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Edgescope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LeasePlan Corporation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Lime (Neutron Holdings dba Lime)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Mile Hi Foods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Ryde Technology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STERNE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Topspeed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Couriers Limited</a:t>
            </a: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a:spLocks noChangeArrowheads="1"/>
          </p:cNvSpPr>
          <p:nvPr/>
        </p:nvSpPr>
        <p:spPr bwMode="auto">
          <a:xfrm>
            <a:off x="216603" y="2149831"/>
            <a:ext cx="30367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陸上輸送（鉄道輸送）：</a:t>
            </a:r>
            <a:endPar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商社・卸業者・商業サービス・商用品：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鉱業（鉄・アルミ・その他金属）：</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医薬品・バイオテクノロジー・生命：</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陸上輸送（トラック輸送）：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5674652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AC0A-4B4F-18BE-5228-79374A57A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203EBF-AEF5-5A55-15E6-6CCFB0A1D54E}"/>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9/10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8D58939E-85ED-FD47-94FB-E9F7C315F692}"/>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76FCD212-9E16-584A-A204-B5E63314863A}"/>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C1FAB593-113D-CFA0-2991-3E9968432C3D}"/>
              </a:ext>
            </a:extLst>
          </p:cNvPr>
          <p:cNvSpPr/>
          <p:nvPr/>
        </p:nvSpPr>
        <p:spPr>
          <a:xfrm>
            <a:off x="161925" y="1760419"/>
            <a:ext cx="949484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9/10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F908CB6A-D523-44B0-DC75-E9FF8275E750}"/>
              </a:ext>
            </a:extLst>
          </p:cNvPr>
          <p:cNvSpPr>
            <a:spLocks noChangeArrowheads="1"/>
          </p:cNvSpPr>
          <p:nvPr/>
        </p:nvSpPr>
        <p:spPr bwMode="auto">
          <a:xfrm>
            <a:off x="3094051" y="2149831"/>
            <a:ext cx="752351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ベルシステム</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Colt Group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Cornerstone Infrastructure  Telecommunications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Telekom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dst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telecomunicações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Elisa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INWIT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Infrastrutture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Wireless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Italiane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Odido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Netherlands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Proximus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Saudi Telecom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Singapore Telecommunications Limited (Singtel)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Sitecom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StarHub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T-Mobile USA,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Taiwan Mobile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TDC NET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Tele2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TELEFÓNICA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Telia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TPG Telecom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Virgin Media O2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Vodafone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Wireless Logic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Zen Internet Ltd</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Duni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Mondi plc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Rubel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Ménasché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Aramark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Big Red Group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CH&amp;CO CATERING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Domino's Pizza Enterprises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Domino's Pizza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Heart with Smart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HotelshopUK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ILUNION Hotels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Game Technology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D Wetherspoon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McDonald's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Mitchells &amp; Butlers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Pura Aventura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Radisson Hotel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Revolution Bars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Sodexo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Sodexo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SSP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Gym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Travel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TourCompass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WATERBOM BALI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Whitbread PLC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Hutchison Port Holdings Limited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Active Brands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Breitling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Brooks Running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Brunello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Cucinelli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Burberry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Camper S.L.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Coyuchi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Dr.Martens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ECOALF RECYCLED FABRICS S.L.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Ermenegildo Zegna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Everlane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FOND OF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GripGrab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H&amp;M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Halti OY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HAVEP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Hydrowear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Barbour &amp; Sons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Hsin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Priebs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LEGERO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Schuhfabrik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Gesellschaft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m.b.H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Lenzing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53E90377-0892-B23E-C265-7C733E04F1DB}"/>
              </a:ext>
            </a:extLst>
          </p:cNvPr>
          <p:cNvSpPr>
            <a:spLocks noChangeArrowheads="1"/>
          </p:cNvSpPr>
          <p:nvPr/>
        </p:nvSpPr>
        <p:spPr bwMode="auto">
          <a:xfrm>
            <a:off x="216603" y="2149831"/>
            <a:ext cx="30367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情報・通信業：</a:t>
            </a: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林産品（林業、木材、紙パルプ、ゴム）</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その他鉱業（希土類鉱物・貴金属・宝石）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ホテル・レストラン・レジャー・観光業：</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海運業：</a:t>
            </a: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2EB559FE-CB6D-2D06-73FA-BB2E07910BF5}"/>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9354877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EDF2-CD9C-7ED7-E234-3BD51DFED8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7B6EC27-25D4-6BE6-5C78-B21CE136F038}"/>
              </a:ext>
            </a:extLst>
          </p:cNvPr>
          <p:cNvSpPr>
            <a:spLocks noGrp="1"/>
          </p:cNvSpPr>
          <p:nvPr>
            <p:ph type="title"/>
          </p:nvPr>
        </p:nvSpPr>
        <p:spPr/>
        <p:txBody>
          <a:bodyPr/>
          <a:lstStyle/>
          <a:p>
            <a:r>
              <a:rPr lang="en-US" altLang="ja-JP" dirty="0"/>
              <a:t>SBT Net-Zero</a:t>
            </a:r>
            <a:r>
              <a:rPr lang="ja-JP" altLang="en-US" dirty="0"/>
              <a:t>認定取得済の企業（</a:t>
            </a:r>
            <a:r>
              <a:rPr lang="en-US" altLang="ja-JP" dirty="0"/>
              <a:t>10/10</a:t>
            </a:r>
            <a:r>
              <a:rPr lang="ja-JP" altLang="en-US" dirty="0"/>
              <a:t>） </a:t>
            </a:r>
            <a:endParaRPr kumimoji="1" lang="ja-JP" altLang="en-US" dirty="0"/>
          </a:p>
        </p:txBody>
      </p:sp>
      <p:sp>
        <p:nvSpPr>
          <p:cNvPr id="3" name="コンテンツ プレースホルダー 2">
            <a:extLst>
              <a:ext uri="{FF2B5EF4-FFF2-40B4-BE49-F238E27FC236}">
                <a16:creationId xmlns:a16="http://schemas.microsoft.com/office/drawing/2014/main" id="{60E0476B-6D1E-27F5-4141-E6BA447A6088}"/>
              </a:ext>
            </a:extLst>
          </p:cNvPr>
          <p:cNvSpPr>
            <a:spLocks noGrp="1"/>
          </p:cNvSpPr>
          <p:nvPr>
            <p:ph sz="quarter" idx="12"/>
          </p:nvPr>
        </p:nvSpPr>
        <p:spPr>
          <a:xfrm>
            <a:off x="161925" y="1110920"/>
            <a:ext cx="10367963" cy="604163"/>
          </a:xfrm>
        </p:spPr>
        <p:txBody>
          <a:bodyPr/>
          <a:lstStyle/>
          <a:p>
            <a:r>
              <a:rPr lang="en-US" altLang="ja-JP" dirty="0"/>
              <a:t>SBT Net-Zero</a:t>
            </a:r>
            <a:r>
              <a:rPr lang="ja-JP" altLang="en-US" dirty="0"/>
              <a:t>認定取得済の企業は世界で</a:t>
            </a:r>
            <a:r>
              <a:rPr lang="en-US" altLang="ja-JP" dirty="0"/>
              <a:t>720</a:t>
            </a:r>
            <a:r>
              <a:rPr lang="ja-JP" altLang="en-US" dirty="0"/>
              <a:t>社（うち日本企業は</a:t>
            </a:r>
            <a:r>
              <a:rPr lang="en-US" altLang="ja-JP" dirty="0"/>
              <a:t>30</a:t>
            </a:r>
            <a:r>
              <a:rPr lang="ja-JP" altLang="en-US" dirty="0"/>
              <a:t>社）</a:t>
            </a:r>
            <a:endParaRPr lang="en-US" altLang="ja-JP" dirty="0"/>
          </a:p>
        </p:txBody>
      </p:sp>
      <p:sp>
        <p:nvSpPr>
          <p:cNvPr id="17" name="テキスト ボックス 16">
            <a:extLst>
              <a:ext uri="{FF2B5EF4-FFF2-40B4-BE49-F238E27FC236}">
                <a16:creationId xmlns:a16="http://schemas.microsoft.com/office/drawing/2014/main" id="{E6457348-4EB4-BA6B-6943-8557400D9602}"/>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A9A34F70-182D-D43F-7279-7E59A9A6A127}"/>
              </a:ext>
            </a:extLst>
          </p:cNvPr>
          <p:cNvSpPr/>
          <p:nvPr/>
        </p:nvSpPr>
        <p:spPr>
          <a:xfrm>
            <a:off x="161925" y="1760419"/>
            <a:ext cx="991162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10/10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p>
        </p:txBody>
      </p:sp>
      <p:sp>
        <p:nvSpPr>
          <p:cNvPr id="19" name="正方形/長方形 18">
            <a:extLst>
              <a:ext uri="{FF2B5EF4-FFF2-40B4-BE49-F238E27FC236}">
                <a16:creationId xmlns:a16="http://schemas.microsoft.com/office/drawing/2014/main" id="{C30C6D16-05F4-E1C1-073E-30E65AB3A015}"/>
              </a:ext>
            </a:extLst>
          </p:cNvPr>
          <p:cNvSpPr>
            <a:spLocks noChangeArrowheads="1"/>
          </p:cNvSpPr>
          <p:nvPr/>
        </p:nvSpPr>
        <p:spPr bwMode="auto">
          <a:xfrm>
            <a:off x="3094051" y="2149831"/>
            <a:ext cx="75235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Lindström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Milliken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Moncler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 WIDE (VIETNAM) ENTERPRISE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Pangaia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Materials Science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Patagonia Works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Princess Polly Online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Sukkha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Citta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Indonesia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Rapha Racing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Snocks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Stella McCartney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Superdry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Sympatex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Ten Tree International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Tiffany &amp; Co.</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GoCardless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GoCardless</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Euroclear SA/NV</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Triciclos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ROADIS Transportation Holding, SL</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ACCA (Association of Chartered Certified Accountants)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Edwin Group</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ASM International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JinkoSolar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Qualcomm Incorporated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Kerry Airport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Schiphol Group</a:t>
            </a:r>
          </a:p>
        </p:txBody>
      </p:sp>
      <p:sp>
        <p:nvSpPr>
          <p:cNvPr id="20" name="正方形/長方形 19">
            <a:extLst>
              <a:ext uri="{FF2B5EF4-FFF2-40B4-BE49-F238E27FC236}">
                <a16:creationId xmlns:a16="http://schemas.microsoft.com/office/drawing/2014/main" id="{2930A764-EED2-B161-035F-72DB9D2CA415}"/>
              </a:ext>
            </a:extLst>
          </p:cNvPr>
          <p:cNvSpPr>
            <a:spLocks noChangeArrowheads="1"/>
          </p:cNvSpPr>
          <p:nvPr/>
        </p:nvSpPr>
        <p:spPr bwMode="auto">
          <a:xfrm>
            <a:off x="216603" y="2149831"/>
            <a:ext cx="30367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専門金融サービス・消費者金融・保険証券会社</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銀行・その他金融・保険：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廃棄物処理：</a:t>
            </a: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道路・線路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教育サービス：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半導体：</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航空輸送・空港サービス：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406C8D1-236A-2AFC-7F9C-330BA9546DE4}"/>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512007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a:spLocks noChangeArrowheads="1"/>
          </p:cNvSpPr>
          <p:nvPr/>
        </p:nvSpPr>
        <p:spPr bwMode="auto">
          <a:xfrm>
            <a:off x="2115196" y="2812895"/>
            <a:ext cx="822663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三機工業／住友林業／積水ハウス／日本国土開発／日本道路</a:t>
            </a:r>
          </a:p>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アサヒグループホールディングス／味の素／サントリー食品インターナショナル／サントリーホールディングス</a:t>
            </a:r>
          </a:p>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花王／トクヤマ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小野薬品工業／武田薬品工業／第一三共</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ニチリン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日本ガイシ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不二サッシ／</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YKKAP</a:t>
            </a:r>
          </a:p>
          <a:p>
            <a:pP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アズビル／岩崎通信機／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EIZO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／沖電気工業／コニカミノルタ／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TDK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／日本電気／東芝／パナソニックホールディングス／日立製作所／リコー</a:t>
            </a:r>
          </a:p>
          <a:p>
            <a:pP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川崎重工／日産自動車／マレリホールディングス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ニコン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アシックス／オカムラ／ケイミュー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近鉄エクスプレス／国際航業／日本航空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伊藤忠テクノソリューションズ／エヌ・ティ・ティ・データ／大塚商会／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KDDI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／ソフトバンク／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／野村総合研究所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アスクル／イオン／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ZOZO</a:t>
            </a:r>
          </a:p>
          <a:p>
            <a:pPr lvl="0"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飯田グループホールディングス／東急不動産ホールディングス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H.U.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グループホールディングス／共同印刷／ジャパンエレベーターサービスホールディングス／セコム／電通／</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ベイカレント・コンサルティング</a:t>
            </a:r>
          </a:p>
          <a:p>
            <a:pPr lvl="0"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加山興業／新和建設／</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山田鍍金工業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SBT Net-Zero</a:t>
            </a:r>
            <a:r>
              <a:rPr lang="ja-JP" altLang="en-US" dirty="0"/>
              <a:t>コミット中の日本企業</a:t>
            </a:r>
            <a:endParaRPr kumimoji="1" lang="ja-JP" altLang="en-US" dirty="0"/>
          </a:p>
        </p:txBody>
      </p:sp>
      <p:sp>
        <p:nvSpPr>
          <p:cNvPr id="3" name="コンテンツ プレースホルダー 2"/>
          <p:cNvSpPr>
            <a:spLocks noGrp="1"/>
          </p:cNvSpPr>
          <p:nvPr>
            <p:ph sz="quarter" idx="12"/>
          </p:nvPr>
        </p:nvSpPr>
        <p:spPr>
          <a:xfrm>
            <a:off x="161925" y="1110920"/>
            <a:ext cx="10367963" cy="958106"/>
          </a:xfrm>
        </p:spPr>
        <p:txBody>
          <a:bodyPr/>
          <a:lstStyle/>
          <a:p>
            <a:r>
              <a:rPr lang="en-US" altLang="ja-JP" dirty="0"/>
              <a:t>SBT Net-Zero</a:t>
            </a:r>
            <a:r>
              <a:rPr lang="ja-JP" altLang="en-US" dirty="0"/>
              <a:t>認定コミットの企業は世界で</a:t>
            </a:r>
            <a:r>
              <a:rPr lang="en-US" altLang="ja-JP" dirty="0"/>
              <a:t>2,111</a:t>
            </a:r>
            <a:r>
              <a:rPr lang="ja-JP" altLang="en-US" dirty="0"/>
              <a:t>社（うち日本企業は</a:t>
            </a:r>
            <a:r>
              <a:rPr lang="en-US" altLang="ja-JP" dirty="0"/>
              <a:t>63</a:t>
            </a:r>
            <a:r>
              <a:rPr lang="ja-JP" altLang="en-US" dirty="0"/>
              <a:t>社）</a:t>
            </a:r>
            <a:endParaRPr lang="en-US" altLang="ja-JP" dirty="0"/>
          </a:p>
          <a:p>
            <a:r>
              <a:rPr lang="ja-JP" altLang="en-US" dirty="0"/>
              <a:t>世界的には建設業、専門サービス、金融・保険業が、日本では食料品、電気機器が多い</a:t>
            </a:r>
            <a:endParaRPr lang="en-US" altLang="ja-JP" dirty="0"/>
          </a:p>
        </p:txBody>
      </p:sp>
      <p:sp>
        <p:nvSpPr>
          <p:cNvPr id="17" name="テキスト ボックス 1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49980" y="2212171"/>
            <a:ext cx="9980553" cy="461665"/>
          </a:xfrm>
          <a:prstGeom prst="rect">
            <a:avLst/>
          </a:prstGeom>
        </p:spPr>
        <p:txBody>
          <a:bodyPr wrap="none">
            <a:spAutoFit/>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認定取得をコミットしている日本企業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63</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社の一覧</a:t>
            </a:r>
            <a:endParaRPr lang="ja-JP" altLang="en-US" sz="2400" b="1" dirty="0"/>
          </a:p>
        </p:txBody>
      </p:sp>
      <p:sp>
        <p:nvSpPr>
          <p:cNvPr id="22" name="テキスト ボックス 11"/>
          <p:cNvSpPr txBox="1">
            <a:spLocks noChangeArrowheads="1"/>
          </p:cNvSpPr>
          <p:nvPr/>
        </p:nvSpPr>
        <p:spPr bwMode="auto">
          <a:xfrm>
            <a:off x="818901" y="7187413"/>
            <a:ext cx="974533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r>
              <a:rPr lang="en-US" altLang="ja-JP" sz="850" b="0" dirty="0">
                <a:solidFill>
                  <a:srgbClr val="000000"/>
                </a:solidFill>
                <a:latin typeface="Meiryo UI" pitchFamily="50" charset="-128"/>
                <a:ea typeface="Meiryo UI" pitchFamily="50" charset="-128"/>
                <a:cs typeface="Meiryo UI" pitchFamily="50" charset="-128"/>
              </a:rPr>
              <a:t>[</a:t>
            </a:r>
            <a:r>
              <a:rPr lang="ja-JP" altLang="en-US" sz="850" b="0" dirty="0">
                <a:solidFill>
                  <a:srgbClr val="000000"/>
                </a:solidFill>
                <a:latin typeface="Meiryo UI" pitchFamily="50" charset="-128"/>
                <a:ea typeface="Meiryo UI" pitchFamily="50" charset="-128"/>
                <a:cs typeface="Meiryo UI" pitchFamily="50" charset="-128"/>
              </a:rPr>
              <a:t>出所</a:t>
            </a:r>
            <a:r>
              <a:rPr lang="en-US" altLang="ja-JP" sz="850" b="0" dirty="0">
                <a:solidFill>
                  <a:srgbClr val="000000"/>
                </a:solidFill>
                <a:latin typeface="Meiryo UI" pitchFamily="50" charset="-128"/>
                <a:ea typeface="Meiryo UI" pitchFamily="50" charset="-128"/>
                <a:cs typeface="Meiryo UI" pitchFamily="50" charset="-128"/>
              </a:rPr>
              <a:t>]</a:t>
            </a:r>
            <a:r>
              <a:rPr kumimoji="1" lang="en-US" altLang="ja-JP"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Science Based Targets</a:t>
            </a:r>
            <a:r>
              <a:rPr kumimoji="1" lang="ja-JP" altLang="en-US"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ホームページ</a:t>
            </a:r>
            <a:r>
              <a:rPr lang="ja-JP" altLang="en-US" sz="850" b="0" dirty="0">
                <a:solidFill>
                  <a:srgbClr val="000000"/>
                </a:solidFill>
                <a:latin typeface="Meiryo UI" pitchFamily="50" charset="-128"/>
                <a:ea typeface="Meiryo UI" pitchFamily="50" charset="-128"/>
                <a:cs typeface="Meiryo UI" pitchFamily="50" charset="-128"/>
              </a:rPr>
              <a:t>　</a:t>
            </a:r>
            <a:r>
              <a:rPr lang="en-US" altLang="ja-JP" sz="850" b="0" dirty="0">
                <a:solidFill>
                  <a:srgbClr val="000000"/>
                </a:solidFill>
                <a:latin typeface="Meiryo UI" pitchFamily="50" charset="-128"/>
                <a:ea typeface="Meiryo UI" pitchFamily="50" charset="-128"/>
                <a:cs typeface="Meiryo UI" pitchFamily="50" charset="-128"/>
              </a:rPr>
              <a:t>Companies</a:t>
            </a:r>
            <a:r>
              <a:rPr lang="ja-JP" altLang="en-US" sz="850" b="0" dirty="0">
                <a:solidFill>
                  <a:srgbClr val="000000"/>
                </a:solidFill>
                <a:latin typeface="Meiryo UI" pitchFamily="50" charset="-128"/>
                <a:ea typeface="Meiryo UI" pitchFamily="50" charset="-128"/>
                <a:cs typeface="Meiryo UI" pitchFamily="50" charset="-128"/>
              </a:rPr>
              <a:t> </a:t>
            </a:r>
            <a:r>
              <a:rPr lang="en-US" altLang="ja-JP" sz="850" b="0" dirty="0">
                <a:latin typeface="Meiryo UI" pitchFamily="50" charset="-128"/>
                <a:ea typeface="Meiryo UI" pitchFamily="50" charset="-128"/>
                <a:cs typeface="Meiryo UI" pitchFamily="50" charset="-128"/>
              </a:rPr>
              <a:t>Take</a:t>
            </a:r>
            <a:r>
              <a:rPr lang="ja-JP" altLang="en-US" sz="850" b="0" dirty="0">
                <a:latin typeface="Meiryo UI" pitchFamily="50" charset="-128"/>
                <a:ea typeface="Meiryo UI" pitchFamily="50" charset="-128"/>
                <a:cs typeface="Meiryo UI" pitchFamily="50" charset="-128"/>
              </a:rPr>
              <a:t> </a:t>
            </a:r>
            <a:r>
              <a:rPr lang="en-US" altLang="ja-JP" sz="850" b="0" dirty="0">
                <a:latin typeface="Meiryo UI" pitchFamily="50" charset="-128"/>
                <a:ea typeface="Meiryo UI" pitchFamily="50" charset="-128"/>
                <a:cs typeface="Meiryo UI" pitchFamily="50" charset="-128"/>
              </a:rPr>
              <a:t>Action</a:t>
            </a:r>
            <a:r>
              <a:rPr lang="en-US" altLang="ja-JP" sz="850" dirty="0">
                <a:latin typeface="Meiryo UI" pitchFamily="50" charset="-128"/>
                <a:ea typeface="Meiryo UI" pitchFamily="50" charset="-128"/>
                <a:cs typeface="Meiryo UI" pitchFamily="50" charset="-128"/>
              </a:rPr>
              <a:t>(</a:t>
            </a:r>
            <a:r>
              <a:rPr kumimoji="1" lang="en-US" altLang="ja-JP" sz="850" b="0" i="0" strike="noStrike" kern="1200" cap="none" spc="0" normalizeH="0" baseline="0" noProof="0">
                <a:ln>
                  <a:noFill/>
                </a:ln>
                <a:effectLst/>
                <a:uLnTx/>
                <a:uFillTx/>
                <a:latin typeface="Meiryo UI" pitchFamily="50" charset="-128"/>
                <a:ea typeface="Meiryo UI" pitchFamily="50" charset="-128"/>
                <a:cs typeface="Meiryo UI" pitchFamily="50" charset="-128"/>
              </a:rPr>
              <a:t>http://sciencebasedtargets.org/companies-taking-action/</a:t>
            </a:r>
            <a:r>
              <a:rPr lang="en-US" altLang="ja-JP" sz="850">
                <a:latin typeface="Meiryo UI" pitchFamily="50" charset="-128"/>
                <a:ea typeface="Meiryo UI" pitchFamily="50" charset="-128"/>
                <a:cs typeface="Meiryo UI" pitchFamily="50" charset="-128"/>
              </a:rPr>
              <a:t>)</a:t>
            </a:r>
            <a:r>
              <a:rPr kumimoji="1" lang="ja-JP" altLang="en-US"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より作成。</a:t>
            </a:r>
            <a:endParaRPr kumimoji="1" lang="en-US" altLang="ja-JP"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50" b="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13" name="テキスト ボックス 12"/>
          <p:cNvSpPr txBox="1"/>
          <p:nvPr/>
        </p:nvSpPr>
        <p:spPr bwMode="auto">
          <a:xfrm>
            <a:off x="8994501" y="2613876"/>
            <a:ext cx="2870835" cy="261610"/>
          </a:xfrm>
          <a:prstGeom prst="rect">
            <a:avLst/>
          </a:prstGeom>
          <a:noFill/>
          <a:ln w="9525">
            <a:noFill/>
            <a:miter lim="800000"/>
            <a:headEnd/>
            <a:tailEnd/>
          </a:ln>
        </p:spPr>
        <p:txBody>
          <a:bodyPr wrap="square" rtlCol="0">
            <a:spAutoFit/>
          </a:bodyPr>
          <a:lstStyle/>
          <a:p>
            <a:r>
              <a:rPr lang="ja-JP"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a:spLocks noChangeArrowheads="1"/>
          </p:cNvSpPr>
          <p:nvPr/>
        </p:nvSpPr>
        <p:spPr bwMode="auto">
          <a:xfrm>
            <a:off x="349980" y="2812895"/>
            <a:ext cx="197448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医薬品：</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ゴム製品：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ガラス・土石製品：</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金属製品：</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電気機器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輸送用機器</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精密機器：</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その他製品：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情報・通信業：</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小売業：</a:t>
            </a: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不動産業：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サービス業：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中小企業：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413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①対投資家へのメリット</a:t>
            </a:r>
          </a:p>
        </p:txBody>
      </p:sp>
      <p:sp>
        <p:nvSpPr>
          <p:cNvPr id="6" name="タイトル 1"/>
          <p:cNvSpPr txBox="1">
            <a:spLocks/>
          </p:cNvSpPr>
          <p:nvPr/>
        </p:nvSpPr>
        <p:spPr bwMode="auto">
          <a:xfrm>
            <a:off x="305906" y="1480753"/>
            <a:ext cx="10080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年金基金等の機関投資家は、中長期的な</a:t>
            </a:r>
            <a:br>
              <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b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リターンを得るために、企業の持続可能性を評価する</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設定は持続可能性をアピールでき、</a:t>
            </a:r>
            <a: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CDP</a:t>
            </a: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の</a:t>
            </a:r>
            <a:b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採点等において評価されるため、投資家からの</a:t>
            </a:r>
            <a: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ESG</a:t>
            </a: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投資の呼び込みに役立つ</a:t>
            </a:r>
            <a:endPar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2F0DCAAE-FA2D-C51C-62AE-20D95FEDDB5B}"/>
              </a:ext>
            </a:extLst>
          </p:cNvPr>
          <p:cNvSpPr>
            <a:spLocks noChangeArrowheads="1"/>
          </p:cNvSpPr>
          <p:nvPr/>
        </p:nvSpPr>
        <p:spPr bwMode="auto">
          <a:xfrm rot="10800000">
            <a:off x="3761076" y="3776458"/>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5056633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1/26</a:t>
            </a:r>
            <a:endParaRPr lang="ja-JP" altLang="en-US" sz="2000" b="1" dirty="0"/>
          </a:p>
        </p:txBody>
      </p:sp>
      <p:sp>
        <p:nvSpPr>
          <p:cNvPr id="15" name="正方形/長方形 14"/>
          <p:cNvSpPr>
            <a:spLocks noChangeArrowheads="1"/>
          </p:cNvSpPr>
          <p:nvPr/>
        </p:nvSpPr>
        <p:spPr bwMode="auto">
          <a:xfrm>
            <a:off x="128588" y="2120278"/>
            <a:ext cx="224297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algn="r" eaLnBrk="1" hangingPunct="1">
              <a:spcAft>
                <a:spcPct val="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航空宇宙・防衛産業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航空貨物輸送・物流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航空輸送・航空会社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航空輸送・空港サービス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自動車・部品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14756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BAE Systems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GKN Aerospace Services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ITP Aero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Meggitt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Montana Aerospace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NAV CANADA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Parsons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Saab AB</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An Post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Australia Post Global eCommerce Solutions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Austrian Post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Post DHL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DSV A / 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FIEGE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Logistik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Stiftung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FM Logistic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Forto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Logistics SE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JAS Worldwide,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JD Logistics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 Menzies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KERRY EAS LOGISTICS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 Poste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Maersk Contract Logistics Management (Asia)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Manuchar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OIA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 Malaysia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Posten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Norge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Purolator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S.F.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Scan Global Logistics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Stuart Delivery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Swissport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Whistl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Consolidated Ltd</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Azul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Braathens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Regional Airlines (BRA)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Cargojet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Airways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China Airlines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Delta Air Lines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easyJet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EVA AIRWAYS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IBERIA,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Líneas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Aéreas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Consolidated Airlines Group (IAG)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Lufthansa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Scandinavian Airlines System Denmark-Norway-Sweden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Airlines, Inc.</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AENA S.M.E.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Aéroports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Paris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Avinor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Aeroportuario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Sureste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Heathrow Airport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NATS Holdings Limited</a:t>
            </a: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Akplas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AMES Group Sintering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Anhui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Zhongding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Rubber-Plastic Products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Aston Martin Lagonda Global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Autoliv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AVOCarbon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Kunshan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Bharat Forge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BMW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Burgmaier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BWI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CIE Automotive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Copart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Creative Foam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CWB Automotive Electronics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D'Ieteren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Automotive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DELFINGEN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Dr. 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 Porsche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Faurecia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Ford Motor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Otomotiv</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Sanayi A.S ( Ford Otosan)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Geely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Automobile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General Motors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GKN Powder Metallurgy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Gonvarri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Groupe FSD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Hanon Systems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Harley-Davidson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Präzisionsteile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Hermann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Erkert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HYUNDAI MOBIS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60197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A4B0E-3323-7AEC-6249-D301C4477D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82C9F9-E867-04A7-FF26-6F9D9A526D2C}"/>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2/26</a:t>
            </a:r>
            <a:endParaRPr kumimoji="1" lang="ja-JP" altLang="en-US" dirty="0"/>
          </a:p>
        </p:txBody>
      </p:sp>
      <p:sp>
        <p:nvSpPr>
          <p:cNvPr id="3" name="コンテンツ プレースホルダー 2">
            <a:extLst>
              <a:ext uri="{FF2B5EF4-FFF2-40B4-BE49-F238E27FC236}">
                <a16:creationId xmlns:a16="http://schemas.microsoft.com/office/drawing/2014/main" id="{C96FC8B9-12F7-E5BD-249C-786C3E0D6641}"/>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C28D3905-33A9-F895-63FB-CFC08DDDE8EE}"/>
              </a:ext>
            </a:extLst>
          </p:cNvPr>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2/26</a:t>
            </a:r>
            <a:endParaRPr lang="ja-JP" altLang="en-US" sz="2000" b="1" dirty="0"/>
          </a:p>
        </p:txBody>
      </p:sp>
      <p:sp>
        <p:nvSpPr>
          <p:cNvPr id="15" name="正方形/長方形 14">
            <a:extLst>
              <a:ext uri="{FF2B5EF4-FFF2-40B4-BE49-F238E27FC236}">
                <a16:creationId xmlns:a16="http://schemas.microsoft.com/office/drawing/2014/main" id="{06355C80-CCF0-29EC-3F80-1ACED00A245E}"/>
              </a:ext>
            </a:extLst>
          </p:cNvPr>
          <p:cNvSpPr>
            <a:spLocks noChangeArrowheads="1"/>
          </p:cNvSpPr>
          <p:nvPr/>
        </p:nvSpPr>
        <p:spPr bwMode="auto">
          <a:xfrm>
            <a:off x="128588" y="2120278"/>
            <a:ext cx="2242979"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algn="r"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自動車・部品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設備機器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BD705EAB-6E00-FFA7-9973-0FDAB1B52327}"/>
              </a:ext>
            </a:extLst>
          </p:cNvPr>
          <p:cNvSpPr>
            <a:spLocks noChangeArrowheads="1"/>
          </p:cNvSpPr>
          <p:nvPr/>
        </p:nvSpPr>
        <p:spPr bwMode="auto">
          <a:xfrm>
            <a:off x="2225262" y="2120278"/>
            <a:ext cx="789892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ILJIN 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ILJIN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Iochpe-Maxion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Jaguar Land Rover Automotive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Johnson Electric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Kautex Textron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Leibold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Amann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Mahindra &amp; Mahindra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Martur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Fompak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METALIS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Metalsa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S.A.P.I.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NASH INDUSTRIES (I)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National Windscreens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OTTO FUCHS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Plastic Omnium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Quanxing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Machining Group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Renata Precision Components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SAKTHI AUTO COMPONENT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Silitech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Technology Corporation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Bhd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Sunwoda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Mobility Energy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Suzhou Bearing Factory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SBF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SYNETIQ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Temsa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Skoda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Sabancı</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Ulaşım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Araçları</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Gerlach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TMG Automotive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Tofaş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Valeo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WALON FRANCE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Werksta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William King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Winnebago Industries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Witzenmann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Yutong Bus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ZF Friedrichshafen AG</a:t>
            </a: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Bemsiq</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DOVISTA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Genuit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Rotoplas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Hauff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-Technik GmbH &amp; Co.KG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Inwido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Kährs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Karndean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Lindab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Nexii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Building Solutions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Purmo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Radius Systems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RECTICEL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 IAMU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Schüco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Supreme Industries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Viessmann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Volution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Zehnder Group International AG</a:t>
            </a: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Archroma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Behn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Meyer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CHT Group represented by CHT Germany GmbH as headquarters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Corbion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CRC Industries,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Croda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deSter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Diversey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DRB Industrial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Ecolab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EMS-CHEMIE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Eternis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Fine Chemicals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Evergreen Garden Care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Far Eastern New Century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Forace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Polymers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Fertiberia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H&amp;R GmbH &amp; Co.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Heraeus Precious Metals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Heubach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INX International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Johnson Matthey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Kiilto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Kolon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LG Chem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Lianhe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Chemical Technology(Taizhou)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EA666097-8BD8-B958-EB75-63B3E93D2CA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69C44409-FE47-C3B3-4478-A53E3B5334B3}"/>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68304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3/26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547935"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3/26</a:t>
            </a:r>
            <a:endParaRPr lang="ja-JP" altLang="en-US" sz="2000" b="1" dirty="0"/>
          </a:p>
        </p:txBody>
      </p:sp>
      <p:sp>
        <p:nvSpPr>
          <p:cNvPr id="15" name="正方形/長方形 14"/>
          <p:cNvSpPr>
            <a:spLocks noChangeArrowheads="1"/>
          </p:cNvSpPr>
          <p:nvPr/>
        </p:nvSpPr>
        <p:spPr bwMode="auto">
          <a:xfrm>
            <a:off x="128588" y="2120278"/>
            <a:ext cx="2242979"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化学</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804364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Livent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Momentive Performance Materials Inc.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Nobian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Opal Cosmetics (Hong Kong)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Prefere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Resins Holding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Privi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Speciality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Chemicals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INDESSO AROMA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 Avenue New Materials Group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Rinchem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Company,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Rovensa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DSM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Shinkong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Synthetic Fibers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Sika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 CHEMICALS 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Thrace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Victrex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Vita Group Unlimited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Wankai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New Materials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Zhejiang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Cenway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Materials Co., Ltd.</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Actavo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Aibel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Airmaster Corporation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Aker Carbon Capture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Aker Solutions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Amey UK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Artelia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AtkinsRéalis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Avove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Bachy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Soletanche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Balco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BES Engineering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BGEN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Bilfinger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Bird Construction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BOUYGUES CONSTRUCTION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Bravida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Buckingham Group Contracting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Clarke Telecom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Clayco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Coffey Construction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Costain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Dalkia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Danny Sullivan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Destia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Dura Vermeer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Groep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Dürr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Earls Court Development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Eiffage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Elecon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Engineering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Eltronic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EQUANS UK &amp; IRELAND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Erith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Esh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Eurovia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Fasadgruppen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Gamuda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Garic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Give Steel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GRAHAM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Great British Communications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ELECNOR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Hitachi Energy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Icon Construction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IMI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IPS-Integrated Project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IRB Infrastructure Developers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Murphy &amp; Sons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Jan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Nul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JBA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 F Hunt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 Paul Construction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 Sisk &amp; Son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Heijmans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Leviat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Malaysian Resources Corporation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McGinley Support Services (Infrastructure)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Minconsult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Bhd.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Morrison Hershfield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Multiplex Construction Europe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NG Bailey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Osborne Infrastructure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PJ Hegarty &amp; Sons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QTS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Rejlers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RENK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BAM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HaskoningDHV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01324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4/26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4/26</a:t>
            </a:r>
            <a:endParaRPr lang="ja-JP" altLang="en-US" sz="2000" b="1" dirty="0"/>
          </a:p>
        </p:txBody>
      </p:sp>
      <p:sp>
        <p:nvSpPr>
          <p:cNvPr id="16" name="正方形/長方形 15"/>
          <p:cNvSpPr>
            <a:spLocks noChangeArrowheads="1"/>
          </p:cNvSpPr>
          <p:nvPr/>
        </p:nvSpPr>
        <p:spPr bwMode="auto">
          <a:xfrm>
            <a:off x="2225263" y="2120278"/>
            <a:ext cx="84665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Saferoad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SRV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SSOE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Structure Tone International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Structure Tone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Strukton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Roads &amp; Concrete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Sunrun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SYSTRA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Carey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TRACTEBEL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Trelleborg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Valmont SM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Van Oord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Vestum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ViaCon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Vibro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Menard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VINCI Construction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Vital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Utilities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VolkerWessels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VTU Management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Ward &amp; Burke Construction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Willmott Dixon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WJ Group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Ambuja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Cement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APERAM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Boral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BREEDON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Carlisle Companies Incorporated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Cement Australia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CIMPOR-</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Indústria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Cimentos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Dalmia Bharat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Forterra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Garda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Sikring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GCC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HATZEL &amp; BUEHLER,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Heidelberg Materials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JK Lakshmi Cement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JSW Cement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Marshalls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Martin Marietta Materials,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Optimas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Solutions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Polpaico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SAGAR CEMENTS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SigmaRoc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Keystone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THESIZE SURFACES S.L.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Tobermore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Udaipur Cement Works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Votorantim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Cimentos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ZND UK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ALPLA Werke Alvin Lehner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Aluflexpack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Amcor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Anchor Glass Container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August Faller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Axium Packaging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Berlin Packaging,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CHIANGPAO INDUSTRIAL 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Colormasters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Constantia Flexibles International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Coveris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Cymmetrik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(Shenzhen) Printing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Drug Plastics &amp; Glass Co.,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Engelhardt-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Druck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Envases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Universales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México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Faerch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FEVISA GLASS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HANACANS JOINT STOCK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Hinojosa Packaging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Labelmakers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Australia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Logoplaste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Manjushree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Technopack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medmix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Nampak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NAVAHITA KARANA, PT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NOSOPLAS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Pactiv Evergreen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PGP Glass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Pretium Packaging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Printpack,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Pro-Pac Packaging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Karya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Indah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Multiguna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United Can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Scholle IPN Netherlands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Schreiner Group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a:spLocks noChangeArrowheads="1"/>
          </p:cNvSpPr>
          <p:nvPr/>
        </p:nvSpPr>
        <p:spPr bwMode="auto">
          <a:xfrm>
            <a:off x="128588" y="2120278"/>
            <a:ext cx="224297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建築資材</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容器・包装</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05594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2276A-60AD-AF9B-F0DE-B1C89C456B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BC4932-252F-06B7-FF26-E00DF019488C}"/>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5/26</a:t>
            </a:r>
            <a:endParaRPr kumimoji="1" lang="ja-JP" altLang="en-US" dirty="0"/>
          </a:p>
        </p:txBody>
      </p:sp>
      <p:sp>
        <p:nvSpPr>
          <p:cNvPr id="3" name="コンテンツ プレースホルダー 2">
            <a:extLst>
              <a:ext uri="{FF2B5EF4-FFF2-40B4-BE49-F238E27FC236}">
                <a16:creationId xmlns:a16="http://schemas.microsoft.com/office/drawing/2014/main" id="{8E8693F9-881F-E642-BE40-98EFF97C6C6B}"/>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BDF38A53-A2F2-4900-BF44-46987865B8FD}"/>
              </a:ext>
            </a:extLst>
          </p:cNvPr>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5/26</a:t>
            </a:r>
            <a:endParaRPr lang="ja-JP" altLang="en-US" sz="2000" b="1" dirty="0"/>
          </a:p>
        </p:txBody>
      </p:sp>
      <p:sp>
        <p:nvSpPr>
          <p:cNvPr id="16" name="正方形/長方形 15">
            <a:extLst>
              <a:ext uri="{FF2B5EF4-FFF2-40B4-BE49-F238E27FC236}">
                <a16:creationId xmlns:a16="http://schemas.microsoft.com/office/drawing/2014/main" id="{2F5F7556-2E67-A66E-871A-64CC653FA661}"/>
              </a:ext>
            </a:extLst>
          </p:cNvPr>
          <p:cNvSpPr>
            <a:spLocks noChangeArrowheads="1"/>
          </p:cNvSpPr>
          <p:nvPr/>
        </p:nvSpPr>
        <p:spPr bwMode="auto">
          <a:xfrm>
            <a:off x="2225263" y="2120278"/>
            <a:ext cx="84665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Serioplast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Shanghai Zidan Packaging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Shenzhen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Bromake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New Material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Silgan Closures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STI Group | STI - Gustav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Stabernack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TEXEN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Trioworld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Industrier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CAPS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Vidroporto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Weener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Plastics Group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ZEUS PACKAGING GROUP LIMITED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Pearson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Supporting Education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TRAINING BUSINESS NETWORK, SL.</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AB Volvo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ACOME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Addtech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Airspeed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Alfen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Arburg GmbH +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Arteche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Ashok Leyland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Asian Power Devices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Batenburg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Techniek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Berggård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Amundsen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BizLink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Bourns,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CHINALCO-SWA 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CMC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Coesia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Coolfinity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DEIF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DMG MORI AKTIENGESELLSCHAFT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Eaton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Endress+Hauser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Engel Holding Gesellschaft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m.b.H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Envision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Ergonomic Solutions Manufacturing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Essex Furukawa Magnet Wire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EVBox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Flender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FORSEE POWER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Foster Refrigerator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FW Thorpe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Geelen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Counterflow</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Gelopar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Refrigeração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Paranaense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Ltda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Glamox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Gunnebo Holding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Hager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HAINAN JINPAN SMART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Harro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Höfliger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Verpackungsmaschinen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Hengdian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DMEGC Magnetics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Hengtong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Submarine Power Cable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Hexagon Composites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HIWIN TECHNOLOGIES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HUBER+SUHNER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IMBERA S.A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Indutrade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Itron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C Bamford Excavators Ltd (JCB)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Jackson Family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JDR Cable Systems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JIANGSU HENGTONG POWER CABLE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KION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Philips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Krones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Legrand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Linyi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Lingong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Machinery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Luxshare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Precision Industry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MAN Truck &amp; Bus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Multi-Wing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Neptuno Pumps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NEXANS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NIDEC ARISA S.L.U.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Ningbo Orient Wires &amp; Cables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NKT Cables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Nordex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Norican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Novenco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Building &amp; Industry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Numatic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OneCo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OPTIMA packaging group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Oshkosh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PennEngineering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Pfeiffer Vacuum Technology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5965273A-ECBB-49E5-31E5-008A8FF6D312}"/>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7D92244D-F56B-B3A5-1E3C-EDEC97C17D24}"/>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DD453756-63E2-0889-3DD4-0742CD9EAD25}"/>
              </a:ext>
            </a:extLst>
          </p:cNvPr>
          <p:cNvSpPr>
            <a:spLocks noChangeArrowheads="1"/>
          </p:cNvSpPr>
          <p:nvPr/>
        </p:nvSpPr>
        <p:spPr bwMode="auto">
          <a:xfrm>
            <a:off x="128588" y="2120278"/>
            <a:ext cx="2242979"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容器・包装</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教育サービス</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4776474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6/26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6/26</a:t>
            </a:r>
            <a:endParaRPr lang="ja-JP" altLang="en-US" sz="2000" b="1" dirty="0"/>
          </a:p>
        </p:txBody>
      </p:sp>
      <p:sp>
        <p:nvSpPr>
          <p:cNvPr id="16" name="正方形/長方形 15"/>
          <p:cNvSpPr>
            <a:spLocks noChangeArrowheads="1"/>
          </p:cNvSpPr>
          <p:nvPr/>
        </p:nvSpPr>
        <p:spPr bwMode="auto">
          <a:xfrm>
            <a:off x="2225262" y="2120278"/>
            <a:ext cx="8083117"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Polarium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 Solutions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Qingdao Haier Special Freezer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Qingdao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Hanhe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Cable.,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Regal Rexnord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Reichle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De-</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Massari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Renishaw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Rockwell Automation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Rolls-Royce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Rosenberger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Hochfrequenztechnik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SCANIA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SFS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Sichuan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Zhongguang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Lightning Protection Technologies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Siemens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Signify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Smart Phases Inc. (DBA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Novacab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Sunonwealth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Electric Machine Industry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Sunstrong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Industrial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Swegon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Systemair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Tianjin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Guoan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Mengguli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New Materials Science &amp;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TK Elevator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TKF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Toyota Material Handling Europe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Türk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Traktör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Ziraat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Makineleri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Vanderlande Industries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Vandewiele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Sweden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Vestas Wind Systems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Vitalink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Volex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Welbilt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Halesowen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Western Refrigeration Pvt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Wilo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WINDAR RENOVABLES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Xylem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Zhongtian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Technology Submarine Cable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Zhuhai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CosMX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Battery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Zumtobel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AG</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 Sisters Food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 InBev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Accolade Wines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Agropur Cooperative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ANDROS SNC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Anora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apetito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Asahi Europe &amp;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ASR Group International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Baker &amp; Baker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Bakkavor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Barfoots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of Botley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Blue Skies Holdings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BRF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Bright Blue Foods (BBF)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Bundaberg Sugar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Burgess Farms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Caffè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Borbone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s.r.l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CAPITELLI F.LLI S.R.L.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Carlsberg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Charlie Bigham's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Charoen Pokphand Group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Clif Bar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Coca-Cola HBC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Continental Confectionery Company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Gıda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Tic.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Country Style Foods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CPC Foods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Dawn Meats Group UC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 Monte Foods,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Develey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Polska Sp. z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Devro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DH BROTHERS INDUSTRIES (PTY) LTD TRADING AS WILLOWTON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Diageo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Duvel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Moortgat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ECOM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Agroindustrial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Eldora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Emmi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Duerrs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Sons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Familia Torres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Farm Dairy Holding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Finnebrogue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(Lynn's Country Foods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Foodmark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Foods And Inns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Limtied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Freixenet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Copestick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a:spLocks noChangeArrowheads="1"/>
          </p:cNvSpPr>
          <p:nvPr/>
        </p:nvSpPr>
        <p:spPr bwMode="auto">
          <a:xfrm>
            <a:off x="128588" y="2120278"/>
            <a:ext cx="224297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94940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7/26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7/26</a:t>
            </a:r>
            <a:endParaRPr lang="ja-JP" altLang="en-US" sz="2000" b="1" dirty="0"/>
          </a:p>
        </p:txBody>
      </p:sp>
      <p:sp>
        <p:nvSpPr>
          <p:cNvPr id="15" name="正方形/長方形 14"/>
          <p:cNvSpPr>
            <a:spLocks noChangeArrowheads="1"/>
          </p:cNvSpPr>
          <p:nvPr/>
        </p:nvSpPr>
        <p:spPr bwMode="auto">
          <a:xfrm>
            <a:off x="128588" y="2120278"/>
            <a:ext cx="2242979"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30462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Fresh and honest cafe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G's Fresh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General Mills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Gilmer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Goedhart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Gold Creek Foods, LLC / Gold Creek Processing,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Golden State Foods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Greene King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of Butchers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AZUCARERO MEXICO GAM SAPI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Bimbo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Trimex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Guayaki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Yerba Mate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Hilton Food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innocent drinks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JBS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Jordanes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Kellogg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Kemin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Kettle Produce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Kingsland Drinks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Kizilay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İçecek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Vezet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KSG Catering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 Doria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 Lorraine Bakery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Lactalis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Lakeland Dairies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Laurens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Spethmann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Aktiengesellschaft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Lipton Teas and Infusions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LOTTE CHILSUNG BEVERAGE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Lotus Bakeries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Marfrig Global Foods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Marmon Foodservice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Midsona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Milarex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Mills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Minor, Weir and Willis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Mondelez International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 England Seafood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Nomad Foods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Ltd.d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Nortura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NR Instant Produce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Kavli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olam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 ingredients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ofi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ORIOR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PepsiCo,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Pernod Ricard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Pfeifer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PH-CH SAS : PIPER-HEIDSIECK, CHARLES HEIDSIECK, RARE CHAMPAGNE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pladis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Plenish Drinks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Polarica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Premier Foods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Primafruit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Princes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Sugar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Labinta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Puratos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Quik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Rodekohr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A-ware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Swinkels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Unibrew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Salumificio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Fratelli Beretta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Sichuan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Swellfun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Sipsmith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Stryhns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SunRice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(listed as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RiceGrowers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Sweet Products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Taylors Wines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TAZO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TEREOS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Thai Beverage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Arnotts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Fresh Produce Centre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nature network / MB-Holding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MartinBauer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Finzelberg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PhytoLab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Europlant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Tirlan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Ülker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Bisküvi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Sanayi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Unternehmensgruppe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Theo Müller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S.e.c.s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Upfield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Valeo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Verstegen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Spices &amp; Sauces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Viña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Casa Silva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VIÑA CONCHA Y TORO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Vina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Polkura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Vitacress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Wells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Wilmar International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Yeo Valley Production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Zott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 &amp; Co. KG</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31430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8/26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8/26</a:t>
            </a:r>
            <a:endParaRPr lang="ja-JP" altLang="en-US" sz="2000" b="1" dirty="0"/>
          </a:p>
        </p:txBody>
      </p:sp>
      <p:sp>
        <p:nvSpPr>
          <p:cNvPr id="15" name="正方形/長方形 14"/>
          <p:cNvSpPr>
            <a:spLocks noChangeArrowheads="1"/>
          </p:cNvSpPr>
          <p:nvPr/>
        </p:nvSpPr>
        <p:spPr bwMode="auto">
          <a:xfrm>
            <a:off x="128588" y="2120278"/>
            <a:ext cx="2242979"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食料品小売</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食料品・農産品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食料品・畜産品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08969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Allmanhall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Atlante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Sri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Blue Apron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Carrefour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CP ALL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Domino's Pizza,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Empire Company Limited and Sobeys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Fruktbudet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Norden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ICA Gruppen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INDUSTRIALIZADORA OLEOFINOS S.A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Kesko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Ahold Delhaize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Mercadona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MSM MALAYSIA HOLDINGS 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Musgrave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PENNY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Markt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REWE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Markt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SCA Investments LTD T/A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Gousto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Southern Co-operative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Walmart Inc.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AMAGGI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Carbery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Emsland-Stärke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 W MANSFIELD &amp; SON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FGV Holdings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GrainCorp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Greenvale AP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Huntapac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Produce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Infarm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IOI Corporation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Kalsec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Liffey Meats Cavan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Mitr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Phol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Monaghan Mushrooms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Musim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Mas Holdings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Noble Group Finance Guernsey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Austindo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Nusantara Jaya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Tbk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Samora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Usaha Makmur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R.E.A.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Tunas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Sawa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Erma (TSE)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Walsh Mushrooms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Wealmoor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Weetabix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Wernsing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 Family GmbH &amp; Co. KG</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Avícola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Coliumo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BHJ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BioMar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Browns Food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China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Shengmu</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Organic Milk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Darling Ingredients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DAVA Foods Denmark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Ernst Sutter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 Label Foods (Gressingham Foods)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IMV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heristo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aktiengesellschaft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Inner Mongolia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Yili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Industrial Group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Kekén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Leo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Midfield Meat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Sofina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Foods Europe</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Ace &amp; Tate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Dycem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 Healthcare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H&amp;T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Presspart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Jiangsu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Zhongjin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Matai Medicinal Packaging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Lansinoh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Laboratories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Medtronic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Medux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Mölnlycke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Health Care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NEMERA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Owen Mumford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ResMed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Siemens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Healthineers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STRATEC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Wellspect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WS Audiology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Zimmer Biomet</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27692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1404-46D9-16E7-9D9C-FC4FAC22CF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D26943-21CC-268F-6011-2F4DB348BB1A}"/>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9/26</a:t>
            </a:r>
            <a:endParaRPr kumimoji="1" lang="ja-JP" altLang="en-US" dirty="0"/>
          </a:p>
        </p:txBody>
      </p:sp>
      <p:sp>
        <p:nvSpPr>
          <p:cNvPr id="3" name="コンテンツ プレースホルダー 2">
            <a:extLst>
              <a:ext uri="{FF2B5EF4-FFF2-40B4-BE49-F238E27FC236}">
                <a16:creationId xmlns:a16="http://schemas.microsoft.com/office/drawing/2014/main" id="{16B26C9C-3AD7-5B8E-1F7F-3C18F8F43638}"/>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221FD904-8701-6F06-3EE6-4671DBFCBDEE}"/>
              </a:ext>
            </a:extLst>
          </p:cNvPr>
          <p:cNvSpPr/>
          <p:nvPr/>
        </p:nvSpPr>
        <p:spPr>
          <a:xfrm>
            <a:off x="478568" y="1776650"/>
            <a:ext cx="954427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9/26</a:t>
            </a:r>
            <a:endParaRPr lang="ja-JP" altLang="en-US" sz="2000" b="1" dirty="0"/>
          </a:p>
        </p:txBody>
      </p:sp>
      <p:sp>
        <p:nvSpPr>
          <p:cNvPr id="15" name="正方形/長方形 14">
            <a:extLst>
              <a:ext uri="{FF2B5EF4-FFF2-40B4-BE49-F238E27FC236}">
                <a16:creationId xmlns:a16="http://schemas.microsoft.com/office/drawing/2014/main" id="{8E9AF217-F353-1C57-2C20-99D2A43A1782}"/>
              </a:ext>
            </a:extLst>
          </p:cNvPr>
          <p:cNvSpPr>
            <a:spLocks noChangeArrowheads="1"/>
          </p:cNvSpPr>
          <p:nvPr/>
        </p:nvSpPr>
        <p:spPr bwMode="auto">
          <a:xfrm>
            <a:off x="128588" y="2120278"/>
            <a:ext cx="22429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メディア</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専門サービス（</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A37AB5C3-2443-E94E-A201-FA370C77D73F}"/>
              </a:ext>
            </a:extLst>
          </p:cNvPr>
          <p:cNvSpPr>
            <a:spLocks noChangeArrowheads="1"/>
          </p:cNvSpPr>
          <p:nvPr/>
        </p:nvSpPr>
        <p:spPr bwMode="auto">
          <a:xfrm>
            <a:off x="2225262" y="2120278"/>
            <a:ext cx="808969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Balwin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Cairn Homes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MJ Gleeson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OMDUS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Groep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Redrow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Wijnen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Groep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Alma Media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APG|SGA Allgemeine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Plakatgesellschaft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Axel Springer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Bonnier News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British Broadcasting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Chime Communications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Clear Channel International Holdings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Immediate Media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Inside Ideas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Inspired Thinking Group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Teamitg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JCDecaux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Jellyfish Digital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Labelium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Macmillan Publishers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Mediahuis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Mercedes-Benz Grand Prix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Netflix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Paramount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PROMOTORA DE INFORMACIONES,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S4 Capital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Storytel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Tag Worldwide Holdings Ltd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Telenet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Financial Times Limited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AAF LA PROVIDENCE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Accenture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Acuity Knowledge Services (India)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Addleshaw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Goddard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Adecco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ADEN SERVICES CHINA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AFRY (ÅF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Pöyry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Agendi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Akind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Venture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Alight Solutions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AlixPartners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Allied Sustainability and Environmental Consultants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AMBIPAR PARTICIPAÇÕES E EMPREENDIMENTOS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APTIM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Aquent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Arbo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Arcadis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Arthur Cox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Arup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Ashurst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Astrix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Avieco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Bain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Baringa Partners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France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Norway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USA,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BES Group (British Engineering Services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Bestudy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(Shanghai) Medical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Bird &amp; Bird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Boma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Boston Consulting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Business Integration Partners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Cactus Communications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Carne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Carpenters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Cartus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Chemonics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Citation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Clarivate,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Clarke Willmott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Cleary Gottlieb Steen &amp; Hamilton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Clifford Chance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Clyde &amp; Co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Commisioning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Agents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Community Services.net Pty Ltd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CSnet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Cooper Parry Group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Corps Security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Danish Technological Institute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Davidson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Davies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Deloitte (Deloitte Global and Deloitte member firms)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C1411DA0-CC78-9F39-BDA3-020A2AB22CFC}"/>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F0BD0818-BBD3-E38F-5956-E54AEC6A7298}"/>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68684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10/26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10/26</a:t>
            </a:r>
            <a:endParaRPr lang="ja-JP" altLang="en-US" sz="2000" b="1" dirty="0"/>
          </a:p>
        </p:txBody>
      </p:sp>
      <p:sp>
        <p:nvSpPr>
          <p:cNvPr id="15" name="正方形/長方形 14"/>
          <p:cNvSpPr>
            <a:spLocks noChangeArrowheads="1"/>
          </p:cNvSpPr>
          <p:nvPr/>
        </p:nvSpPr>
        <p:spPr bwMode="auto">
          <a:xfrm>
            <a:off x="128588" y="2120278"/>
            <a:ext cx="22429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Delta Capita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Dentons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Dentons UK and Middle East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DNV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Dun &amp; Bradstreet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DWF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Edge Environment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Element Materials Technology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Eversheds Sutherland (US)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Finnegan, Henderson,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Farabow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Garrett &amp; Dunner,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Finsbury Glover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Hering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FirstMeridian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Business Services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Frank Recruitment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GHD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Gowling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WLG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Grant Thornton Ireland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Grant Thornton Specialist Advisory Services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Grayce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 Element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green4T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Greenfish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Grimshaw</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Hatch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HELP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Forsikring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Hill Dickinson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HireRight Holdings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HKS,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Horwich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Farrelly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Hudson RPO (Aust)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Hydrock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Consultants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IA Interior Architects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Implement Consulting Group 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Impressions Services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Inspired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Institutional Shareholder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Data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Ipsos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IQ-EQ Group Holdings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Julius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Rutherfoord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KBR,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King &amp; Wood Mallesons, Australia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Klüh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Security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KÖTTER SE &amp; Co.KG Security, München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KPMG Holding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KPMG Ireland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KPMG UK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Lander &amp; Rogers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Landmark Information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Lewis Silkin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MAAL Associates,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MacArthur Green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ManpowerGroup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Maritz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Marsh McLennan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Mattos Filho,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Veiga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Filho,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Marrey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Jr and Quiroga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Advogados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Mazars SC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McKinsey &amp; Company,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Meinhardt Group International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Merchants Building Maintenance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Mewburn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Ellis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Milestone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MiljöMatematik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Malmö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Mishcon de Reya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Modulaire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Montrose Environmental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Moore Kingston Smith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Multiconsult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Ndevr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Environmental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NetConnect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Next 15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Noblis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Normec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Norton Rose Fulbright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Nurture Landscapes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OC&amp;C Strategy Consultants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Odgers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Berndtson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OPEN Health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PageGroup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Palladium Group Holdings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Partners in Performance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170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CDP</a:t>
            </a:r>
            <a:r>
              <a:rPr kumimoji="1" lang="ja-JP" altLang="en-US" dirty="0" err="1"/>
              <a:t>には</a:t>
            </a:r>
            <a:r>
              <a:rPr kumimoji="1" lang="ja-JP" altLang="en-US" dirty="0"/>
              <a:t>数多くの投資家が参加</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p:cNvSpPr>
            <a:spLocks noGrp="1"/>
          </p:cNvSpPr>
          <p:nvPr>
            <p:ph sz="quarter" idx="12"/>
          </p:nvPr>
        </p:nvSpPr>
        <p:spPr>
          <a:xfrm>
            <a:off x="161925" y="1110920"/>
            <a:ext cx="10367963" cy="958106"/>
          </a:xfrm>
        </p:spPr>
        <p:txBody>
          <a:bodyPr/>
          <a:lstStyle/>
          <a:p>
            <a:r>
              <a:rPr lang="en-US" altLang="ja-JP" sz="1800" dirty="0"/>
              <a:t>CDP</a:t>
            </a:r>
            <a:r>
              <a:rPr lang="ja-JP" altLang="en-US" sz="1800" dirty="0"/>
              <a:t>に署名をする機関投資家の数は年々増加している</a:t>
            </a:r>
            <a:endParaRPr lang="en-US" altLang="ja-JP" sz="1800" dirty="0"/>
          </a:p>
          <a:p>
            <a:r>
              <a:rPr lang="en-US" altLang="ja-JP" sz="1800" dirty="0"/>
              <a:t>CDP</a:t>
            </a:r>
            <a:r>
              <a:rPr lang="ja-JP" altLang="en-US" sz="1800" dirty="0"/>
              <a:t>の点数を高めることは、多くの機関投資家に良いアピールができる</a:t>
            </a:r>
          </a:p>
        </p:txBody>
      </p:sp>
      <p:sp>
        <p:nvSpPr>
          <p:cNvPr id="15" name="正方形/長方形 14"/>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16" name="正方形/長方形 15"/>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2023</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17" name="表 16"/>
          <p:cNvGraphicFramePr>
            <a:graphicFrameLocks noGrp="1"/>
          </p:cNvGraphicFramePr>
          <p:nvPr/>
        </p:nvGraphicFramePr>
        <p:xfrm>
          <a:off x="1133724" y="3358967"/>
          <a:ext cx="8100000" cy="2484000"/>
        </p:xfrm>
        <a:graphic>
          <a:graphicData uri="http://schemas.openxmlformats.org/drawingml/2006/table">
            <a:tbl>
              <a:tblPr firstRow="1" bandRow="1"/>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署名機関数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746</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運用資産総額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136</a:t>
                      </a:r>
                      <a:r>
                        <a:rPr kumimoji="1" lang="ja-JP" altLang="en-US" sz="2000" b="0" dirty="0">
                          <a:solidFill>
                            <a:schemeClr val="tx1"/>
                          </a:solidFill>
                        </a:rPr>
                        <a:t>兆＄以上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23,202</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4,815</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1,152</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0" name="テキスト ボックス 19"/>
          <p:cNvSpPr txBox="1">
            <a:spLocks noChangeArrowheads="1"/>
          </p:cNvSpPr>
          <p:nvPr/>
        </p:nvSpPr>
        <p:spPr bwMode="auto">
          <a:xfrm>
            <a:off x="593724" y="6890261"/>
            <a:ext cx="8856201" cy="646780"/>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]CDP</a:t>
            </a:r>
            <a:r>
              <a:rPr lang="ja-JP" altLang="en-US" sz="1000" b="0" dirty="0">
                <a:solidFill>
                  <a:srgbClr val="000000"/>
                </a:solidFill>
                <a:latin typeface="Meiryo UI" pitchFamily="50" charset="-128"/>
                <a:ea typeface="Meiryo UI" pitchFamily="50" charset="-128"/>
                <a:cs typeface="Meiryo UI" pitchFamily="50" charset="-128"/>
              </a:rPr>
              <a:t>ホームページ：</a:t>
            </a:r>
            <a:r>
              <a:rPr lang="en-US" altLang="ja-JP" sz="1000" b="0" i="0" dirty="0">
                <a:solidFill>
                  <a:srgbClr val="000000"/>
                </a:solidFill>
                <a:effectLst/>
                <a:latin typeface="roboto-regular"/>
              </a:rPr>
              <a:t>Companies requested by CDP’s capital markets signatories</a:t>
            </a:r>
          </a:p>
          <a:p>
            <a:pPr marL="365125" lvl="0" indent="-365125" eaLnBrk="1" hangingPunct="1">
              <a:lnSpc>
                <a:spcPts val="1500"/>
              </a:lnSpc>
              <a:defRPr/>
            </a:pPr>
            <a:r>
              <a:rPr lang="ja-JP" altLang="en-US" sz="1000" b="0" dirty="0">
                <a:solidFill>
                  <a:srgbClr val="000000"/>
                </a:solidFill>
                <a:latin typeface="Meiryo UI" pitchFamily="50" charset="-128"/>
                <a:ea typeface="Meiryo UI" pitchFamily="50" charset="-128"/>
                <a:cs typeface="Meiryo UI" pitchFamily="50" charset="-128"/>
              </a:rPr>
              <a:t>（</a:t>
            </a:r>
            <a:r>
              <a:rPr lang="en-US" altLang="ja-JP" sz="1000" b="0" dirty="0">
                <a:solidFill>
                  <a:srgbClr val="000000"/>
                </a:solidFill>
                <a:latin typeface="Meiryo UI" pitchFamily="50" charset="-128"/>
                <a:ea typeface="Meiryo UI" pitchFamily="50" charset="-128"/>
                <a:cs typeface="Meiryo UI" pitchFamily="50" charset="-128"/>
              </a:rPr>
              <a:t>https://www.cdp.net/en/companies-discloser/how-to-disclose-as-a-company/investor-requested-companies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The A List 2023</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https://www.cdp.net/en/companies/companies-scores</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pic>
        <p:nvPicPr>
          <p:cNvPr id="21" name="図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23" name="図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Tree>
    <p:extLst>
      <p:ext uri="{BB962C8B-B14F-4D97-AF65-F5344CB8AC3E}">
        <p14:creationId xmlns:p14="http://schemas.microsoft.com/office/powerpoint/2010/main" val="771198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11/26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11/26</a:t>
            </a:r>
          </a:p>
        </p:txBody>
      </p:sp>
      <p:sp>
        <p:nvSpPr>
          <p:cNvPr id="15" name="正方形/長方形 14"/>
          <p:cNvSpPr>
            <a:spLocks noChangeArrowheads="1"/>
          </p:cNvSpPr>
          <p:nvPr/>
        </p:nvSpPr>
        <p:spPr bwMode="auto">
          <a:xfrm>
            <a:off x="128588" y="2120278"/>
            <a:ext cx="224297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Penningtons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Manches Cooper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Perkins &amp; Will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Point 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Porsche Consulting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Preqin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PricewaterhouseCoopers International Limited (PwC IL)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Projective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ProPharma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R&amp;G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PharmaStudies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Ramboll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Randstad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Ricardo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RINA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Roland Berger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RWS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S&amp;P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Scientific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Serveo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Sharpe Pritchard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Sia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SLR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Sparta Global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Spiro Part of the GES Collective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SPS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Stantec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SUCHEME Groupe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TAUW Group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British Standards Institution (BSI)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Financial Conduct Authority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Lockwood Group,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MISSION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North Highland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Total Care (CSU,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Tzorg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Zizo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TPXimpact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TransPerfect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Turner &amp; Townsend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TÜV SÜD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Vanasse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Hangen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Brustlin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 (VHB)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Virgin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Vital Human Resources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Walker Morris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Waterman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WCG Clinical,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Weichert Workforce Mobility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Wilmington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Work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WTW</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YouGov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Zenergi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ZS Associates</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Adapteo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Aldar Properties PJSC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Atrium Ljungberg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Avison Young (UK)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B2R Local No.1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Big Yellow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BRIGADE ENTERPRISES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Brookfield India Real Estate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Brookfield Properties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BXP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CBRE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CK Asset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Delete Group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Oyj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Dexus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Emirates Strategic Investment Company (ESIC)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Equinix,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Fastighets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 Balder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Fibra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Mty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F/2157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Centrepoint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Logistics and Commercial Trust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Property Commercial Management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Property Industrial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Property Retail Management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Property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Genesta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Property Nordics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Goodman 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Goodman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Gopalan Enterprises (India)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Hong Kong Science &amp; Technology Parks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Hysan Development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Investa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Office Management Pty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Ivanhoé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Cambridge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Kerry Properties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35830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12/26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12/26</a:t>
            </a:r>
          </a:p>
        </p:txBody>
      </p:sp>
      <p:sp>
        <p:nvSpPr>
          <p:cNvPr id="15" name="正方形/長方形 14"/>
          <p:cNvSpPr>
            <a:spLocks noChangeArrowheads="1"/>
          </p:cNvSpPr>
          <p:nvPr/>
        </p:nvSpPr>
        <p:spPr bwMode="auto">
          <a:xfrm>
            <a:off x="23658" y="2120278"/>
            <a:ext cx="224297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105342" y="2120278"/>
            <a:ext cx="842454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KingSett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Capital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 Poste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Immobilier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Meridia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Capital Partners SGEIC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Mileway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Nan Fung Development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Nan Fung Development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Nan Fung Property Management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 World Development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NREP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Olav Thon Gruppen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Phoenix Property Investors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Primonial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REIM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Prologis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Quintain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REDEVCO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Savills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Sino Land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Slättö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SOHO China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Stockland Corporation Limited and Stockland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Sunway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Sunway REIT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Swire Properties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Berkeley Group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RMR Group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States Cold Storage,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Vicinity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Centres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WeWork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Weyerhaeuser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Workspace Group PLC</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Ahlsell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Alibaba Group Holding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Alko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Alligo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Americanas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Asda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B&amp;S Group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Beijing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Zhuanzhuan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Spirit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Bloom &amp; Wild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Boozt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Brødrene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A&amp;O Johansen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Callmewine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Cancer Research UK Trading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Chalhoub</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Coop-Gruppe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Genossenschaft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Currys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Decathlon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DeFacto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Perakende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Ticaret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Denner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Direct Wines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Dutch Flower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Europris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Foot Locker,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Frasers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Gebr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Heinemann SE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Groupe RG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SOMA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Halfords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HEMA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HOME PRODUCT CENTER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IKEA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Inditex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Intergamma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Internet Fusion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Jardine Motors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Jumbo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Leroy Merlin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Companhia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Brasileira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Bricolagem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Lincolnshire Co-operative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LKQ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LOTTE SHOPPING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Lowe's Companies,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Lyreco UK and Ireland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Marks &amp; Spencer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Maxeda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DIY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MEKO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Migros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Migros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Ticaret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Mobsta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Österbergs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Industrihandel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Pick n Pay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Plantasjen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Polarn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Pyret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Reitan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Convenience Sweden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Ring Automotive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Sofaco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Design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SOK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Sportler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STARK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Systembolaget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Target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Tchibo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Midcounties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Co-operative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UK Greetings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XD Connects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Yotrio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Co., Ltd.</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10044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8E36-68B4-B3DE-BF89-1A8AA3F17F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3931A1-33F1-EAA2-9CF0-62955F536B22}"/>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13/26</a:t>
            </a:r>
            <a:endParaRPr kumimoji="1" lang="ja-JP" altLang="en-US" dirty="0"/>
          </a:p>
        </p:txBody>
      </p:sp>
      <p:sp>
        <p:nvSpPr>
          <p:cNvPr id="3" name="コンテンツ プレースホルダー 2">
            <a:extLst>
              <a:ext uri="{FF2B5EF4-FFF2-40B4-BE49-F238E27FC236}">
                <a16:creationId xmlns:a16="http://schemas.microsoft.com/office/drawing/2014/main" id="{CD5AE5B0-1C1A-0B19-3A5F-A77916E6AF45}"/>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F984275C-54A2-6A0B-BB2A-D6B1026BBBF1}"/>
              </a:ext>
            </a:extLst>
          </p:cNvPr>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13/26</a:t>
            </a:r>
          </a:p>
        </p:txBody>
      </p:sp>
      <p:sp>
        <p:nvSpPr>
          <p:cNvPr id="15" name="正方形/長方形 14">
            <a:extLst>
              <a:ext uri="{FF2B5EF4-FFF2-40B4-BE49-F238E27FC236}">
                <a16:creationId xmlns:a16="http://schemas.microsoft.com/office/drawing/2014/main" id="{954D1F4F-1E02-23C0-FCF3-9E2466667F39}"/>
              </a:ext>
            </a:extLst>
          </p:cNvPr>
          <p:cNvSpPr>
            <a:spLocks noChangeArrowheads="1"/>
          </p:cNvSpPr>
          <p:nvPr/>
        </p:nvSpPr>
        <p:spPr bwMode="auto">
          <a:xfrm>
            <a:off x="128588" y="2120278"/>
            <a:ext cx="224297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半導体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ソフトウェア（</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5E5A410-3858-43A0-7D52-C4819D95C7D1}"/>
              </a:ext>
            </a:extLst>
          </p:cNvPr>
          <p:cNvSpPr>
            <a:spLocks noChangeArrowheads="1"/>
          </p:cNvSpPr>
          <p:nvPr/>
        </p:nvSpPr>
        <p:spPr bwMode="auto">
          <a:xfrm>
            <a:off x="2225263" y="2120278"/>
            <a:ext cx="81179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Amkor Technology,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Analog Devices,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ASE Technology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Axcelis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Canadian Solar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Global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Unichip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Imagination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IQE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Marvell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NF Smith &amp; Associates 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Nordic Semiconductor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Omnivision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Semtech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Teradyne,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Tongwei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Solar (Hefei)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Microelectronics Corporation</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360 DEGREE CLOUD TECHNOLOGIES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ACCEDO BROADBAND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Acensi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Activision Blizzard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Adobe,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Advania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Sverige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Akamai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Akila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All for One Group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Amadeus IT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Appen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Aspen Technology,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Atea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Atlassian Corporation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Atos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Betterfly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BJSS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BMC Software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Brillio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Broadridge Financial Solutions,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Bytes Technology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Calyx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Cegal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Celonis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CEMAsys.com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Clearvision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(CM) 2005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Concentrix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Consid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CoStar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Coupa Software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Crayon Group Holding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CrowdStrike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Darktrace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DataArt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Solutions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Devoteam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DKV MOBILITY GROUP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DocuSign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Econocom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Edenred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Endava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Envision Digital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everis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Portugal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Exabeam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Exclusive Networks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ExlService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EXPLEO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Fenergo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Finastra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Flexera Software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Flexport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Fortinet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Fractal Analytics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Futurice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GlobalData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Globant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Gofore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GROUPE ARTEMYS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Astek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Guidewire Software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Haufe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Hemmersbach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Hexagon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HEXAWARE TECHNOLOGIES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I-TRACING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IDEALISTA S.A.U.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ilionx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InfoBeans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InMobi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Irdeto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Iron Mountain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Itransition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Kainos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Kin and Carta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Kinly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Knowit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L&amp;T Technology Services Limited (LTTS)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League,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Logicalis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Magnit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Maintel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Mambu</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Mastek UK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25A72DA7-B5C5-7264-2E48-392C2CA413B7}"/>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7185C367-DAF3-1B4F-49E0-86DA7D982103}"/>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84399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14/26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14/26</a:t>
            </a:r>
            <a:endParaRPr lang="ja-JP" altLang="en-US" sz="2000" b="1" dirty="0"/>
          </a:p>
        </p:txBody>
      </p:sp>
      <p:sp>
        <p:nvSpPr>
          <p:cNvPr id="15" name="正方形/長方形 14"/>
          <p:cNvSpPr>
            <a:spLocks noChangeArrowheads="1"/>
          </p:cNvSpPr>
          <p:nvPr/>
        </p:nvSpPr>
        <p:spPr bwMode="auto">
          <a:xfrm>
            <a:off x="128588" y="2120278"/>
            <a:ext cx="224297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ソフトウェア（</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廃棄物処理業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特殊消費者サービス</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804364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Match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Materialise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Mavenir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Meta Platforms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Metacube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Software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Microsoft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MoveInSync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Technology Solutions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Mutonic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Nagarro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Nechi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Nexthink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NNIT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Nordlo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Norstella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NTT DATA ITALIA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NXT Netcare Services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OneTrust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Palo Alto Networks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Pegasystems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Playtech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PTC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Qlik Technologies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Rapid7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Riot Games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Rovio Entertainment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Samsara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SCC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Signant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Health Global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Splunk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Stibo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Software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Straive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StrongPoint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Tata Consultancy Services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 Mahindra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TECNOLOGIAS PLEXUS S.L.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Tencent Holding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Knot Worldwide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Sage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TravelPerk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Twitter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Unity Software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UST Global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Vakrangee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VelocityEHS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VERMEG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Version 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Virtusa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Visa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VNET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Wissen Infotech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WNS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Wolters Kluwer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World Wide Technology Holding Co.,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Worldline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Worldwide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TechService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Xero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Zellis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Zensar Technologies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Zomato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Zones,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Zühlke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Aigües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Barcelona,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Empresa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Metropolitana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Gestió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Cicle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Integral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l'Aigua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Moya Holdings Asia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Northern Ireland Water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Pennon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Saur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South East Water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SUEZ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Utilities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Veolia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Environnement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Yarra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Valley Water</a:t>
            </a: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Avarn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Security Group Holding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Browne Jacobson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Christie's International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Emirates Driving Company P.J.S.C.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ENTAIN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ESSA SALES &amp; DIISTRIBUTION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Euronext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Foundever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GORON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Impact Auto Auctions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MCH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Mills &amp; Reeve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Qontigo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Weightmans LLP</a:t>
            </a:r>
          </a:p>
          <a:p>
            <a:pPr lvl="0"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8391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15/26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2105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15/26</a:t>
            </a:r>
            <a:endParaRPr lang="ja-JP" altLang="en-US" sz="2000" b="1" dirty="0"/>
          </a:p>
        </p:txBody>
      </p:sp>
      <p:sp>
        <p:nvSpPr>
          <p:cNvPr id="15" name="正方形/長方形 14"/>
          <p:cNvSpPr>
            <a:spLocks noChangeArrowheads="1"/>
          </p:cNvSpPr>
          <p:nvPr/>
        </p:nvSpPr>
        <p:spPr bwMode="auto">
          <a:xfrm>
            <a:off x="128588" y="2120278"/>
            <a:ext cx="2242979"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ハードウェア・機器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ABB E-mobility Holding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Ace Technologies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Adva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Optical Networking SE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ALE INTERNATIONAL SASU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Arcadyan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Technology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Assa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Abloy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ASUSTEK COMPUTER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Auras Technology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Boyd (Shenzhen) Thermal Systems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Boyd Plastic and Metal Parts (Shenzhen)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Boyd Vietnam Company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Caljan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Catcher Technology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CERATIZIT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COMPAL ELECTRONICS,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Dell Technologies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Digiboard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Eletrônica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da Amazônia LTDA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discoverIE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DZS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Edmund Optics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Elma Electronic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G.Tech</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Technology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General Interface Solution (GIS) Holding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Giesecke+Devrient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HMD Global OY</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HMS Networks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Hon Hai Precision Inc.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HTC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Huawei Technologies Deutschland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IDEMIA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Infinera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Ingersoll Rand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Ingram Micro</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INSPUR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Jabil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Juniper Networks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Kamstrup</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KCE Electronics Public Company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Kiefel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Kingston Technology Company,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KUKA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Kyndryl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LG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Innotek</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LITE-ON technology corp.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Lumentum</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Holdings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Moxa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Nokia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Nolato</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Primax</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Electronics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Prose Technologies India Pvt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Qisda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Quanta Computer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Regent Electron (Chongqing)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SAGEMCOM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Sensience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SHI International Corp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Shin Zu Shing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Siemon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SUNREX TECHNOLOGY CORP.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Suzhou Anjie Technology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Suzhou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Dongshan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Precision Manufacturing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Syncmold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Enterprise Corp.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Tactus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TAIWAN PRINTED CIRCUIT BOARD TECHVEST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TD SYNNEX</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Thorlabs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TOMRA Systems ASA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TP-Link Corporation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Vantiva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ViewSonic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Wistron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NeWeb</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Xerox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ZTE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Zyxel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Corporation</a:t>
            </a:r>
          </a:p>
          <a:p>
            <a:pPr lvl="0" eaLnBrk="1" hangingPunct="1">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9816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32D0B-04BC-8696-6057-BF28B3E39D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DA3331-C6F9-6C29-AD03-6003437D853D}"/>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16/26</a:t>
            </a:r>
            <a:endParaRPr kumimoji="1" lang="ja-JP" altLang="en-US" dirty="0"/>
          </a:p>
        </p:txBody>
      </p:sp>
      <p:sp>
        <p:nvSpPr>
          <p:cNvPr id="3" name="コンテンツ プレースホルダー 2">
            <a:extLst>
              <a:ext uri="{FF2B5EF4-FFF2-40B4-BE49-F238E27FC236}">
                <a16:creationId xmlns:a16="http://schemas.microsoft.com/office/drawing/2014/main" id="{DFDEC843-E5C9-BE4F-4F6D-8EA717D57691}"/>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85289246-94F4-C31C-B67B-19147C5902A0}"/>
              </a:ext>
            </a:extLst>
          </p:cNvPr>
          <p:cNvSpPr/>
          <p:nvPr/>
        </p:nvSpPr>
        <p:spPr>
          <a:xfrm>
            <a:off x="478568" y="1776650"/>
            <a:ext cx="972105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16/26</a:t>
            </a:r>
            <a:endParaRPr lang="ja-JP" altLang="en-US" sz="2000" b="1" dirty="0"/>
          </a:p>
        </p:txBody>
      </p:sp>
      <p:sp>
        <p:nvSpPr>
          <p:cNvPr id="15" name="正方形/長方形 14">
            <a:extLst>
              <a:ext uri="{FF2B5EF4-FFF2-40B4-BE49-F238E27FC236}">
                <a16:creationId xmlns:a16="http://schemas.microsoft.com/office/drawing/2014/main" id="{765E0A05-B732-6279-E0FC-7034775D9CD3}"/>
              </a:ext>
            </a:extLst>
          </p:cNvPr>
          <p:cNvSpPr>
            <a:spLocks noChangeArrowheads="1"/>
          </p:cNvSpPr>
          <p:nvPr/>
        </p:nvSpPr>
        <p:spPr bwMode="auto">
          <a:xfrm>
            <a:off x="128588" y="2120278"/>
            <a:ext cx="22429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タバコ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陸上輸送（道路・線路）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タイヤ</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1D1A0D4-E48B-2E32-4B22-86F52F6FA55B}"/>
              </a:ext>
            </a:extLst>
          </p:cNvPr>
          <p:cNvSpPr>
            <a:spLocks noChangeArrowheads="1"/>
          </p:cNvSpPr>
          <p:nvPr/>
        </p:nvSpPr>
        <p:spPr bwMode="auto">
          <a:xfrm>
            <a:off x="2225263" y="2120278"/>
            <a:ext cx="797436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British American Tobacco (BAT)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Imperial Brands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KT&amp;G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Scandinavian Tobacco Group A/S</a:t>
            </a:r>
          </a:p>
          <a:p>
            <a:pPr lvl="0" eaLnBrk="1" hangingPunct="1">
              <a:defRPr/>
            </a:pP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Autostrade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per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l’Italia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Brisa - Auto-</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estradas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Portugal,SA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Córas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Iompair</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Éireann (CIÉ)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Ecos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(India) Mobility &amp; Hospitality Private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ITALO - Nuovo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Trasporto</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Viaggiatori</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Mesta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National Highways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RSS Infrastructure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Uniserve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Wise Travel India Private Limited</a:t>
            </a:r>
          </a:p>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Kumho Tire Co.,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Michelin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Nokian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Tyres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Pirelli &amp; C. S.p.A</a:t>
            </a:r>
          </a:p>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3B-Fibreglass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ACROX TECHNOLOGIES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Actona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AMOREPACIFIC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ARÇELİK A.Ş.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Atomic Austria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BHG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Bolsius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International BV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Bose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Broadway Precision (Shenzhen) Company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Brompton Bicycle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Bugaboo International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Clas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Ohlson AB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publ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Coty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Dabur India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Davines S.p.A.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Delta Display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DESIGNCO PRIVATE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Dongguan NVT Technology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EDEKA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Zentrale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Stiftung &amp;Co.KG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Netto</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Marken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-Discount Stiftung &amp; Co. KG, BUDNI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Handels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&amp; Service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Esmaltec</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Essity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Fiskars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Flipkart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Givaudan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GN Store Nord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GOJO Industries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Grove Collaborative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Boticário</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Haleon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Headlam</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Henkel AG &amp; Co.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Humanscale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Husqvarna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Karo Healthcare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Kenvue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L'Oréal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La-Z-Boy Incorporated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Lancer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LEDVANCE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Liquid I.V.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MaCher</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(USA)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MAKE UP FOR EVER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Mann &amp;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Schröder</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Masimo Consumer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Meiyume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Melitta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Management GmbH &amp; Co. KG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Mirka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Moose Toys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Natura &amp; Co</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Officina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Profumo-Farmaceutica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di Santa Maria Novella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PMI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Joinease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Holdings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Procter &amp; Gamble Company</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Puig S.L.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Rituals Cosmetics Enterprise B.V.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Robert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Thoma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Rotho</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Gruppe)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Rockline Industries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Ahrend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ScanCom</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International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Schock</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Schwan STABILO Cosmetics GmbH &amp; Co. KG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DA45025E-0F5A-F66A-36C0-6508F26BE30A}"/>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5699FA51-938E-D351-E764-8C0D554DF2B5}"/>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73912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17/26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17/26</a:t>
            </a:r>
          </a:p>
        </p:txBody>
      </p:sp>
      <p:sp>
        <p:nvSpPr>
          <p:cNvPr id="15" name="正方形/長方形 14"/>
          <p:cNvSpPr>
            <a:spLocks noChangeArrowheads="1"/>
          </p:cNvSpPr>
          <p:nvPr/>
        </p:nvSpPr>
        <p:spPr bwMode="auto">
          <a:xfrm>
            <a:off x="1" y="2120278"/>
            <a:ext cx="238099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電気事業者・</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IPP</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・エネルギー商社</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9963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ShenZhen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Skyworth Digital Technology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Sofidel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Spinko</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Sun King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Symrise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Clorox Company</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Lego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Unilever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Versuni</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B.V.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Videndum</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Vipack</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Vitra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WIK Far East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Winga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Apparel Group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WONDER Group</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Adani Energy Solutions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Alperia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Amarenco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Solar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Ammper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Energía S.A.P.I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Ausgrid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AYDEM YENİLENEBİLİR ENERJİ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BORALEX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Bryt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Centrais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Elétricas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Brasileiras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 -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Eletrobras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Clever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ComBio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Companhia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Energética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Minas Gerais -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Cemig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Ditrolic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 Holdings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Bhd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EDF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Renováveis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Electricity Generating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ENGIE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Eviny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Fiba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Yenilenebilir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Enerji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Gamko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Gransolar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Hawaiian Electric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Holaluz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Italgen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JSW Energy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KELAG-</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Kärntner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Elektrizitäts-Aktiengesellschaft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Korea Hydro &amp; Nuclear Power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Mainstream Renewable Power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National Grid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Natural Power Consultants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Neoenergia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Norlys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Northern Ireland Electricity Networks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NRG Energy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NRGi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a.m.b.a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Octopus Energy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OVO Energy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Public Power Corporations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Reykjavik Energy (OR)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RWE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Siemens Gamesa Renewable Energy,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SkyPower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Statnett SF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TenneT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Zenobe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Zorlu</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Enerji</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pt-BR"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14022" y="3199563"/>
            <a:ext cx="2495017" cy="215444"/>
          </a:xfrm>
          <a:prstGeom prst="rect">
            <a:avLst/>
          </a:prstGeom>
        </p:spPr>
        <p:txBody>
          <a:bodyPr wrap="square">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（化石燃料、代替エネルギー、原子力エネルギー含）</a:t>
            </a:r>
            <a:endParaRPr lang="ja-JP" altLang="en-US" sz="800" dirty="0"/>
          </a:p>
        </p:txBody>
      </p:sp>
    </p:spTree>
    <p:extLst>
      <p:ext uri="{BB962C8B-B14F-4D97-AF65-F5344CB8AC3E}">
        <p14:creationId xmlns:p14="http://schemas.microsoft.com/office/powerpoint/2010/main" val="9668574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18/26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18/26</a:t>
            </a:r>
          </a:p>
        </p:txBody>
      </p:sp>
      <p:sp>
        <p:nvSpPr>
          <p:cNvPr id="15" name="正方形/長方形 14"/>
          <p:cNvSpPr>
            <a:spLocks noChangeArrowheads="1"/>
          </p:cNvSpPr>
          <p:nvPr/>
        </p:nvSpPr>
        <p:spPr bwMode="auto">
          <a:xfrm>
            <a:off x="1" y="2120278"/>
            <a:ext cx="238099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銀行・その他金融・保険</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09627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Afore SURA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Aker Horizons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Arc Legal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ARGOS WITYU PARTNERS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Arion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Asper Investment Management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ASX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Australian Ethical Investment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Avanza Bank Holding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Aviva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B2Holding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Banco do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Brasil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BauMont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Real Estate Capital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BCB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Bendigo and Adelaide Bank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Beneva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BNG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BNK Financial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Bolsa Mexicana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Valores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British Business Bank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bunq</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CapMan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Cathay Financial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Chambers Federation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CHANG HWA COMMERCIAL BANK,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China Development Financial Holding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CNP Assurances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Credit Suisse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CTBC Financial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Danske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Definity Financial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Desjardins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DWS Group GmbH &amp; Co.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E.SUN Financial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Emirates NBD Bank (P.J.S.C.)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Ethias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 Private Equity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 Financial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Formue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FSN Capital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Fubon Financial Holdings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FullCycle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Garfunkelux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Holdco 2 (trading as Lowell)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Generation Investment Management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GENUI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Gjensidige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Forsikring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Great Southern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Cooperativo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Cajamar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Hana Financial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Hannon Armstrong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IBF Financial Holdings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IG Group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Intesa Sanpaolo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Íslandsbanki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Italmobiliare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Julius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Bär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Livingbridge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Manulife Financial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Mashreqbank PSC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Mega Financial Holding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Merkur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Andelskasse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Metrics Credit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Nan Shan Life Insurance Company,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NatWest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Nederlandse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Waterschapsbank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nib holdings limited (nib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Northern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Nykredit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Oberösterreichische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Landesbank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Octopus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OSB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PensionDanmark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PFA Pension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Phoenix Group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Pictet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ProCredit Holding AG &amp; Co.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Bank Rakyat Indonesia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persero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tbk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Quálitas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Controladora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Rathbones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SCB X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Schroders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Sedgwick International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Shin Kong Financial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0383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6E02-031C-4668-47F2-DE24288F93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B6998D-A37F-0921-2DEF-8D414DE5F9F7}"/>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19/26</a:t>
            </a:r>
            <a:endParaRPr kumimoji="1" lang="ja-JP" altLang="en-US" dirty="0"/>
          </a:p>
        </p:txBody>
      </p:sp>
      <p:sp>
        <p:nvSpPr>
          <p:cNvPr id="3" name="コンテンツ プレースホルダー 2">
            <a:extLst>
              <a:ext uri="{FF2B5EF4-FFF2-40B4-BE49-F238E27FC236}">
                <a16:creationId xmlns:a16="http://schemas.microsoft.com/office/drawing/2014/main" id="{25090047-1847-6269-EADB-BCACC5F9BED6}"/>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0B7FE85B-C2D8-0C65-CCCA-F58825AA0BC7}"/>
              </a:ext>
            </a:extLst>
          </p:cNvPr>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19/26</a:t>
            </a:r>
          </a:p>
        </p:txBody>
      </p:sp>
      <p:sp>
        <p:nvSpPr>
          <p:cNvPr id="15" name="正方形/長方形 14">
            <a:extLst>
              <a:ext uri="{FF2B5EF4-FFF2-40B4-BE49-F238E27FC236}">
                <a16:creationId xmlns:a16="http://schemas.microsoft.com/office/drawing/2014/main" id="{A75D2FFA-F855-4076-4114-74917FB94B59}"/>
              </a:ext>
            </a:extLst>
          </p:cNvPr>
          <p:cNvSpPr>
            <a:spLocks noChangeArrowheads="1"/>
          </p:cNvSpPr>
          <p:nvPr/>
        </p:nvSpPr>
        <p:spPr bwMode="auto">
          <a:xfrm>
            <a:off x="-126124" y="2133434"/>
            <a:ext cx="2448909" cy="53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銀行・その他金融・保険（</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gn="r" eaLnBrk="1" hangingPunct="1">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陸上輸送（鉄道輸送）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D8F3C75A-D0E3-61B3-16B1-66791EFCC46D}"/>
              </a:ext>
            </a:extLst>
          </p:cNvPr>
          <p:cNvSpPr>
            <a:spLocks noChangeArrowheads="1"/>
          </p:cNvSpPr>
          <p:nvPr/>
        </p:nvSpPr>
        <p:spPr bwMode="auto">
          <a:xfrm>
            <a:off x="2225263" y="2120278"/>
            <a:ext cx="779422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Simplicity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SinoPac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Financial Holdings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SpareBank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1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Østlandet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Sparebanken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Vest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 James's Place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Storebrand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Storskogen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Svenska Handelsbanken publ.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Swedbank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 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Taishin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Financial Holdings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TAIWAN BUSINESS BANK,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Taiwan Cooperative Financial Holding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TATA AIG GENERAL INSURANCE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Terra Alpha Investments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Renewables Infrastructure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Shanghai Commercial &amp; Savings Bank,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Thurgauer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Kantonalbank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Topdanmark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Triodos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Bank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Türkiye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Halk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Bankası</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UNIQA Insurance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Bankers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UnitedHealth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Varma Mutual Pension Insurance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vdk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Velliv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Veritas Asset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Managment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Vidia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Equity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Waystone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Woori Financial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Yuanta Financial Holding Co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CAF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Canadian National Railway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ColliCare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Logistics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CPKC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Bahn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FERCAM DOO BEOGRAD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Ferrocarrils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la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Generalitat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Catalunya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 Greater Western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Railfreight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TRANSFESA LOGISTICS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London North Eastern Railway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MTR Nordic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Network Rail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Stadler Rail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Transpennine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Express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Transport for London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Trenitalia c2c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Union Pacific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VR Group</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AMN Healthcare Services,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Bioscript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Pharmacy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CDS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Fresenius Medical Care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Henry Schein,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IVC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Evidensia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Marken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Mass General Brigham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Medical University-Shuang Ho Hospital, Ministry of Health and Welfare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Northwest Permanente, PC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PureHealth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Ramsay Health Care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Vita Health Group</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4D1E819B-5892-A35D-62EB-9E2B9329A4E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4AF7BA29-08F1-C59C-BBB1-CB0C69A4118C}"/>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22558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20/26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20/26</a:t>
            </a:r>
          </a:p>
        </p:txBody>
      </p:sp>
      <p:sp>
        <p:nvSpPr>
          <p:cNvPr id="15" name="正方形/長方形 14"/>
          <p:cNvSpPr>
            <a:spLocks noChangeArrowheads="1"/>
          </p:cNvSpPr>
          <p:nvPr/>
        </p:nvSpPr>
        <p:spPr bwMode="auto">
          <a:xfrm>
            <a:off x="-126124" y="2133434"/>
            <a:ext cx="2448909" cy="37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商社・卸業者・商業サービス・商用品：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鉱業（鉄・アルミ・その他金属）</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797070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Aico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Arcus FM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Beijing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Kyuan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Pharmaceutical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Bidvest Noonan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Brenntag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Bunzl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Carter Thermal Industries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CCL Industries,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CG CHEMIKALIEN GmbH &amp; Co. HOLDING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Cirka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City Facilities Management Holdings Ltd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Consolidated Property Services (Australia)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Sasse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Gruppe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Elanders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Envita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Solutions,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Ethos Facilities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Excellerate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Services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Foxway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O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Guangdong Textiles Imp. &amp; Exp.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Haberkorn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Hayley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HSS HIRE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KAEFER SE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Paardekooper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MBH Corporation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Nth Degree,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OCS Group UK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Oleter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OT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Paragon Customer Communications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Principle Cleaning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Profile Security Services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SECURECORP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SecuriGroup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Serco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Speedy Asset Services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TES-AMM (Singapore)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TOPCO SCIENTIFIC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TRAC Intermodal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Turtle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TVS Supply Chain Solutions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UPDATER SERVICES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Ventia Services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Bundit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W&amp;J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Linney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Wackler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Wilson James Ltd</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Acciaierie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Venete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Acerinox,S.A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Aceros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AZA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AÇO VERDE DO BRASIL.S.A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AKDAŞ DÖKÜM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Alleima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APL Apollo Tubes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Baotou Tianhe Magnetics Technology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Bilecik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Demir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Çelik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Borçelik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Çelik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Sanayii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Ticaret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CELSA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ELECTRO AÇO ALTONA S 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Feralpi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Siderurgica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Fortescue Metals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Aluminium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Henan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Zhongfu</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High Precision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Aluminium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Products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Hindalco Industries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HUNG HING METAL MANUFACTORY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Jiangsu Bono Casting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KME Germany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KOCEL MACHINERY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KOCEL STEEL FOUNDRY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Lebronze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alloys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Ma'aden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Aluminum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MERANTI GREEN STEEL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607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kumimoji="1" lang="en-US" altLang="ja-JP" dirty="0"/>
              <a:t>1/3</a:t>
            </a:r>
            <a:endParaRPr kumimoji="1" lang="ja-JP" altLang="en-US"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dirty="0"/>
              <a:t>2017</a:t>
            </a:r>
            <a:r>
              <a:rPr lang="ja-JP" altLang="en-US" dirty="0"/>
              <a:t>年以降の</a:t>
            </a:r>
            <a:r>
              <a:rPr lang="en-US" altLang="ja-JP" dirty="0"/>
              <a:t>CDP</a:t>
            </a:r>
            <a:r>
              <a:rPr lang="ja-JP" altLang="en-US" dirty="0"/>
              <a:t>質問書では</a:t>
            </a:r>
            <a:r>
              <a:rPr lang="en-US" altLang="ja-JP" dirty="0"/>
              <a:t>SBT</a:t>
            </a:r>
            <a:r>
              <a:rPr lang="ja-JP" altLang="en-US" dirty="0"/>
              <a:t>認定を受けていると、「リーダーシップ」の得点を獲得することができる</a:t>
            </a:r>
            <a:endParaRPr lang="en-US" altLang="ja-JP" dirty="0"/>
          </a:p>
          <a:p>
            <a:r>
              <a:rPr lang="en-US" altLang="ja-JP" dirty="0"/>
              <a:t>2023</a:t>
            </a:r>
            <a:r>
              <a:rPr lang="ja-JP" altLang="en-US" dirty="0"/>
              <a:t>年の</a:t>
            </a:r>
            <a:r>
              <a:rPr lang="en-US" altLang="ja-JP" dirty="0"/>
              <a:t>A</a:t>
            </a:r>
            <a:r>
              <a:rPr lang="ja-JP" altLang="en-US" dirty="0"/>
              <a:t>リストの企業と</a:t>
            </a:r>
            <a:r>
              <a:rPr lang="en-US" altLang="ja-JP" dirty="0"/>
              <a:t>SBT</a:t>
            </a:r>
            <a:r>
              <a:rPr lang="ja-JP" altLang="en-US" dirty="0"/>
              <a:t>対応の関係は以下の通り</a:t>
            </a:r>
          </a:p>
        </p:txBody>
      </p:sp>
      <p:graphicFrame>
        <p:nvGraphicFramePr>
          <p:cNvPr id="13" name="表 12"/>
          <p:cNvGraphicFramePr>
            <a:graphicFrameLocks noGrp="1"/>
          </p:cNvGraphicFramePr>
          <p:nvPr>
            <p:extLst>
              <p:ext uri="{D42A27DB-BD31-4B8C-83A1-F6EECF244321}">
                <p14:modId xmlns:p14="http://schemas.microsoft.com/office/powerpoint/2010/main" val="500821386"/>
              </p:ext>
            </p:extLst>
          </p:nvPr>
        </p:nvGraphicFramePr>
        <p:xfrm>
          <a:off x="485905" y="2401060"/>
          <a:ext cx="9668748" cy="4796980"/>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0436">
                <a:tc gridSpan="6">
                  <a:txBody>
                    <a:bodyPr/>
                    <a:lstStyle/>
                    <a:p>
                      <a:pPr algn="ctr"/>
                      <a:r>
                        <a:rPr kumimoji="1" lang="en-US" altLang="ja-JP" sz="1400" b="1" dirty="0">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　</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A</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1/2</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dirty="0">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dirty="0">
                          <a:solidFill>
                            <a:srgbClr val="FF0000"/>
                          </a:solidFill>
                          <a:latin typeface="Arial" panose="020B0604020202020204" pitchFamily="34" charset="0"/>
                          <a:ea typeface="+mn-ea"/>
                          <a:cs typeface="Arial" panose="020B0604020202020204" pitchFamily="34" charset="0"/>
                        </a:rPr>
                        <a:t>SBT</a:t>
                      </a:r>
                      <a:r>
                        <a:rPr kumimoji="1" lang="ja-JP" altLang="en-US" sz="1400" b="0" dirty="0">
                          <a:solidFill>
                            <a:srgbClr val="FF0000"/>
                          </a:solidFill>
                          <a:latin typeface="Arial" panose="020B0604020202020204" pitchFamily="34" charset="0"/>
                          <a:ea typeface="+mn-ea"/>
                          <a:cs typeface="Arial" panose="020B0604020202020204" pitchFamily="34" charset="0"/>
                        </a:rPr>
                        <a:t>認定済み：</a:t>
                      </a:r>
                      <a:r>
                        <a:rPr kumimoji="1" lang="en-US" altLang="ja-JP" sz="1400" b="0" dirty="0">
                          <a:solidFill>
                            <a:srgbClr val="FF0000"/>
                          </a:solidFill>
                          <a:latin typeface="Arial" panose="020B0604020202020204" pitchFamily="34" charset="0"/>
                          <a:ea typeface="+mn-ea"/>
                          <a:cs typeface="Arial" panose="020B0604020202020204" pitchFamily="34" charset="0"/>
                        </a:rPr>
                        <a:t>87</a:t>
                      </a:r>
                      <a:r>
                        <a:rPr kumimoji="1" lang="ja-JP" altLang="en-US" sz="1400" b="0" dirty="0">
                          <a:solidFill>
                            <a:srgbClr val="FF0000"/>
                          </a:solidFill>
                          <a:latin typeface="Arial" panose="020B0604020202020204" pitchFamily="34" charset="0"/>
                          <a:ea typeface="+mn-ea"/>
                          <a:cs typeface="Arial" panose="020B0604020202020204" pitchFamily="34" charset="0"/>
                        </a:rPr>
                        <a:t>社</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　　</a:t>
                      </a:r>
                      <a:r>
                        <a:rPr kumimoji="1" lang="ja-JP" altLang="en-US" sz="1400" b="0" dirty="0">
                          <a:solidFill>
                            <a:srgbClr val="0070C0"/>
                          </a:solidFill>
                          <a:latin typeface="Arial" panose="020B0604020202020204" pitchFamily="34" charset="0"/>
                          <a:ea typeface="+mn-ea"/>
                          <a:cs typeface="Arial" panose="020B0604020202020204" pitchFamily="34" charset="0"/>
                        </a:rPr>
                        <a:t>コミット済み：</a:t>
                      </a:r>
                      <a:r>
                        <a:rPr kumimoji="1" lang="en-US" altLang="ja-JP" sz="1400" b="0" dirty="0">
                          <a:solidFill>
                            <a:srgbClr val="0070C0"/>
                          </a:solidFill>
                          <a:latin typeface="Arial" panose="020B0604020202020204" pitchFamily="34" charset="0"/>
                          <a:ea typeface="+mn-ea"/>
                          <a:cs typeface="Arial" panose="020B0604020202020204" pitchFamily="34" charset="0"/>
                        </a:rPr>
                        <a:t>13</a:t>
                      </a:r>
                      <a:r>
                        <a:rPr kumimoji="1" lang="ja-JP" altLang="en-US" sz="1400" b="0" dirty="0">
                          <a:solidFill>
                            <a:srgbClr val="0070C0"/>
                          </a:solidFill>
                          <a:latin typeface="Arial" panose="020B0604020202020204" pitchFamily="34" charset="0"/>
                          <a:ea typeface="+mn-ea"/>
                          <a:cs typeface="Arial" panose="020B0604020202020204" pitchFamily="34" charset="0"/>
                        </a:rPr>
                        <a:t>社</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　　</a:t>
                      </a:r>
                      <a:r>
                        <a:rPr kumimoji="1" lang="ja-JP" altLang="en-US" sz="1400" b="0" dirty="0">
                          <a:solidFill>
                            <a:schemeClr val="tx1"/>
                          </a:solidFill>
                          <a:latin typeface="Arial" panose="020B0604020202020204" pitchFamily="34" charset="0"/>
                          <a:ea typeface="+mn-ea"/>
                          <a:cs typeface="Arial" panose="020B0604020202020204" pitchFamily="34" charset="0"/>
                        </a:rPr>
                        <a:t>対応なし：</a:t>
                      </a:r>
                      <a:r>
                        <a:rPr kumimoji="1" lang="en-US" altLang="ja-JP" sz="1400" b="0" dirty="0">
                          <a:solidFill>
                            <a:schemeClr val="tx1"/>
                          </a:solidFill>
                          <a:latin typeface="Arial" panose="020B0604020202020204" pitchFamily="34" charset="0"/>
                          <a:ea typeface="+mn-ea"/>
                          <a:cs typeface="Arial" panose="020B0604020202020204" pitchFamily="34" charset="0"/>
                        </a:rPr>
                        <a:t>25</a:t>
                      </a:r>
                      <a:r>
                        <a:rPr kumimoji="1" lang="ja-JP" altLang="en-US" sz="1400" b="0" dirty="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53872">
                <a:tc>
                  <a:txBody>
                    <a:bodyPr/>
                    <a:lstStyle/>
                    <a:p>
                      <a:pPr algn="ctr" fontAlgn="ctr"/>
                      <a:r>
                        <a:rPr lang="ja-JP" altLang="en-US" sz="1200" b="0" i="0" u="none" strike="noStrike" dirty="0">
                          <a:solidFill>
                            <a:srgbClr val="FF0000"/>
                          </a:solidFill>
                          <a:effectLst/>
                          <a:latin typeface="+mn-ea"/>
                          <a:ea typeface="+mn-ea"/>
                        </a:rPr>
                        <a:t>花王</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積水ハウス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アイシン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味の素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FF0000"/>
                          </a:solidFill>
                          <a:effectLst/>
                          <a:latin typeface="+mn-ea"/>
                          <a:ea typeface="+mn-ea"/>
                        </a:rPr>
                        <a:t>ANA</a:t>
                      </a:r>
                      <a:r>
                        <a:rPr lang="ja-JP" altLang="en-US" sz="1200" b="0" i="0" u="none" strike="noStrike" dirty="0">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1200">
                <a:tc>
                  <a:txBody>
                    <a:bodyPr/>
                    <a:lstStyle/>
                    <a:p>
                      <a:pPr algn="ctr" fontAlgn="ctr"/>
                      <a:r>
                        <a:rPr lang="ja-JP" altLang="en-US" sz="1200" b="0" i="0" u="none" strike="noStrike" dirty="0">
                          <a:solidFill>
                            <a:srgbClr val="FF0000"/>
                          </a:solidFill>
                          <a:effectLst/>
                          <a:latin typeface="+mn-ea"/>
                          <a:ea typeface="+mn-ea"/>
                        </a:rPr>
                        <a:t>アサヒグループ</a:t>
                      </a:r>
                      <a:r>
                        <a:rPr lang="en-US" altLang="ja-JP"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アスクル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アステラス製薬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アズビル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ベネッセコーポレーション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ブリヂストン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395288">
                <a:tc>
                  <a:txBody>
                    <a:bodyPr/>
                    <a:lstStyle/>
                    <a:p>
                      <a:pPr algn="ctr" fontAlgn="ctr"/>
                      <a:r>
                        <a:rPr lang="ja-JP" altLang="en-US" sz="1200" b="0" i="0" u="none" strike="noStrike" dirty="0">
                          <a:solidFill>
                            <a:srgbClr val="FF0000"/>
                          </a:solidFill>
                          <a:effectLst/>
                          <a:latin typeface="+mn-ea"/>
                          <a:ea typeface="+mn-ea"/>
                        </a:rPr>
                        <a:t>キヤノン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中外製薬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コカ・コーラボトラーズジャパン</a:t>
                      </a:r>
                      <a:r>
                        <a:rPr lang="en-US" altLang="ja-JP" sz="1200" b="0" i="0" u="none" strike="noStrike" dirty="0">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コンコルディア・フィナンシャルグループ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大日本印刷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第一三共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68528">
                <a:tc>
                  <a:txBody>
                    <a:bodyPr/>
                    <a:lstStyle/>
                    <a:p>
                      <a:pPr algn="ctr" fontAlgn="ctr"/>
                      <a:r>
                        <a:rPr lang="ja-JP" altLang="en-US" sz="1200" b="0" i="0" u="none" strike="noStrike" dirty="0">
                          <a:solidFill>
                            <a:srgbClr val="FF0000"/>
                          </a:solidFill>
                          <a:effectLst/>
                          <a:latin typeface="+mn-ea"/>
                          <a:ea typeface="+mn-ea"/>
                        </a:rPr>
                        <a:t>ダイセキ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大東建託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大和ハウス工業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大和ハウスリート投資法人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デンソー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mn-ea"/>
                          <a:ea typeface="+mn-ea"/>
                        </a:rPr>
                        <a:t>EIZO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68528">
                <a:tc>
                  <a:txBody>
                    <a:bodyPr/>
                    <a:lstStyle/>
                    <a:p>
                      <a:pPr algn="ctr" fontAlgn="ctr"/>
                      <a:r>
                        <a:rPr lang="ja-JP" altLang="en-US" sz="1200" b="0" i="0" u="none" strike="noStrike" dirty="0">
                          <a:solidFill>
                            <a:srgbClr val="FF0000"/>
                          </a:solidFill>
                          <a:effectLst/>
                          <a:latin typeface="+mn-ea"/>
                          <a:ea typeface="+mn-ea"/>
                        </a:rPr>
                        <a:t>ファナック</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ファーストリテイリング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エフピコ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富士電機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富士フイルム</a:t>
                      </a:r>
                      <a:r>
                        <a:rPr lang="en-US" altLang="ja-JP"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フジタ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528">
                <a:tc>
                  <a:txBody>
                    <a:bodyPr/>
                    <a:lstStyle/>
                    <a:p>
                      <a:pPr algn="ctr" fontAlgn="ctr"/>
                      <a:r>
                        <a:rPr lang="ja-JP" altLang="en-US" sz="1200" b="0" i="0" u="none" strike="noStrike" dirty="0">
                          <a:solidFill>
                            <a:srgbClr val="FF0000"/>
                          </a:solidFill>
                          <a:effectLst/>
                          <a:latin typeface="+mn-ea"/>
                          <a:ea typeface="+mn-ea"/>
                        </a:rPr>
                        <a:t>富士通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芙蓉総合リース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博報堂</a:t>
                      </a:r>
                      <a:r>
                        <a:rPr lang="en-US" altLang="ja-JP" sz="1200" b="0" i="0" u="none" strike="noStrike" dirty="0">
                          <a:solidFill>
                            <a:srgbClr val="0070C0"/>
                          </a:solidFill>
                          <a:effectLst/>
                          <a:latin typeface="+mn-ea"/>
                          <a:ea typeface="+mn-ea"/>
                        </a:rPr>
                        <a:t>DY</a:t>
                      </a:r>
                      <a:r>
                        <a:rPr lang="ja-JP" altLang="en-US" sz="1200" b="0" i="0" u="none" strike="noStrike" dirty="0">
                          <a:solidFill>
                            <a:srgbClr val="0070C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日立建機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日立製作所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本田技研工業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5288">
                <a:tc>
                  <a:txBody>
                    <a:bodyPr/>
                    <a:lstStyle/>
                    <a:p>
                      <a:pPr algn="ctr" fontAlgn="ctr"/>
                      <a:r>
                        <a:rPr lang="ja-JP" altLang="en-US" sz="1200" b="0" i="0" u="none" strike="noStrike" dirty="0">
                          <a:solidFill>
                            <a:srgbClr val="000000"/>
                          </a:solidFill>
                          <a:effectLst/>
                          <a:latin typeface="+mn-ea"/>
                          <a:ea typeface="+mn-ea"/>
                        </a:rPr>
                        <a:t>いちご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FF0000"/>
                          </a:solidFill>
                          <a:effectLst/>
                          <a:latin typeface="+mn-ea"/>
                          <a:ea typeface="+mn-ea"/>
                        </a:rPr>
                        <a:t>IIF</a:t>
                      </a:r>
                      <a:r>
                        <a:rPr lang="ja-JP" altLang="en-US" sz="1200" b="0" i="0" u="none" strike="noStrike" dirty="0">
                          <a:solidFill>
                            <a:srgbClr val="FF0000"/>
                          </a:solidFill>
                          <a:effectLst/>
                          <a:latin typeface="+mn-ea"/>
                          <a:ea typeface="+mn-ea"/>
                        </a:rPr>
                        <a:t>産業ファンド投資法人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三越伊勢丹</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FF0000"/>
                          </a:solidFill>
                          <a:effectLst/>
                          <a:latin typeface="+mn-ea"/>
                          <a:ea typeface="+mn-ea"/>
                        </a:rPr>
                        <a:t>J.</a:t>
                      </a:r>
                      <a:r>
                        <a:rPr lang="ja-JP" altLang="en-US" sz="1200" b="0" i="0" u="none" strike="noStrike" dirty="0">
                          <a:solidFill>
                            <a:srgbClr val="FF0000"/>
                          </a:solidFill>
                          <a:effectLst/>
                          <a:latin typeface="+mn-ea"/>
                          <a:ea typeface="+mn-ea"/>
                        </a:rPr>
                        <a:t>フロントリテイリング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日本プライムリアルティ投資法人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日本たばこ産業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8528">
                <a:tc>
                  <a:txBody>
                    <a:bodyPr/>
                    <a:lstStyle/>
                    <a:p>
                      <a:pPr algn="ctr" fontAlgn="ctr"/>
                      <a:r>
                        <a:rPr lang="ja-JP" altLang="en-US" sz="1200" b="0" i="0" u="none" strike="noStrike" dirty="0">
                          <a:solidFill>
                            <a:srgbClr val="FF0000"/>
                          </a:solidFill>
                          <a:effectLst/>
                          <a:latin typeface="+mn-ea"/>
                          <a:ea typeface="+mn-ea"/>
                        </a:rPr>
                        <a:t>上新電機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ジェイテクト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カゴメ</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鹿島建設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川崎重工業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川崎汽船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8528">
                <a:tc>
                  <a:txBody>
                    <a:bodyPr/>
                    <a:lstStyle/>
                    <a:p>
                      <a:pPr algn="ctr" fontAlgn="ctr"/>
                      <a:r>
                        <a:rPr lang="en-US" sz="1200" b="0" i="0" u="none" strike="noStrike" dirty="0">
                          <a:solidFill>
                            <a:srgbClr val="FF0000"/>
                          </a:solidFill>
                          <a:effectLst/>
                          <a:latin typeface="+mn-ea"/>
                          <a:ea typeface="+mn-ea"/>
                        </a:rPr>
                        <a:t>KDDI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キッコーマン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キリン</a:t>
                      </a:r>
                      <a:r>
                        <a:rPr lang="en-US"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小松製作所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コーセー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クボタ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8528">
                <a:tc>
                  <a:txBody>
                    <a:bodyPr/>
                    <a:lstStyle/>
                    <a:p>
                      <a:pPr algn="ctr" fontAlgn="ctr"/>
                      <a:r>
                        <a:rPr lang="ja-JP" altLang="en-US" sz="1200" b="0" i="0" u="none" strike="noStrike" dirty="0">
                          <a:solidFill>
                            <a:srgbClr val="FF0000"/>
                          </a:solidFill>
                          <a:effectLst/>
                          <a:latin typeface="+mn-ea"/>
                          <a:ea typeface="+mn-ea"/>
                        </a:rPr>
                        <a:t>熊谷組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京セラ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ライオン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mn-ea"/>
                          <a:ea typeface="+mn-ea"/>
                        </a:rPr>
                        <a:t>LIXIL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丸紅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丸井グループ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1200">
                <a:tc>
                  <a:txBody>
                    <a:bodyPr/>
                    <a:lstStyle/>
                    <a:p>
                      <a:pPr algn="ctr" fontAlgn="ctr"/>
                      <a:r>
                        <a:rPr lang="ja-JP" altLang="en-US" sz="1200" b="0" i="0" u="none" strike="noStrike" dirty="0">
                          <a:solidFill>
                            <a:srgbClr val="FF0000"/>
                          </a:solidFill>
                          <a:effectLst/>
                          <a:latin typeface="+mn-ea"/>
                          <a:ea typeface="+mn-ea"/>
                        </a:rPr>
                        <a:t>明治</a:t>
                      </a:r>
                      <a:r>
                        <a:rPr lang="en-US"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明治安田生命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ミネベアミツミ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三菱電機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三菱地所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三菱地所物流リート投資法人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8528">
                <a:tc>
                  <a:txBody>
                    <a:bodyPr/>
                    <a:lstStyle/>
                    <a:p>
                      <a:pPr algn="ctr" fontAlgn="ctr"/>
                      <a:r>
                        <a:rPr lang="ja-JP" altLang="en-US" sz="1200" b="0" i="0" u="none" strike="noStrike" dirty="0">
                          <a:solidFill>
                            <a:srgbClr val="FF0000"/>
                          </a:solidFill>
                          <a:effectLst/>
                          <a:latin typeface="+mn-ea"/>
                          <a:ea typeface="+mn-ea"/>
                        </a:rPr>
                        <a:t>三井不動産</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商船三井</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森ビル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村田製作所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ナブテスコ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長瀬産業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5" name="テキスト ボックス 14"/>
          <p:cNvSpPr txBox="1"/>
          <p:nvPr/>
        </p:nvSpPr>
        <p:spPr bwMode="auto">
          <a:xfrm>
            <a:off x="4719066" y="2093285"/>
            <a:ext cx="5810822" cy="307777"/>
          </a:xfrm>
          <a:prstGeom prst="rect">
            <a:avLst/>
          </a:prstGeom>
          <a:noFill/>
          <a:ln w="9525">
            <a:noFill/>
            <a:miter lim="800000"/>
            <a:headEnd/>
            <a:tailEnd/>
          </a:ln>
        </p:spPr>
        <p:txBody>
          <a:bodyPr wrap="none" rtlCol="0">
            <a:spAutoFit/>
          </a:bodyPr>
          <a:lstStyle/>
          <a:p>
            <a:r>
              <a:rPr lang="ja-JP"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リスト記載順。コミットとは、</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8DE68C76-CFF4-4307-86EF-C76661560ABD}"/>
              </a:ext>
            </a:extLst>
          </p:cNvPr>
          <p:cNvSpPr txBox="1">
            <a:spLocks noChangeArrowheads="1"/>
          </p:cNvSpPr>
          <p:nvPr/>
        </p:nvSpPr>
        <p:spPr bwMode="auto">
          <a:xfrm>
            <a:off x="48590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]CDP</a:t>
            </a:r>
            <a:r>
              <a:rPr lang="ja-JP" altLang="en-US" sz="1000" b="0" dirty="0">
                <a:solidFill>
                  <a:srgbClr val="000000"/>
                </a:solidFill>
                <a:latin typeface="Meiryo UI" pitchFamily="50" charset="-128"/>
                <a:ea typeface="Meiryo UI" pitchFamily="50" charset="-128"/>
                <a:cs typeface="Meiryo UI" pitchFamily="50" charset="-128"/>
              </a:rPr>
              <a:t>ホームページ：</a:t>
            </a:r>
            <a:r>
              <a:rPr lang="en-US" altLang="ja-JP" sz="1000" b="0" dirty="0">
                <a:solidFill>
                  <a:srgbClr val="000000"/>
                </a:solidFill>
                <a:latin typeface="Meiryo UI" pitchFamily="50" charset="-128"/>
                <a:ea typeface="Meiryo UI" pitchFamily="50" charset="-128"/>
                <a:cs typeface="Meiryo UI" pitchFamily="50" charset="-128"/>
              </a:rPr>
              <a:t>The A List 2023</a:t>
            </a:r>
            <a:r>
              <a:rPr lang="ja-JP" altLang="en-US" sz="1000" b="0" dirty="0">
                <a:solidFill>
                  <a:srgbClr val="000000"/>
                </a:solidFill>
                <a:latin typeface="Meiryo UI" pitchFamily="50" charset="-128"/>
                <a:ea typeface="Meiryo UI" pitchFamily="50" charset="-128"/>
                <a:cs typeface="Meiryo UI" pitchFamily="50" charset="-128"/>
              </a:rPr>
              <a:t>（</a:t>
            </a:r>
            <a:r>
              <a:rPr lang="en-US" altLang="ja-JP" sz="1000" b="0" dirty="0">
                <a:solidFill>
                  <a:srgbClr val="000000"/>
                </a:solidFill>
                <a:latin typeface="Meiryo UI" pitchFamily="50" charset="-128"/>
                <a:ea typeface="Meiryo UI" pitchFamily="50" charset="-128"/>
                <a:cs typeface="Meiryo UI" pitchFamily="50" charset="-128"/>
              </a:rPr>
              <a:t>https://www.cdp.net/en/companies/companies-scores</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84103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21/26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21/26</a:t>
            </a:r>
          </a:p>
        </p:txBody>
      </p:sp>
      <p:sp>
        <p:nvSpPr>
          <p:cNvPr id="15" name="正方形/長方形 14"/>
          <p:cNvSpPr>
            <a:spLocks noChangeArrowheads="1"/>
          </p:cNvSpPr>
          <p:nvPr/>
        </p:nvSpPr>
        <p:spPr bwMode="auto">
          <a:xfrm>
            <a:off x="1" y="2120278"/>
            <a:ext cx="23809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鉱業（鉄・アルミ・その他金属）</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医薬品・バイオテクノロジー・生命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陸上輸送（トラック輸送）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7970709"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Plansee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 (HPM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REINOSA FORGINGS &amp; CASTINGS SL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Shandong Innovation Metal Technology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SHS - Stahl - Holding - Saar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Speira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SSAB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SteelSummit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Stena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Aluminium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 Steel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Steel Europe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Vedanta Zinc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Wieland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YANTAI WINHERE AUTO-PART MANUFACTURING CO.,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Aarti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Pharmalabs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Abdi Ibrahim Pharmaceuticals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ACETO US LLC (dba ACTYLIS)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Dobfar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Almac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Ami Lifesciences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Aragen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Life Sciences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Aurisco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Pharmaceutical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Avid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Bioservices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Azenta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Bayer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BioAgilytix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Labs,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Bristol Myers Squibb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Cancer Research Horizons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Clario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Clinigen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Corden Pharma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Danaher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Dechra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Pharmaceuticals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Divi's Laboratories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DWK Life Sciences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Eisai Europe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Envirotainer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 ENV Topco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Evotec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Excella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 Hoffmann-La Roche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Ferring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GRANULES INDIA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Grape King Bio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Grupo Ferrer Internacional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Infomed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Fluids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s.r.l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Inizio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chemcials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and pharmaceuticals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Ipsen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Johnson &amp; Johnson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LGC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LTS Lohmann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Therapie-Systeme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Lundbeck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Merck &amp; Co., Inc., Rahway, NJ USA, which is known as MSD outside the U.S. and Canada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Miltenyi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Biotec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Moderna,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Navitas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Data Sciences F/K/A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DataCeutics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Neuland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Laboratories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Novartis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Novo Nordisk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Orchid Pharma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Orifarm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Oxford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Biomedica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Parexel International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PCI Pharma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Pfizer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Pharmaron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Beijing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 Nucleus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Repligen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Resolian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Sharp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Shilpa Pharma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LifeSciences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Siegfried Holding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Tabuk Pharmaceuticals Manufacturing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TCI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UCB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VIRUPAKSHA ORGANICS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Viyash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Life Sciences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Waters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WuXi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Biologics (Cayman)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Yuhan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Chemical</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12216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F902-103F-1AEE-5C6E-4D32AF39E6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494568-F274-CFF5-3194-08290C7D4E9B}"/>
              </a:ext>
            </a:extLst>
          </p:cNvPr>
          <p:cNvSpPr>
            <a:spLocks noGrp="1"/>
          </p:cNvSpPr>
          <p:nvPr>
            <p:ph type="title"/>
          </p:nvPr>
        </p:nvSpPr>
        <p:spPr/>
        <p:txBody>
          <a:bodyPr/>
          <a:lstStyle/>
          <a:p>
            <a:r>
              <a:rPr lang="en-US" altLang="ja-JP" dirty="0"/>
              <a:t>SBT Net-Zero</a:t>
            </a:r>
            <a:r>
              <a:rPr lang="ja-JP" altLang="en-US" dirty="0"/>
              <a:t>コミット中の海外企業 </a:t>
            </a:r>
            <a:r>
              <a:rPr lang="en-US" altLang="ja-JP" dirty="0"/>
              <a:t>22/26</a:t>
            </a:r>
            <a:endParaRPr kumimoji="1" lang="ja-JP" altLang="en-US" dirty="0"/>
          </a:p>
        </p:txBody>
      </p:sp>
      <p:sp>
        <p:nvSpPr>
          <p:cNvPr id="3" name="コンテンツ プレースホルダー 2">
            <a:extLst>
              <a:ext uri="{FF2B5EF4-FFF2-40B4-BE49-F238E27FC236}">
                <a16:creationId xmlns:a16="http://schemas.microsoft.com/office/drawing/2014/main" id="{A4A6E55F-EEBD-7E36-4B38-81487FD9C315}"/>
              </a:ext>
            </a:extLst>
          </p:cNvPr>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a:extLst>
              <a:ext uri="{FF2B5EF4-FFF2-40B4-BE49-F238E27FC236}">
                <a16:creationId xmlns:a16="http://schemas.microsoft.com/office/drawing/2014/main" id="{FDAC2AE3-657D-2B87-7FBB-E418F33B7C42}"/>
              </a:ext>
            </a:extLst>
          </p:cNvPr>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22/26</a:t>
            </a:r>
          </a:p>
        </p:txBody>
      </p:sp>
      <p:sp>
        <p:nvSpPr>
          <p:cNvPr id="15" name="正方形/長方形 14">
            <a:extLst>
              <a:ext uri="{FF2B5EF4-FFF2-40B4-BE49-F238E27FC236}">
                <a16:creationId xmlns:a16="http://schemas.microsoft.com/office/drawing/2014/main" id="{088D2CA4-DC1E-64BE-4171-721F6F060983}"/>
              </a:ext>
            </a:extLst>
          </p:cNvPr>
          <p:cNvSpPr>
            <a:spLocks noChangeArrowheads="1"/>
          </p:cNvSpPr>
          <p:nvPr/>
        </p:nvSpPr>
        <p:spPr bwMode="auto">
          <a:xfrm>
            <a:off x="1" y="2120278"/>
            <a:ext cx="2380994"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陸上輸送（トラック輸送）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通信サービス</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D6FE3431-81D5-31B8-1686-12AF2C836956}"/>
              </a:ext>
            </a:extLst>
          </p:cNvPr>
          <p:cNvSpPr>
            <a:spLocks noChangeArrowheads="1"/>
          </p:cNvSpPr>
          <p:nvPr/>
        </p:nvSpPr>
        <p:spPr bwMode="auto">
          <a:xfrm>
            <a:off x="2225262" y="2120278"/>
            <a:ext cx="79707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AB Transport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AYVENS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Beijing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Huaxin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Supply Chain Management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Chilexpress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Cityzone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Express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Sdn.Bhd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Culina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Early Bird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ECS Corporate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Frode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Laursen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Gebrüder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Weiss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General Logistics Systems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H.Essers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HEPPNER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Hertz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IPEC PTY LTD (TEAM GLOBAL EXPRESS)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Keolis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 PAU S.C.C.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Malcolm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Menzies Distribution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Movida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MyMobility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North Media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SIXT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Spedition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Bork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Stagecoach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TIER Mobility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Trancasa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Transportes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J. Amaral,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TRANSPORTES LOGISTICOS ESPECIALIZADOS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Zenith Automotive Holdings Ltd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A1 Telekom Austria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America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Movil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Arqiva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Axiata Group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Bharti Airtel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CelcomDigi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Chunghwa Telecom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CK Hutchison Group Telecom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Cogeco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eGroup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Eurofiber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EasTone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Telecommunications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Gamma Communications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Indus Towers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KPN NV (Royal KPN)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Millicom International Cellular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NBN Co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Netel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NOS, SPGS,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Open Fiber 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ORANGE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Radiate Holdco,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Retelit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Rogers Communications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Sinch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Sterlite Technologies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Telenor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Telkom SA SOC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Telstra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TELUS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Contact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Tre (Hi3G Access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True Corporation Public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VodafoneZiggo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ZAYO GROUP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Zelenza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Sistemas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Información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p>
          <a:p>
            <a:pP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B35F1F88-692A-01CA-61FB-BE21420BC3F4}"/>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a:extLst>
              <a:ext uri="{FF2B5EF4-FFF2-40B4-BE49-F238E27FC236}">
                <a16:creationId xmlns:a16="http://schemas.microsoft.com/office/drawing/2014/main" id="{574370D9-BB95-2193-9472-213F8A685A6D}"/>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093256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23/26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0030"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23/26</a:t>
            </a:r>
          </a:p>
        </p:txBody>
      </p:sp>
      <p:sp>
        <p:nvSpPr>
          <p:cNvPr id="15" name="正方形/長方形 14"/>
          <p:cNvSpPr>
            <a:spLocks noChangeArrowheads="1"/>
          </p:cNvSpPr>
          <p:nvPr/>
        </p:nvSpPr>
        <p:spPr bwMode="auto">
          <a:xfrm>
            <a:off x="1" y="2120278"/>
            <a:ext cx="2380994"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林産品（林業・木材・紙パルプ・ゴム）</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50000"/>
              </a:lnSpc>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その他鉱業（希土類鉱物・貴金属・宝石）</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50000"/>
              </a:lnSpc>
              <a:spcAft>
                <a:spcPct val="0"/>
              </a:spcAft>
              <a:defRPr/>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Aft>
                <a:spcPct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ホテル・レストラン・レジャー・観光業：</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99633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Ahlstrom-</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Munksjö</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Oyj</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Arauco</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Billerud</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BURGO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Canfor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Chung Hwa Pulp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Coillte CGA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delfortgroup</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DS Smith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Fábrica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Papel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e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Papelão</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Nossa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Senhora da Penha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Feldmuehle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FOREIGN TRADE WUXI PRINTING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HAMELIN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Heinzel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Holmen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Klabin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Klingele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Paper and Packaging SE &amp; Co. KG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MASISA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Mayer-network</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Mayr-</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Melnhof</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Karton</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MERINO INDUSTRIES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Miquel y Costas &amp; Miquel,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Panther Packaging GmbH &amp; Co. KG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PNZ-</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Produkte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SAICA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Schweitzer-Mauduit International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Shanghai Young Sun Printing Co.,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Södra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Skogsägarna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ekonomisk</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förening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SURTECO Group SE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Sveaskog</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UPM-</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Kymmene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VPK Group</a:t>
            </a:r>
          </a:p>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Capital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De Beers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Gold Fields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Harmony Gold Mining Company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Impala Platinum Holdings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Salzgitter AG</a:t>
            </a:r>
          </a:p>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Accor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AccorInvest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S.A.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Audley Travel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Azzurri Central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B&amp;B HOTELS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Bellagroup</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BKUK Group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Booking Holdings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Capella Hotel Group Pte.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Compass Group Nederland Holding B.V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Compass Group UK&amp;I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Comwell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Hotels a-s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David Lloyd Leisure Ltd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DO &amp; CO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Flight Centre Travel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Genossenschaft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ZFV-</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Unternehmungen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Holland Casino</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Hollywood Bowl Group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Hurtigruten Expeditions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Hurtigruten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Iberostar Hotels and Resorts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Indian Hotels Company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Intrepid Travel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KFC UK &amp; Ireland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Kindred Group plc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Mandai</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Wildlife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Marriott International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Minor International Public Company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NH Hotel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Omni Facilities Management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PPHE Hotel Group</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Reed &amp; Mackay Travel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Restaurant Brands International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Staycity</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SV Group AG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Synergy Global Housing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Taos Ski Valley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Cheesecake Factory</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Trip.com Group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WORLD2MEET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WSH International Investments Limited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Yum China Holdings, Inc.</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Yum! Brands, Inc.</a:t>
            </a:r>
          </a:p>
          <a:p>
            <a:pPr lvl="0" eaLnBrk="1" hangingPunct="1">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8404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24/26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24/26</a:t>
            </a:r>
          </a:p>
        </p:txBody>
      </p:sp>
      <p:sp>
        <p:nvSpPr>
          <p:cNvPr id="15" name="正方形/長方形 14"/>
          <p:cNvSpPr>
            <a:spLocks noChangeArrowheads="1"/>
          </p:cNvSpPr>
          <p:nvPr/>
        </p:nvSpPr>
        <p:spPr bwMode="auto">
          <a:xfrm>
            <a:off x="1" y="2120278"/>
            <a:ext cx="23809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981700"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海運業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81930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Adani Ports and Special Economic Zone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Bibby Marine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Crowley Maritime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ESL Shipping Oy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Evergreen Marine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Fountaine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Pajot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Nordic Ferry Infrastructure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Samskip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Stolt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Tankers B.V</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Alliance One Apparel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Alsico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Amer Sports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American Eagle Outfitters,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Apparel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Arc'teryx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Equipment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Arezzo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Artwell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Arvind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Asia Pacific Rayon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Asian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fabricx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Atlas Export Enterprises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AYYILDIZ DOKUMA KUMAS PAZ. SAN VE TIC.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BekaertDeslee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Brilliant Earth,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Canada Goose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Capri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CARTIER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CHANEL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Changzhou New Wide Knitting &amp; Dyeing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chutex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Coats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Crystal International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D'decor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Home Fabrics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DAE YOUNG TEXTILE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dbramante1928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Devgiri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Dimexon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(Hong Kong)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Din Sen Viet Nam Enterprise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Domino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Tekstil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Ürünleri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Dış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Tic.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Dongjin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Textile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Dr. BABOR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Elevate Textiles,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Evervan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Cambodia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EVERVAN INTERNATIONAL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Evervan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Vietnam ,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FAZE THREE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FLOURISH THRIVE DEVELOPMENTS LIMITED TAIWAN BRANCH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Fossil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Fulgentsun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Footwear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GANT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Gelal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Socks Company- Cankiri Facility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Gymshark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Hermès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Hop Lun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Huge-Bamboo Enterprise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Kappahl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Kering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KH EXPORTS INDIA PRIVATE LIMITED - LEATHER GOODS DIVISION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Kordsa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Teknik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Tekstil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Kvadrat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Landmark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Lojas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Renner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LONG WAY ENTERPRISE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LOYALTEXTILE MILLS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Luhta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Sportswear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LVMH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Mammut Sports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Chuen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Fibre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Mulberry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Nice Group Holding Corp.,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NIRU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Oriental Industries (Suzhou)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PAIHO SHIH HOLDINGS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Pandora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Peak Performance Production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Pentland Brands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PILOT KNIT SPORT WEAR (CAMBODIA)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814909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25/26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25/26</a:t>
            </a:r>
          </a:p>
        </p:txBody>
      </p:sp>
      <p:sp>
        <p:nvSpPr>
          <p:cNvPr id="15" name="正方形/長方形 14"/>
          <p:cNvSpPr>
            <a:spLocks noChangeArrowheads="1"/>
          </p:cNvSpPr>
          <p:nvPr/>
        </p:nvSpPr>
        <p:spPr bwMode="auto">
          <a:xfrm>
            <a:off x="1" y="2120278"/>
            <a:ext cx="238099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defTabSz="981700" eaLnBrk="1" hangingPunct="1">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海運業（港湾サービス）</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Prada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PrimeAsia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Leather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Promax Textile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KAHATEX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Pan Brothers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Tbk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PRIMA SEJATI SEJAHTERA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Apparel One Indonesia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EVER SHINE TEX,TBK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Handal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Sukses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Karya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Parkland World Indonesia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PT. TAH SUNG HUNG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PUNGKOOK SAI GON TWO COPORATION - PUNGKOOK SAIGON III FACTORY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PVH 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Radiaant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Expovision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RADNIK EXPORTS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Raj Overseas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Ralph Lauren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Regina Miracle International ( Group )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RELAXSHOE SRL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rosy blue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s.Oliver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 Trading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Saitex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Dong Nai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Scottish Leather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Shanghai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Sunwin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Industry Group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Sharadha Terry products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Shinwon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SHREE RAMKRISHNA EXPORTS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SHYANG SHIN BAO INDUSTRIAL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Spectre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SRG Apparels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SRI SPK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Star Asia Trading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Pte.Ltd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Stonemen Crafts India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TAIWAN PAIHO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TAL Apparel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Tapestry,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TCE Jeans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TCE Vina Denim Joint Stock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Thong Thai Textile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Tintex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Textiles,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Tom Tailor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Trax Apparel (Cambodia)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TRIDENT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TUNG MUNG INTERNATIONAL PTE.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Under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Armour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Usha Yarns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Valdese Weavers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Vamani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Overseas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VAUDE Sport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VD Global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VF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Viet Nam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Samho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Welspun India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White Stuff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Y.R.C.Textile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Zamira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Fashion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Zhongshan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Huali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Industrial Group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Zimmermann</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DP World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LBC Tank Terminals Group</a:t>
            </a:r>
          </a:p>
          <a:p>
            <a:pPr lvl="0"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354346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 Net-Zero</a:t>
            </a:r>
            <a:r>
              <a:rPr lang="ja-JP" altLang="en-US" dirty="0"/>
              <a:t>コミット中の海外企業 </a:t>
            </a:r>
            <a:r>
              <a:rPr lang="en-US" altLang="ja-JP" dirty="0"/>
              <a:t>26/26</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世界的には建設業、専門サービス、金融・保険業が多い</a:t>
            </a:r>
            <a:endParaRPr lang="en-US" altLang="ja-JP" dirty="0"/>
          </a:p>
        </p:txBody>
      </p:sp>
      <p:sp>
        <p:nvSpPr>
          <p:cNvPr id="14" name="正方形/長方形 13"/>
          <p:cNvSpPr/>
          <p:nvPr/>
        </p:nvSpPr>
        <p:spPr>
          <a:xfrm>
            <a:off x="478568" y="1776650"/>
            <a:ext cx="971740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認定取得をコミットしている海外企業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26/26</a:t>
            </a:r>
            <a:endParaRPr lang="ja-JP" altLang="en-US" sz="2000" b="1" dirty="0"/>
          </a:p>
        </p:txBody>
      </p:sp>
      <p:sp>
        <p:nvSpPr>
          <p:cNvPr id="15" name="正方形/長方形 14"/>
          <p:cNvSpPr>
            <a:spLocks noChangeArrowheads="1"/>
          </p:cNvSpPr>
          <p:nvPr/>
        </p:nvSpPr>
        <p:spPr bwMode="auto">
          <a:xfrm>
            <a:off x="0" y="2130006"/>
            <a:ext cx="237156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専門金融サービス・消費者金融・保険証券会社</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鉱業（石炭）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gn="r" eaLnBrk="1" hangingPunct="1">
              <a:defRPr/>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a:spLocks noChangeArrowheads="1"/>
          </p:cNvSpPr>
          <p:nvPr/>
        </p:nvSpPr>
        <p:spPr bwMode="auto">
          <a:xfrm>
            <a:off x="2225263" y="2120278"/>
            <a:ext cx="77942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Block,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Bursa Malaysia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Charles Taylor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Computershare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Börse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DigitalBridge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DKV SEGUROS Y REASEGUROS S.A.E.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Equiniti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FNZ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Harith General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Hastings Group Holdings (HGH)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Innovation Group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Just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Lionbridge Financing Leasing (China)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Lockton Companies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Lockton Re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London Metal Exchange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Markerstudy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Mitsubishi HC Capital UK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Platcorp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SquareTrade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Europe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Summa Equity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Stock Exchange of Thailand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WHEB Asset Management LLP</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Tangshan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Dongya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Heavy-Industry Equipment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49082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参考資料</a:t>
            </a:r>
          </a:p>
        </p:txBody>
      </p:sp>
      <p:sp>
        <p:nvSpPr>
          <p:cNvPr id="5" name="コンテンツ プレースホルダー 2"/>
          <p:cNvSpPr txBox="1">
            <a:spLocks/>
          </p:cNvSpPr>
          <p:nvPr/>
        </p:nvSpPr>
        <p:spPr>
          <a:xfrm>
            <a:off x="671805" y="1816532"/>
            <a:ext cx="92822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Aft>
                <a:spcPts val="0"/>
              </a:spcAft>
            </a:pPr>
            <a:r>
              <a:rPr lang="ja-JP" altLang="en-US" dirty="0">
                <a:latin typeface="Meiryo UI" panose="020B0604030504040204" pitchFamily="50" charset="-128"/>
                <a:ea typeface="Meiryo UI" panose="020B0604030504040204" pitchFamily="50" charset="-128"/>
              </a:rPr>
              <a:t>環境省「グリーン・バリューチェーンプラットフォーム」</a:t>
            </a:r>
            <a:endParaRPr lang="en-US" altLang="ja-JP" dirty="0">
              <a:latin typeface="Meiryo UI" panose="020B0604030504040204" pitchFamily="50" charset="-128"/>
              <a:ea typeface="Meiryo UI" panose="020B0604030504040204" pitchFamily="50" charset="-128"/>
            </a:endParaRPr>
          </a:p>
          <a:p>
            <a:pPr lvl="1" fontAlgn="auto">
              <a:spcAft>
                <a:spcPts val="0"/>
              </a:spcAft>
            </a:pPr>
            <a:r>
              <a:rPr lang="en-US" altLang="ja-JP">
                <a:latin typeface="Meiryo UI" panose="020B0604030504040204" pitchFamily="50" charset="-128"/>
                <a:ea typeface="Meiryo UI" panose="020B0604030504040204" pitchFamily="50" charset="-128"/>
              </a:rPr>
              <a:t>https://www</a:t>
            </a:r>
            <a:r>
              <a:rPr lang="en-US" altLang="ja-JP" dirty="0">
                <a:latin typeface="Meiryo UI" panose="020B0604030504040204" pitchFamily="50" charset="-128"/>
                <a:ea typeface="Meiryo UI" panose="020B0604030504040204" pitchFamily="50" charset="-128"/>
              </a:rPr>
              <a:t>.env.go</a:t>
            </a:r>
            <a:r>
              <a:rPr lang="en-US" altLang="ja-JP">
                <a:latin typeface="Meiryo UI" panose="020B0604030504040204" pitchFamily="50" charset="-128"/>
                <a:ea typeface="Meiryo UI" panose="020B0604030504040204" pitchFamily="50" charset="-128"/>
              </a:rPr>
              <a:t>.jp/earth/ondanka/supply</a:t>
            </a:r>
            <a:r>
              <a:rPr lang="en-US" altLang="ja-JP" err="1">
                <a:latin typeface="Meiryo UI" panose="020B0604030504040204" pitchFamily="50" charset="-128"/>
                <a:ea typeface="Meiryo UI" panose="020B0604030504040204" pitchFamily="50" charset="-128"/>
              </a:rPr>
              <a:t>_</a:t>
            </a:r>
            <a:r>
              <a:rPr lang="en-US" altLang="ja-JP">
                <a:latin typeface="Meiryo UI" panose="020B0604030504040204" pitchFamily="50" charset="-128"/>
                <a:ea typeface="Meiryo UI" panose="020B0604030504040204" pitchFamily="50" charset="-128"/>
              </a:rPr>
              <a:t>chain/gvc/</a:t>
            </a:r>
            <a:endParaRPr lang="en-US" altLang="ja-JP" dirty="0">
              <a:latin typeface="Meiryo UI" panose="020B0604030504040204" pitchFamily="50" charset="-128"/>
              <a:ea typeface="Meiryo UI" panose="020B0604030504040204" pitchFamily="50" charset="-128"/>
            </a:endParaRPr>
          </a:p>
          <a:p>
            <a:pPr fontAlgn="auto">
              <a:spcAft>
                <a:spcPts val="0"/>
              </a:spcAft>
            </a:pPr>
            <a:r>
              <a:rPr lang="en-US" altLang="ja-JP" dirty="0">
                <a:latin typeface="Meiryo UI" panose="020B0604030504040204" pitchFamily="50" charset="-128"/>
                <a:ea typeface="Meiryo UI" panose="020B0604030504040204" pitchFamily="50" charset="-128"/>
              </a:rPr>
              <a:t>Science Based Targets</a:t>
            </a:r>
            <a:r>
              <a:rPr lang="ja-JP" altLang="en-US" dirty="0">
                <a:latin typeface="Meiryo UI" panose="020B0604030504040204" pitchFamily="50" charset="-128"/>
                <a:ea typeface="Meiryo UI" panose="020B0604030504040204" pitchFamily="50" charset="-128"/>
              </a:rPr>
              <a:t>ホームページ</a:t>
            </a:r>
            <a:endParaRPr lang="en-US" altLang="ja-JP" dirty="0">
              <a:latin typeface="Meiryo UI" panose="020B0604030504040204" pitchFamily="50" charset="-128"/>
              <a:ea typeface="Meiryo UI" panose="020B0604030504040204" pitchFamily="50" charset="-128"/>
            </a:endParaRPr>
          </a:p>
          <a:p>
            <a:pPr lvl="1" fontAlgn="auto">
              <a:spcAft>
                <a:spcPts val="0"/>
              </a:spcAft>
            </a:pPr>
            <a:r>
              <a:rPr lang="en-US" altLang="ja-JP">
                <a:latin typeface="Meiryo UI" panose="020B0604030504040204" pitchFamily="50" charset="-128"/>
                <a:ea typeface="Meiryo UI" panose="020B0604030504040204" pitchFamily="50" charset="-128"/>
              </a:rPr>
              <a:t>http://sciencebasedtargets.org/</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21598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1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lang="en-US" altLang="ja-JP" dirty="0"/>
              <a:t>2</a:t>
            </a:r>
            <a:r>
              <a:rPr kumimoji="1" lang="en-US" altLang="ja-JP" dirty="0"/>
              <a:t>/3</a:t>
            </a:r>
            <a:endParaRPr kumimoji="1" lang="ja-JP" altLang="en-US"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dirty="0"/>
              <a:t>2017</a:t>
            </a:r>
            <a:r>
              <a:rPr lang="ja-JP" altLang="en-US" dirty="0"/>
              <a:t>年以降の</a:t>
            </a:r>
            <a:r>
              <a:rPr lang="en-US" altLang="ja-JP" dirty="0"/>
              <a:t>CDP</a:t>
            </a:r>
            <a:r>
              <a:rPr lang="ja-JP" altLang="en-US" dirty="0"/>
              <a:t>質問書では</a:t>
            </a:r>
            <a:r>
              <a:rPr lang="en-US" altLang="ja-JP" dirty="0"/>
              <a:t>SBT</a:t>
            </a:r>
            <a:r>
              <a:rPr lang="ja-JP" altLang="en-US" dirty="0"/>
              <a:t>認定を受けていると、「リーダーシップ」の得点を獲得することができる</a:t>
            </a:r>
            <a:endParaRPr lang="en-US" altLang="ja-JP" dirty="0"/>
          </a:p>
          <a:p>
            <a:r>
              <a:rPr lang="en-US" altLang="ja-JP" dirty="0"/>
              <a:t>2023</a:t>
            </a:r>
            <a:r>
              <a:rPr lang="ja-JP" altLang="en-US" dirty="0"/>
              <a:t>年の</a:t>
            </a:r>
            <a:r>
              <a:rPr lang="en-US" altLang="ja-JP" dirty="0"/>
              <a:t>A</a:t>
            </a:r>
            <a:r>
              <a:rPr lang="ja-JP" altLang="en-US" dirty="0"/>
              <a:t>リストの企業と</a:t>
            </a:r>
            <a:r>
              <a:rPr lang="en-US" altLang="ja-JP" dirty="0"/>
              <a:t>SBT</a:t>
            </a:r>
            <a:r>
              <a:rPr lang="ja-JP" altLang="en-US" dirty="0"/>
              <a:t>対応の関係は以下の通り</a:t>
            </a:r>
          </a:p>
        </p:txBody>
      </p:sp>
      <p:graphicFrame>
        <p:nvGraphicFramePr>
          <p:cNvPr id="13" name="表 12"/>
          <p:cNvGraphicFramePr>
            <a:graphicFrameLocks noGrp="1"/>
          </p:cNvGraphicFramePr>
          <p:nvPr/>
        </p:nvGraphicFramePr>
        <p:xfrm>
          <a:off x="485905" y="2401062"/>
          <a:ext cx="9668748" cy="3923539"/>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4857">
                <a:tc gridSpan="6">
                  <a:txBody>
                    <a:bodyPr/>
                    <a:lstStyle/>
                    <a:p>
                      <a:pPr algn="ctr"/>
                      <a:r>
                        <a:rPr kumimoji="1" lang="en-US" altLang="ja-JP" sz="1400" b="1" dirty="0">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　</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A</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dirty="0">
                          <a:solidFill>
                            <a:sysClr val="windowText" lastClr="000000"/>
                          </a:solidFill>
                          <a:latin typeface="Arial" panose="020B0604020202020204" pitchFamily="34" charset="0"/>
                          <a:ea typeface="+mn-ea"/>
                          <a:cs typeface="Arial" panose="020B0604020202020204" pitchFamily="34" charset="0"/>
                        </a:rPr>
                        <a:t>2/2</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dirty="0">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dirty="0">
                          <a:solidFill>
                            <a:srgbClr val="FF0000"/>
                          </a:solidFill>
                          <a:latin typeface="Arial" panose="020B0604020202020204" pitchFamily="34" charset="0"/>
                          <a:ea typeface="+mn-ea"/>
                          <a:cs typeface="Arial" panose="020B0604020202020204" pitchFamily="34" charset="0"/>
                        </a:rPr>
                        <a:t>SBT</a:t>
                      </a:r>
                      <a:r>
                        <a:rPr kumimoji="1" lang="ja-JP" altLang="en-US" sz="1400" b="0" dirty="0">
                          <a:solidFill>
                            <a:srgbClr val="FF0000"/>
                          </a:solidFill>
                          <a:latin typeface="Arial" panose="020B0604020202020204" pitchFamily="34" charset="0"/>
                          <a:ea typeface="+mn-ea"/>
                          <a:cs typeface="Arial" panose="020B0604020202020204" pitchFamily="34" charset="0"/>
                        </a:rPr>
                        <a:t>認定済み：</a:t>
                      </a:r>
                      <a:r>
                        <a:rPr kumimoji="1" lang="en-US" altLang="ja-JP" sz="1400" b="0" dirty="0">
                          <a:solidFill>
                            <a:srgbClr val="FF0000"/>
                          </a:solidFill>
                          <a:latin typeface="Arial" panose="020B0604020202020204" pitchFamily="34" charset="0"/>
                          <a:ea typeface="+mn-ea"/>
                          <a:cs typeface="Arial" panose="020B0604020202020204" pitchFamily="34" charset="0"/>
                        </a:rPr>
                        <a:t>87</a:t>
                      </a:r>
                      <a:r>
                        <a:rPr kumimoji="1" lang="ja-JP" altLang="en-US" sz="1400" b="0" dirty="0">
                          <a:solidFill>
                            <a:srgbClr val="FF0000"/>
                          </a:solidFill>
                          <a:latin typeface="Arial" panose="020B0604020202020204" pitchFamily="34" charset="0"/>
                          <a:ea typeface="+mn-ea"/>
                          <a:cs typeface="Arial" panose="020B0604020202020204" pitchFamily="34" charset="0"/>
                        </a:rPr>
                        <a:t>社</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　　</a:t>
                      </a:r>
                      <a:r>
                        <a:rPr kumimoji="1" lang="ja-JP" altLang="en-US" sz="1400" b="0" dirty="0">
                          <a:solidFill>
                            <a:srgbClr val="0070C0"/>
                          </a:solidFill>
                          <a:latin typeface="Arial" panose="020B0604020202020204" pitchFamily="34" charset="0"/>
                          <a:ea typeface="+mn-ea"/>
                          <a:cs typeface="Arial" panose="020B0604020202020204" pitchFamily="34" charset="0"/>
                        </a:rPr>
                        <a:t>コミット済み：</a:t>
                      </a:r>
                      <a:r>
                        <a:rPr kumimoji="1" lang="en-US" altLang="ja-JP" sz="1400" b="0" dirty="0">
                          <a:solidFill>
                            <a:srgbClr val="0070C0"/>
                          </a:solidFill>
                          <a:latin typeface="Arial" panose="020B0604020202020204" pitchFamily="34" charset="0"/>
                          <a:ea typeface="+mn-ea"/>
                          <a:cs typeface="Arial" panose="020B0604020202020204" pitchFamily="34" charset="0"/>
                        </a:rPr>
                        <a:t>13</a:t>
                      </a:r>
                      <a:r>
                        <a:rPr kumimoji="1" lang="ja-JP" altLang="en-US" sz="1400" b="0" dirty="0">
                          <a:solidFill>
                            <a:srgbClr val="0070C0"/>
                          </a:solidFill>
                          <a:latin typeface="Arial" panose="020B0604020202020204" pitchFamily="34" charset="0"/>
                          <a:ea typeface="+mn-ea"/>
                          <a:cs typeface="Arial" panose="020B0604020202020204" pitchFamily="34" charset="0"/>
                        </a:rPr>
                        <a:t>社</a:t>
                      </a:r>
                      <a:r>
                        <a:rPr kumimoji="1" lang="ja-JP" altLang="en-US" sz="1400" b="1" dirty="0">
                          <a:solidFill>
                            <a:sysClr val="windowText" lastClr="000000"/>
                          </a:solidFill>
                          <a:latin typeface="Arial" panose="020B0604020202020204" pitchFamily="34" charset="0"/>
                          <a:ea typeface="+mn-ea"/>
                          <a:cs typeface="Arial" panose="020B0604020202020204" pitchFamily="34" charset="0"/>
                        </a:rPr>
                        <a:t>　　</a:t>
                      </a:r>
                      <a:r>
                        <a:rPr kumimoji="1" lang="ja-JP" altLang="en-US" sz="1400" b="0" dirty="0">
                          <a:solidFill>
                            <a:schemeClr val="tx1"/>
                          </a:solidFill>
                          <a:latin typeface="Arial" panose="020B0604020202020204" pitchFamily="34" charset="0"/>
                          <a:ea typeface="+mn-ea"/>
                          <a:cs typeface="Arial" panose="020B0604020202020204" pitchFamily="34" charset="0"/>
                        </a:rPr>
                        <a:t>対応なし：</a:t>
                      </a:r>
                      <a:r>
                        <a:rPr kumimoji="1" lang="en-US" altLang="ja-JP" sz="1400" b="0" dirty="0">
                          <a:solidFill>
                            <a:schemeClr val="tx1"/>
                          </a:solidFill>
                          <a:latin typeface="Arial" panose="020B0604020202020204" pitchFamily="34" charset="0"/>
                          <a:ea typeface="+mn-ea"/>
                          <a:cs typeface="Arial" panose="020B0604020202020204" pitchFamily="34" charset="0"/>
                        </a:rPr>
                        <a:t>25</a:t>
                      </a:r>
                      <a:r>
                        <a:rPr kumimoji="1" lang="ja-JP" altLang="en-US" sz="1400" b="0" dirty="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lnSpc>
                          <a:spcPct val="100000"/>
                        </a:lnSpc>
                      </a:pP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64595">
                <a:tc>
                  <a:txBody>
                    <a:bodyPr/>
                    <a:lstStyle/>
                    <a:p>
                      <a:pPr algn="ctr" fontAlgn="ctr"/>
                      <a:r>
                        <a:rPr lang="ja-JP" altLang="en-US" sz="1200" b="0" i="0" u="none" strike="noStrike" dirty="0">
                          <a:solidFill>
                            <a:srgbClr val="FF0000"/>
                          </a:solidFill>
                          <a:effectLst/>
                          <a:latin typeface="+mn-ea"/>
                          <a:ea typeface="+mn-ea"/>
                        </a:rPr>
                        <a:t>日本電気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ニコン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日本電信電話</a:t>
                      </a:r>
                      <a:endParaRPr lang="en-US" altLang="ja-JP" sz="1200" b="0" i="0" u="none" strike="noStrike" dirty="0">
                        <a:solidFill>
                          <a:srgbClr val="FF0000"/>
                        </a:solidFill>
                        <a:effectLst/>
                        <a:latin typeface="+mn-ea"/>
                        <a:ea typeface="+mn-ea"/>
                      </a:endParaRPr>
                    </a:p>
                    <a:p>
                      <a:pPr algn="ctr" fontAlgn="ctr"/>
                      <a:r>
                        <a:rPr lang="ja-JP" altLang="en-US" sz="1200" b="0" i="0" u="none" strike="noStrike" dirty="0">
                          <a:solidFill>
                            <a:srgbClr val="FF0000"/>
                          </a:solidFill>
                          <a:effectLst/>
                          <a:latin typeface="+mn-ea"/>
                          <a:ea typeface="+mn-ea"/>
                        </a:rPr>
                        <a:t>（</a:t>
                      </a:r>
                      <a:r>
                        <a:rPr lang="en-US" altLang="ja-JP" sz="1200" b="0" i="0" u="none" strike="noStrike" dirty="0">
                          <a:solidFill>
                            <a:srgbClr val="FF0000"/>
                          </a:solidFill>
                          <a:effectLst/>
                          <a:latin typeface="+mn-ea"/>
                          <a:ea typeface="+mn-ea"/>
                        </a:rPr>
                        <a:t>NTT</a:t>
                      </a:r>
                      <a:r>
                        <a:rPr lang="ja-JP" altLang="en-US" sz="1200" b="0" i="0" u="none" strike="noStrike" dirty="0">
                          <a:solidFill>
                            <a:srgbClr val="FF0000"/>
                          </a:solidFill>
                          <a:effectLst/>
                          <a:latin typeface="+mn-ea"/>
                          <a:ea typeface="+mn-ea"/>
                        </a:rPr>
                        <a:t>グループが</a:t>
                      </a:r>
                      <a:r>
                        <a:rPr lang="en-US" altLang="ja-JP" sz="1200" b="0" i="0" u="none" strike="noStrike" dirty="0">
                          <a:solidFill>
                            <a:srgbClr val="FF0000"/>
                          </a:solidFill>
                          <a:effectLst/>
                          <a:latin typeface="+mn-ea"/>
                          <a:ea typeface="+mn-ea"/>
                        </a:rPr>
                        <a:t>SBT</a:t>
                      </a:r>
                      <a:r>
                        <a:rPr lang="ja-JP" altLang="en-US" sz="1200" b="0" i="0" u="none" strike="noStrike" dirty="0">
                          <a:solidFill>
                            <a:srgbClr val="FF0000"/>
                          </a:solidFill>
                          <a:effectLst/>
                          <a:latin typeface="+mn-ea"/>
                          <a:ea typeface="+mn-ea"/>
                        </a:rPr>
                        <a:t>認証済み）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日本郵船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日産自動車</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dirty="0">
                          <a:solidFill>
                            <a:srgbClr val="000000"/>
                          </a:solidFill>
                          <a:effectLst/>
                          <a:latin typeface="+mn-ea"/>
                          <a:ea typeface="+mn-ea"/>
                        </a:rPr>
                        <a:t>日本特殊陶業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8763">
                <a:tc>
                  <a:txBody>
                    <a:bodyPr/>
                    <a:lstStyle/>
                    <a:p>
                      <a:pPr algn="ctr" fontAlgn="ctr"/>
                      <a:r>
                        <a:rPr lang="ja-JP" altLang="en-US" sz="1200" b="0" i="0" u="none" strike="noStrike" dirty="0">
                          <a:solidFill>
                            <a:srgbClr val="FF0000"/>
                          </a:solidFill>
                          <a:effectLst/>
                          <a:latin typeface="+mn-ea"/>
                          <a:ea typeface="+mn-ea"/>
                        </a:rPr>
                        <a:t>野村総合研究所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エヌ・ティ・ティ・データ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大林組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王子</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オカムラ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dirty="0">
                          <a:solidFill>
                            <a:srgbClr val="FF0000"/>
                          </a:solidFill>
                          <a:effectLst/>
                          <a:latin typeface="+mn-ea"/>
                          <a:ea typeface="+mn-ea"/>
                        </a:rPr>
                        <a:t>小野薬品工業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597732">
                <a:tc>
                  <a:txBody>
                    <a:bodyPr/>
                    <a:lstStyle/>
                    <a:p>
                      <a:pPr marL="0" indent="0" algn="ctr">
                        <a:buClr>
                          <a:srgbClr val="6F89F7"/>
                        </a:buClr>
                        <a:buFont typeface="Wingdings" panose="05000000000000000000" pitchFamily="2" charset="2"/>
                        <a:buNone/>
                      </a:pPr>
                      <a:r>
                        <a:rPr kumimoji="1" lang="ja-JP" altLang="en-US" sz="1200" b="0" dirty="0">
                          <a:solidFill>
                            <a:srgbClr val="FF0000"/>
                          </a:solidFill>
                          <a:latin typeface="+mn-ea"/>
                          <a:ea typeface="+mn-ea"/>
                          <a:cs typeface="Arial" panose="020B0604020202020204" pitchFamily="34" charset="0"/>
                        </a:rPr>
                        <a:t>大塚</a:t>
                      </a:r>
                      <a:r>
                        <a:rPr kumimoji="1" lang="en-US" altLang="ja-JP" sz="1200" b="0" dirty="0">
                          <a:solidFill>
                            <a:srgbClr val="FF0000"/>
                          </a:solidFill>
                          <a:latin typeface="+mn-ea"/>
                          <a:ea typeface="+mn-ea"/>
                          <a:cs typeface="Arial" panose="020B0604020202020204" pitchFamily="34" charset="0"/>
                        </a:rPr>
                        <a:t>HD</a:t>
                      </a:r>
                      <a:r>
                        <a:rPr kumimoji="1" lang="ja-JP" altLang="en-US" sz="1200" b="0" dirty="0">
                          <a:solidFill>
                            <a:srgbClr val="FF0000"/>
                          </a:solidFill>
                          <a:latin typeface="+mn-ea"/>
                          <a:ea typeface="+mn-ea"/>
                          <a:cs typeface="Arial" panose="020B0604020202020204" pitchFamily="34" charset="0"/>
                        </a:rPr>
                        <a:t>（子会社の</a:t>
                      </a:r>
                      <a:endParaRPr kumimoji="1" lang="en-US" altLang="ja-JP" sz="1200" b="0" dirty="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dirty="0">
                          <a:solidFill>
                            <a:srgbClr val="FF0000"/>
                          </a:solidFill>
                          <a:latin typeface="+mn-ea"/>
                          <a:ea typeface="+mn-ea"/>
                          <a:cs typeface="Arial" panose="020B0604020202020204" pitchFamily="34" charset="0"/>
                        </a:rPr>
                        <a:t>大塚製薬、大鵬薬品</a:t>
                      </a:r>
                      <a:endParaRPr kumimoji="1" lang="en-US" altLang="ja-JP" sz="1200" b="0" dirty="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dirty="0">
                          <a:solidFill>
                            <a:srgbClr val="FF0000"/>
                          </a:solidFill>
                          <a:latin typeface="+mn-ea"/>
                          <a:ea typeface="+mn-ea"/>
                          <a:cs typeface="Arial" panose="020B0604020202020204" pitchFamily="34" charset="0"/>
                        </a:rPr>
                        <a:t>工業は</a:t>
                      </a:r>
                      <a:r>
                        <a:rPr kumimoji="1" lang="en-US" altLang="ja-JP" sz="1200" b="0" dirty="0">
                          <a:solidFill>
                            <a:srgbClr val="FF0000"/>
                          </a:solidFill>
                          <a:latin typeface="+mn-ea"/>
                          <a:ea typeface="+mn-ea"/>
                          <a:cs typeface="Arial" panose="020B0604020202020204" pitchFamily="34" charset="0"/>
                        </a:rPr>
                        <a:t>SBT</a:t>
                      </a:r>
                      <a:r>
                        <a:rPr kumimoji="1" lang="ja-JP" altLang="en-US" sz="1200" b="0" dirty="0">
                          <a:solidFill>
                            <a:srgbClr val="FF0000"/>
                          </a:solidFill>
                          <a:latin typeface="+mn-ea"/>
                          <a:ea typeface="+mn-ea"/>
                          <a:cs typeface="Arial" panose="020B0604020202020204" pitchFamily="34" charset="0"/>
                        </a:rPr>
                        <a:t>認定済み）</a:t>
                      </a:r>
                      <a:endParaRPr kumimoji="1" lang="en-US" altLang="ja-JP" sz="1200" b="0" dirty="0">
                        <a:solidFill>
                          <a:srgbClr val="FF0000"/>
                        </a:solidFill>
                        <a:latin typeface="+mn-ea"/>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パナソニック</a:t>
                      </a:r>
                      <a:r>
                        <a:rPr lang="en-US" altLang="ja-JP"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ポーラ・オルビス</a:t>
                      </a:r>
                      <a:r>
                        <a:rPr lang="en-US" altLang="ja-JP"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リクルート</a:t>
                      </a:r>
                      <a:r>
                        <a:rPr lang="en-US"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リコー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ローム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72932">
                <a:tc>
                  <a:txBody>
                    <a:bodyPr/>
                    <a:lstStyle/>
                    <a:p>
                      <a:pPr algn="ctr" fontAlgn="ctr"/>
                      <a:r>
                        <a:rPr lang="ja-JP" altLang="en-US" sz="1200" b="0" i="0" u="none" strike="noStrike" dirty="0">
                          <a:solidFill>
                            <a:srgbClr val="0070C0"/>
                          </a:solidFill>
                          <a:effectLst/>
                          <a:latin typeface="+mn-ea"/>
                          <a:ea typeface="+mn-ea"/>
                        </a:rPr>
                        <a:t>三機工業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サッポロ</a:t>
                      </a:r>
                      <a:r>
                        <a:rPr lang="en-US" sz="1200" b="0" i="0" u="none" strike="noStrike" dirty="0">
                          <a:solidFill>
                            <a:srgbClr val="0070C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セコム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セイコーエプソン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dirty="0">
                          <a:solidFill>
                            <a:srgbClr val="FF0000"/>
                          </a:solidFill>
                          <a:effectLst/>
                          <a:latin typeface="+mn-ea"/>
                          <a:ea typeface="+mn-ea"/>
                        </a:rPr>
                        <a:t>積水化学工業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n-ea"/>
                          <a:ea typeface="+mn-ea"/>
                        </a:rPr>
                        <a:t>SGHD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72932">
                <a:tc>
                  <a:txBody>
                    <a:bodyPr/>
                    <a:lstStyle/>
                    <a:p>
                      <a:pPr algn="ctr" fontAlgn="ctr"/>
                      <a:r>
                        <a:rPr lang="ja-JP" altLang="en-US" sz="1200" b="0" i="0" u="none" strike="noStrike">
                          <a:solidFill>
                            <a:srgbClr val="000000"/>
                          </a:solidFill>
                          <a:effectLst/>
                          <a:latin typeface="+mn-ea"/>
                          <a:ea typeface="+mn-ea"/>
                        </a:rPr>
                        <a:t>新日本空調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塩野義製薬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資生堂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mn-ea"/>
                          <a:ea typeface="+mn-ea"/>
                        </a:rPr>
                        <a:t>SOMPOHD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ソニーグループ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住友林業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932">
                <a:tc>
                  <a:txBody>
                    <a:bodyPr/>
                    <a:lstStyle/>
                    <a:p>
                      <a:pPr algn="ctr" fontAlgn="ctr"/>
                      <a:r>
                        <a:rPr lang="ja-JP" altLang="en-US" sz="1200" b="0" i="0" u="none" strike="noStrike" dirty="0">
                          <a:solidFill>
                            <a:srgbClr val="FF0000"/>
                          </a:solidFill>
                          <a:effectLst/>
                          <a:latin typeface="+mn-ea"/>
                          <a:ea typeface="+mn-ea"/>
                        </a:rPr>
                        <a:t>サントリー</a:t>
                      </a:r>
                      <a:r>
                        <a:rPr lang="en-US"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太平洋セメント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大成建設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dirty="0">
                          <a:solidFill>
                            <a:srgbClr val="FF0000"/>
                          </a:solidFill>
                          <a:effectLst/>
                          <a:latin typeface="+mn-ea"/>
                          <a:ea typeface="+mn-ea"/>
                        </a:rPr>
                        <a:t>武田薬品工業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mn-ea"/>
                          <a:ea typeface="+mn-ea"/>
                        </a:rPr>
                        <a:t>TDK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鉄建建設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932">
                <a:tc>
                  <a:txBody>
                    <a:bodyPr/>
                    <a:lstStyle/>
                    <a:p>
                      <a:pPr algn="ctr" fontAlgn="ctr"/>
                      <a:r>
                        <a:rPr lang="ja-JP" altLang="en-US" sz="1200" b="0" i="0" u="none" strike="noStrike">
                          <a:solidFill>
                            <a:srgbClr val="000000"/>
                          </a:solidFill>
                          <a:effectLst/>
                          <a:latin typeface="+mn-ea"/>
                          <a:ea typeface="+mn-ea"/>
                        </a:rPr>
                        <a:t>八十二銀行</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日清オイリオグループ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横浜ゴム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戸田建設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東邦ガス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dirty="0">
                          <a:solidFill>
                            <a:srgbClr val="000000"/>
                          </a:solidFill>
                          <a:effectLst/>
                          <a:latin typeface="+mn-ea"/>
                          <a:ea typeface="+mn-ea"/>
                        </a:rPr>
                        <a:t>東京海上日動火災保険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932">
                <a:tc>
                  <a:txBody>
                    <a:bodyPr/>
                    <a:lstStyle/>
                    <a:p>
                      <a:pPr algn="ctr" fontAlgn="ctr"/>
                      <a:r>
                        <a:rPr lang="ja-JP" altLang="en-US" sz="1200" b="0" i="0" u="none" strike="noStrike" dirty="0">
                          <a:solidFill>
                            <a:srgbClr val="0070C0"/>
                          </a:solidFill>
                          <a:effectLst/>
                          <a:latin typeface="+mn-ea"/>
                          <a:ea typeface="+mn-ea"/>
                        </a:rPr>
                        <a:t>東京製鉄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東急不動産</a:t>
                      </a:r>
                      <a:r>
                        <a:rPr lang="en-US" sz="1200" b="0" i="0" u="none" strike="noStrike" dirty="0">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FF0000"/>
                          </a:solidFill>
                          <a:effectLst/>
                          <a:latin typeface="+mn-ea"/>
                          <a:ea typeface="+mn-ea"/>
                        </a:rPr>
                        <a:t>TOPPAN</a:t>
                      </a:r>
                      <a:r>
                        <a:rPr lang="ja-JP" altLang="en-US" sz="1200" b="0" i="0" u="none" strike="noStrike" dirty="0">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mn-ea"/>
                          <a:ea typeface="+mn-ea"/>
                        </a:rPr>
                        <a:t>TOTO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トヨタ紡織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70C0"/>
                          </a:solidFill>
                          <a:effectLst/>
                          <a:latin typeface="+mn-ea"/>
                          <a:ea typeface="+mn-ea"/>
                        </a:rPr>
                        <a:t>豊田通商</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932">
                <a:tc>
                  <a:txBody>
                    <a:bodyPr/>
                    <a:lstStyle/>
                    <a:p>
                      <a:pPr algn="ctr" fontAlgn="ctr"/>
                      <a:r>
                        <a:rPr lang="ja-JP" altLang="en-US" sz="1200" b="0" i="0" u="none" strike="noStrike" dirty="0">
                          <a:solidFill>
                            <a:srgbClr val="FF0000"/>
                          </a:solidFill>
                          <a:effectLst/>
                          <a:latin typeface="+mn-ea"/>
                          <a:ea typeface="+mn-ea"/>
                        </a:rPr>
                        <a:t>ユニ・チャーム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ヤマハ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ヤマハ発動機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mn-ea"/>
                          <a:ea typeface="+mn-ea"/>
                        </a:rPr>
                        <a:t>YKK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FF0000"/>
                          </a:solidFill>
                          <a:effectLst/>
                          <a:latin typeface="+mn-ea"/>
                          <a:ea typeface="+mn-ea"/>
                        </a:rPr>
                        <a:t>横河電機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5" name="テキスト ボックス 14"/>
          <p:cNvSpPr txBox="1"/>
          <p:nvPr/>
        </p:nvSpPr>
        <p:spPr bwMode="auto">
          <a:xfrm>
            <a:off x="4719066" y="2093285"/>
            <a:ext cx="5810822" cy="307777"/>
          </a:xfrm>
          <a:prstGeom prst="rect">
            <a:avLst/>
          </a:prstGeom>
          <a:noFill/>
          <a:ln w="9525">
            <a:noFill/>
            <a:miter lim="800000"/>
            <a:headEnd/>
            <a:tailEnd/>
          </a:ln>
        </p:spPr>
        <p:txBody>
          <a:bodyPr wrap="none" rtlCol="0">
            <a:spAutoFit/>
          </a:bodyPr>
          <a:lstStyle/>
          <a:p>
            <a:r>
              <a:rPr lang="ja-JP"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リスト記載順。コミットとは、</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105E7C5B-6F74-3999-BCA9-374F245305CC}"/>
              </a:ext>
            </a:extLst>
          </p:cNvPr>
          <p:cNvSpPr txBox="1">
            <a:spLocks noChangeArrowheads="1"/>
          </p:cNvSpPr>
          <p:nvPr/>
        </p:nvSpPr>
        <p:spPr bwMode="auto">
          <a:xfrm>
            <a:off x="48590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]CDP</a:t>
            </a:r>
            <a:r>
              <a:rPr lang="ja-JP" altLang="en-US" sz="1000" b="0" dirty="0">
                <a:solidFill>
                  <a:srgbClr val="000000"/>
                </a:solidFill>
                <a:latin typeface="Meiryo UI" pitchFamily="50" charset="-128"/>
                <a:ea typeface="Meiryo UI" pitchFamily="50" charset="-128"/>
                <a:cs typeface="Meiryo UI" pitchFamily="50" charset="-128"/>
              </a:rPr>
              <a:t>ホームページ：</a:t>
            </a:r>
            <a:r>
              <a:rPr lang="en-US" altLang="ja-JP" sz="1000" b="0" dirty="0">
                <a:solidFill>
                  <a:srgbClr val="000000"/>
                </a:solidFill>
                <a:latin typeface="Meiryo UI" pitchFamily="50" charset="-128"/>
                <a:ea typeface="Meiryo UI" pitchFamily="50" charset="-128"/>
                <a:cs typeface="Meiryo UI" pitchFamily="50" charset="-128"/>
              </a:rPr>
              <a:t>The A List 2023</a:t>
            </a:r>
            <a:r>
              <a:rPr lang="ja-JP" altLang="en-US" sz="1000" b="0" dirty="0">
                <a:solidFill>
                  <a:srgbClr val="000000"/>
                </a:solidFill>
                <a:latin typeface="Meiryo UI" pitchFamily="50" charset="-128"/>
                <a:ea typeface="Meiryo UI" pitchFamily="50" charset="-128"/>
                <a:cs typeface="Meiryo UI" pitchFamily="50" charset="-128"/>
              </a:rPr>
              <a:t>（</a:t>
            </a:r>
            <a:r>
              <a:rPr lang="en-US" altLang="ja-JP" sz="1000" b="0" dirty="0">
                <a:solidFill>
                  <a:srgbClr val="000000"/>
                </a:solidFill>
                <a:latin typeface="Meiryo UI" pitchFamily="50" charset="-128"/>
                <a:ea typeface="Meiryo UI" pitchFamily="50" charset="-128"/>
                <a:cs typeface="Meiryo UI" pitchFamily="50" charset="-128"/>
              </a:rPr>
              <a:t>https://www.cdp.net/en/companies/companies-scores</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683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kumimoji="1" lang="en-US" altLang="ja-JP" dirty="0"/>
              <a:t>3/3</a:t>
            </a:r>
            <a:endParaRPr kumimoji="1" lang="ja-JP" altLang="en-US"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p:cNvSpPr>
            <a:spLocks noGrp="1"/>
          </p:cNvSpPr>
          <p:nvPr>
            <p:ph sz="quarter" idx="12"/>
          </p:nvPr>
        </p:nvSpPr>
        <p:spPr>
          <a:xfrm>
            <a:off x="161925" y="1110920"/>
            <a:ext cx="10367963" cy="1558270"/>
          </a:xfrm>
        </p:spPr>
        <p:txBody>
          <a:bodyPr/>
          <a:lstStyle/>
          <a:p>
            <a:r>
              <a:rPr lang="en-US" altLang="ja-JP" dirty="0"/>
              <a:t>2016</a:t>
            </a:r>
            <a:r>
              <a:rPr lang="ja-JP" altLang="en-US" dirty="0"/>
              <a:t>年の</a:t>
            </a:r>
            <a:r>
              <a:rPr lang="en-US" altLang="ja-JP" dirty="0"/>
              <a:t>CDP</a:t>
            </a:r>
            <a:r>
              <a:rPr lang="ja-JP" altLang="en-US" dirty="0"/>
              <a:t>質問書から</a:t>
            </a:r>
            <a:r>
              <a:rPr lang="en-US" altLang="ja-JP" dirty="0"/>
              <a:t>SBT</a:t>
            </a:r>
            <a:r>
              <a:rPr lang="ja-JP" altLang="en-US" dirty="0"/>
              <a:t>に関する質問が追加され、評価の対象となっている</a:t>
            </a:r>
          </a:p>
          <a:p>
            <a:r>
              <a:rPr lang="en-US" altLang="ja-JP" dirty="0"/>
              <a:t>SBT</a:t>
            </a:r>
            <a:r>
              <a:rPr lang="ja-JP" altLang="en-US" dirty="0"/>
              <a:t>認定を受けていると、</a:t>
            </a:r>
            <a:r>
              <a:rPr lang="en-US" altLang="ja-JP" dirty="0"/>
              <a:t>CDP</a:t>
            </a:r>
            <a:r>
              <a:rPr lang="ja-JP" altLang="en-US" dirty="0"/>
              <a:t>でも「リーダーシップ」の得点を獲得することができる</a:t>
            </a:r>
          </a:p>
          <a:p>
            <a:pPr marL="0" indent="0">
              <a:lnSpc>
                <a:spcPts val="1500"/>
              </a:lnSpc>
              <a:buNone/>
            </a:pPr>
            <a:r>
              <a:rPr lang="ja-JP" altLang="en-US" dirty="0"/>
              <a:t>　　総量目標で</a:t>
            </a:r>
            <a:r>
              <a:rPr lang="en-US" altLang="ja-JP" dirty="0"/>
              <a:t>SBT</a:t>
            </a:r>
            <a:r>
              <a:rPr lang="ja-JP" altLang="en-US" dirty="0"/>
              <a:t>認定を受けている場合：</a:t>
            </a:r>
            <a:r>
              <a:rPr lang="en-US" altLang="ja-JP" dirty="0"/>
              <a:t>4.1a</a:t>
            </a:r>
            <a:r>
              <a:rPr lang="ja-JP" altLang="en-US" dirty="0"/>
              <a:t>で得点</a:t>
            </a:r>
          </a:p>
          <a:p>
            <a:pPr marL="0" indent="0">
              <a:lnSpc>
                <a:spcPts val="1500"/>
              </a:lnSpc>
              <a:buNone/>
            </a:pPr>
            <a:r>
              <a:rPr lang="ja-JP" altLang="en-US" dirty="0"/>
              <a:t>　　原単位目標で</a:t>
            </a:r>
            <a:r>
              <a:rPr lang="en-US" altLang="ja-JP" dirty="0"/>
              <a:t>SBT</a:t>
            </a:r>
            <a:r>
              <a:rPr lang="ja-JP" altLang="en-US" dirty="0"/>
              <a:t>認定を受けている場合：</a:t>
            </a:r>
            <a:r>
              <a:rPr lang="en-US" altLang="ja-JP" dirty="0"/>
              <a:t>4.1b</a:t>
            </a:r>
            <a:r>
              <a:rPr lang="ja-JP" altLang="en-US" dirty="0"/>
              <a:t>で得点</a:t>
            </a:r>
          </a:p>
        </p:txBody>
      </p:sp>
      <p:graphicFrame>
        <p:nvGraphicFramePr>
          <p:cNvPr id="7" name="表 6"/>
          <p:cNvGraphicFramePr>
            <a:graphicFrameLocks noGrp="1"/>
          </p:cNvGraphicFramePr>
          <p:nvPr>
            <p:extLst>
              <p:ext uri="{D42A27DB-BD31-4B8C-83A1-F6EECF244321}">
                <p14:modId xmlns:p14="http://schemas.microsoft.com/office/powerpoint/2010/main" val="3640331879"/>
              </p:ext>
            </p:extLst>
          </p:nvPr>
        </p:nvGraphicFramePr>
        <p:xfrm>
          <a:off x="522864" y="3243844"/>
          <a:ext cx="9646084" cy="3810000"/>
        </p:xfrm>
        <a:graphic>
          <a:graphicData uri="http://schemas.openxmlformats.org/drawingml/2006/table">
            <a:tbl>
              <a:tblPr firstRow="1" bandRow="1"/>
              <a:tblGrid>
                <a:gridCol w="2157534">
                  <a:extLst>
                    <a:ext uri="{9D8B030D-6E8A-4147-A177-3AD203B41FA5}">
                      <a16:colId xmlns:a16="http://schemas.microsoft.com/office/drawing/2014/main" val="20000"/>
                    </a:ext>
                  </a:extLst>
                </a:gridCol>
                <a:gridCol w="748855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dirty="0">
                          <a:solidFill>
                            <a:sysClr val="windowText" lastClr="000000"/>
                          </a:solidFill>
                        </a:rPr>
                        <a:t>評価基準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600" dirty="0">
                          <a:solidFill>
                            <a:sysClr val="windowText" lastClr="000000"/>
                          </a:solidFill>
                        </a:rPr>
                        <a:t>SBT</a:t>
                      </a:r>
                      <a:r>
                        <a:rPr kumimoji="1" lang="ja-JP" altLang="en-US" sz="1600" dirty="0">
                          <a:solidFill>
                            <a:sysClr val="windowText" lastClr="000000"/>
                          </a:solidFill>
                        </a:rPr>
                        <a:t>認定に対する評価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リーダーシップ</a:t>
                      </a:r>
                      <a:br>
                        <a:rPr kumimoji="1" lang="en-US" altLang="ja-JP" sz="1600" dirty="0"/>
                      </a:br>
                      <a:r>
                        <a:rPr kumimoji="1" lang="en-US" altLang="ja-JP" sz="1600" dirty="0"/>
                        <a:t>(Leadership)</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dirty="0"/>
                        <a:t>4.1a, 4.1b</a:t>
                      </a:r>
                      <a:r>
                        <a:rPr kumimoji="1" lang="ja-JP" altLang="en-US" sz="1600" dirty="0"/>
                        <a:t>の両方またはいずれかにおいて、</a:t>
                      </a:r>
                      <a:r>
                        <a:rPr kumimoji="1" lang="en-US" altLang="ja-JP" sz="1600"/>
                        <a:t>1.5</a:t>
                      </a:r>
                      <a:r>
                        <a:rPr kumimoji="1" lang="ja-JP" altLang="en-US" sz="1600"/>
                        <a:t>℃</a:t>
                      </a:r>
                      <a:r>
                        <a:rPr kumimoji="1" lang="en-US" altLang="ja-JP" sz="1600"/>
                        <a:t>/WB2</a:t>
                      </a:r>
                      <a:r>
                        <a:rPr kumimoji="1" lang="ja-JP" altLang="en-US" sz="1600" dirty="0"/>
                        <a:t>℃目標の場合</a:t>
                      </a:r>
                      <a:r>
                        <a:rPr kumimoji="1" lang="en-US" altLang="ja-JP" sz="1600" dirty="0"/>
                        <a:t>1</a:t>
                      </a:r>
                      <a:r>
                        <a:rPr kumimoji="1" lang="ja-JP" altLang="en-US" sz="1600" dirty="0"/>
                        <a:t>点獲得</a:t>
                      </a:r>
                      <a:r>
                        <a:rPr kumimoji="1" lang="ja-JP" altLang="en-US" sz="1200" dirty="0"/>
                        <a:t>（フルポイント）</a:t>
                      </a:r>
                      <a:r>
                        <a:rPr kumimoji="1" lang="ja-JP" altLang="en-US" sz="1600" dirty="0"/>
                        <a:t>、</a:t>
                      </a:r>
                      <a:r>
                        <a:rPr kumimoji="1" lang="en-US" altLang="ja-JP" sz="1600" dirty="0"/>
                        <a:t>2</a:t>
                      </a:r>
                      <a:r>
                        <a:rPr kumimoji="1" lang="ja-JP" altLang="en-US" sz="1600" dirty="0"/>
                        <a:t>℃目標の場合</a:t>
                      </a:r>
                      <a:r>
                        <a:rPr kumimoji="1" lang="en-US" altLang="ja-JP" sz="1600" dirty="0"/>
                        <a:t>0.5</a:t>
                      </a:r>
                      <a:r>
                        <a:rPr kumimoji="1" lang="ja-JP" altLang="en-US" sz="1600" dirty="0"/>
                        <a:t>点獲得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マネジメント</a:t>
                      </a:r>
                      <a:br>
                        <a:rPr kumimoji="1" lang="en-US" altLang="ja-JP" sz="1600" dirty="0"/>
                      </a:br>
                      <a:r>
                        <a:rPr kumimoji="1" lang="en-US" altLang="ja-JP" sz="1600" dirty="0"/>
                        <a:t>(Management)</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dirty="0"/>
                        <a:t>4.1a, 4.1b</a:t>
                      </a:r>
                      <a:r>
                        <a:rPr kumimoji="1" lang="ja-JP" altLang="en-US" sz="1600" dirty="0"/>
                        <a:t>の両方またはいずれかにおいて</a:t>
                      </a:r>
                      <a:r>
                        <a:rPr kumimoji="1" lang="en-US" altLang="ja-JP" sz="1600" dirty="0"/>
                        <a:t>2</a:t>
                      </a:r>
                      <a:r>
                        <a:rPr kumimoji="1" lang="ja-JP" altLang="en-US" sz="1600" dirty="0"/>
                        <a:t>点獲得</a:t>
                      </a:r>
                      <a:endParaRPr kumimoji="1" lang="en-US" altLang="ja-JP" sz="1600" dirty="0"/>
                    </a:p>
                    <a:p>
                      <a:r>
                        <a:rPr kumimoji="1" lang="ja-JP" altLang="en-US" sz="1600" dirty="0"/>
                        <a:t>さらに、目標対象範囲が</a:t>
                      </a:r>
                      <a:r>
                        <a:rPr kumimoji="1" lang="en-US" altLang="ja-JP" sz="1600" dirty="0"/>
                        <a:t>Company-wide</a:t>
                      </a:r>
                      <a:r>
                        <a:rPr kumimoji="1" lang="ja-JP" altLang="en-US" sz="1600" dirty="0"/>
                        <a:t>で</a:t>
                      </a:r>
                      <a:r>
                        <a:rPr kumimoji="1" lang="en-US" altLang="ja-JP" sz="1600" dirty="0"/>
                        <a:t>1</a:t>
                      </a:r>
                      <a:r>
                        <a:rPr kumimoji="1" lang="ja-JP" altLang="en-US" sz="1600" dirty="0"/>
                        <a:t>点（フルポイント）</a:t>
                      </a:r>
                      <a:endParaRPr kumimoji="1" lang="en-US" altLang="ja-JP"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認識</a:t>
                      </a:r>
                      <a:br>
                        <a:rPr kumimoji="1" lang="en-US" altLang="ja-JP" sz="1600" dirty="0"/>
                      </a:br>
                      <a:r>
                        <a:rPr kumimoji="1" lang="en-US" altLang="ja-JP" sz="1600" dirty="0"/>
                        <a:t>(Awareness)</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「科学的根拠に基づいた排出削減目標ですか？」の質問に対して、下記の回答であれば</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4.1a, 4.1b</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の両方またはいずれかにおいて</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点獲得（フルポイント）</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はい、この目標は</a:t>
                      </a:r>
                      <a:r>
                        <a:rPr kumimoji="1" lang="en-US" altLang="ja-JP" sz="1200" b="0" i="0" u="none" strike="noStrike" kern="1200" cap="none" spc="0" normalizeH="0" baseline="0" noProof="0" dirty="0" err="1">
                          <a:ln>
                            <a:noFill/>
                          </a:ln>
                          <a:solidFill>
                            <a:prstClr val="black"/>
                          </a:solidFill>
                          <a:effectLst/>
                          <a:uLnTx/>
                          <a:uFillTx/>
                          <a:latin typeface="Meiryo UI"/>
                          <a:ea typeface="Meiryo UI"/>
                          <a:cs typeface="+mn-cs"/>
                        </a:rPr>
                        <a:t>SBTi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に認定されています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はい、当社では科学的根拠に基づいた目標であると認識していますが、</a:t>
                      </a:r>
                      <a:r>
                        <a:rPr kumimoji="1" lang="en-US" altLang="ja-JP" sz="1200" b="0" i="0" u="none" strike="noStrike" kern="1200" cap="none" spc="0" normalizeH="0" baseline="0" noProof="0" dirty="0" err="1">
                          <a:ln>
                            <a:noFill/>
                          </a:ln>
                          <a:solidFill>
                            <a:prstClr val="black"/>
                          </a:solidFill>
                          <a:effectLst/>
                          <a:uLnTx/>
                          <a:uFillTx/>
                          <a:latin typeface="Meiryo UI"/>
                          <a:ea typeface="Meiryo UI"/>
                          <a:cs typeface="+mn-cs"/>
                        </a:rPr>
                        <a:t>SBTi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のレビューを受けてはいません</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はい、当社では科学的根拠に基づいた目標であると認識しており、今後</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年以内に</a:t>
                      </a:r>
                      <a:r>
                        <a:rPr kumimoji="1" lang="en-US" altLang="ja-JP" sz="1200" b="0" i="0" u="none" strike="noStrike" kern="1200" cap="none" spc="0" normalizeH="0" baseline="0" noProof="0" dirty="0" err="1">
                          <a:ln>
                            <a:noFill/>
                          </a:ln>
                          <a:solidFill>
                            <a:prstClr val="black"/>
                          </a:solidFill>
                          <a:effectLst/>
                          <a:uLnTx/>
                          <a:uFillTx/>
                          <a:latin typeface="Meiryo UI"/>
                          <a:ea typeface="Meiryo UI"/>
                          <a:cs typeface="+mn-cs"/>
                        </a:rPr>
                        <a:t>SBTi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の審査を受けることに宣言しています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下記の回答であれば</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4.1a, 4.1b</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の両方またはいずれかにおいて</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0.5</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点獲得</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いいえ、</a:t>
                      </a:r>
                      <a:r>
                        <a:rPr kumimoji="1" lang="ja-JP" altLang="en-US" sz="1200" b="0" i="0" u="none" strike="noStrike" kern="1200" cap="none" spc="0" normalizeH="0" baseline="0" noProof="0" dirty="0">
                          <a:ln>
                            <a:noFill/>
                          </a:ln>
                          <a:solidFill>
                            <a:prstClr val="black"/>
                          </a:solidFill>
                          <a:effectLst/>
                          <a:uLnTx/>
                          <a:uFillTx/>
                          <a:latin typeface="Segoe UI"/>
                          <a:ea typeface="Meiryo UI"/>
                          <a:cs typeface="+mn-cs"/>
                        </a:rPr>
                        <a:t>しかし今後</a:t>
                      </a:r>
                      <a:r>
                        <a:rPr kumimoji="1" lang="en-US" altLang="ja-JP" sz="1200" b="0" i="0" u="none" strike="noStrike" kern="1200" cap="none" spc="0" normalizeH="0" baseline="0" noProof="0" dirty="0">
                          <a:ln>
                            <a:noFill/>
                          </a:ln>
                          <a:solidFill>
                            <a:prstClr val="black"/>
                          </a:solidFill>
                          <a:effectLst/>
                          <a:uLnTx/>
                          <a:uFillTx/>
                          <a:latin typeface="Segoe UI"/>
                          <a:ea typeface="Meiryo UI"/>
                          <a:cs typeface="+mn-cs"/>
                        </a:rPr>
                        <a:t>2</a:t>
                      </a:r>
                      <a:r>
                        <a:rPr kumimoji="1" lang="ja-JP" altLang="en-US" sz="1200" b="0" i="0" u="none" strike="noStrike" kern="1200" cap="none" spc="0" normalizeH="0" baseline="0" noProof="0" dirty="0">
                          <a:ln>
                            <a:noFill/>
                          </a:ln>
                          <a:solidFill>
                            <a:prstClr val="black"/>
                          </a:solidFill>
                          <a:effectLst/>
                          <a:uLnTx/>
                          <a:uFillTx/>
                          <a:latin typeface="Segoe UI"/>
                          <a:ea typeface="Meiryo UI"/>
                          <a:cs typeface="+mn-cs"/>
                        </a:rPr>
                        <a:t>年以内に科学的根拠に基づいている目標を設定する予定です</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情報開示</a:t>
                      </a:r>
                      <a:br>
                        <a:rPr kumimoji="1" lang="en-US" altLang="ja-JP" sz="1600" dirty="0"/>
                      </a:br>
                      <a:r>
                        <a:rPr kumimoji="1" lang="en-US" altLang="ja-JP" sz="1600" dirty="0"/>
                        <a:t>(Disclosure)</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174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投資家からのエンゲージメントでパリ協定に整合する目標が求められている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p:cNvSpPr>
            <a:spLocks noGrp="1"/>
          </p:cNvSpPr>
          <p:nvPr>
            <p:ph sz="quarter" idx="12"/>
          </p:nvPr>
        </p:nvSpPr>
        <p:spPr>
          <a:xfrm>
            <a:off x="161925" y="1110920"/>
            <a:ext cx="10367963" cy="1327438"/>
          </a:xfrm>
        </p:spPr>
        <p:txBody>
          <a:bodyPr/>
          <a:lstStyle/>
          <a:p>
            <a:pPr marL="273050" indent="-273050"/>
            <a:r>
              <a:rPr lang="en-US" altLang="ja-JP" u="sng" dirty="0"/>
              <a:t>Climate</a:t>
            </a:r>
            <a:r>
              <a:rPr lang="ja-JP" altLang="en-US" u="sng" dirty="0"/>
              <a:t> </a:t>
            </a:r>
            <a:r>
              <a:rPr lang="en-US" altLang="ja-JP" u="sng" dirty="0"/>
              <a:t>Action</a:t>
            </a:r>
            <a:r>
              <a:rPr lang="ja-JP" altLang="en-US" u="sng" dirty="0"/>
              <a:t> </a:t>
            </a:r>
            <a:r>
              <a:rPr lang="en-US" altLang="ja-JP" u="sng" dirty="0"/>
              <a:t>100+</a:t>
            </a:r>
          </a:p>
          <a:p>
            <a:pPr marL="622300" indent="-342900">
              <a:buFont typeface="Wingdings" panose="05000000000000000000" pitchFamily="2" charset="2"/>
              <a:buChar char="Ø"/>
            </a:pPr>
            <a:r>
              <a:rPr lang="ja-JP" altLang="en-US" dirty="0"/>
              <a:t>投資家集団と</a:t>
            </a:r>
            <a:r>
              <a:rPr lang="en-US" altLang="ja-JP" dirty="0"/>
              <a:t>PRI</a:t>
            </a:r>
            <a:r>
              <a:rPr lang="ja-JP" altLang="en-US" dirty="0" err="1"/>
              <a:t>、</a:t>
            </a:r>
            <a:r>
              <a:rPr lang="en-US" altLang="ja-JP" dirty="0"/>
              <a:t>Ceres</a:t>
            </a:r>
            <a:r>
              <a:rPr lang="ja-JP" altLang="en-US" dirty="0"/>
              <a:t>による排出量の多いグローバル企業</a:t>
            </a:r>
            <a:r>
              <a:rPr lang="en-US" altLang="ja-JP" dirty="0"/>
              <a:t>171</a:t>
            </a:r>
            <a:r>
              <a:rPr lang="ja-JP" altLang="en-US" dirty="0"/>
              <a:t>社へのエンゲージメントの</a:t>
            </a:r>
            <a:br>
              <a:rPr lang="en-US" altLang="ja-JP" dirty="0"/>
            </a:br>
            <a:r>
              <a:rPr lang="ja-JP" altLang="en-US" dirty="0"/>
              <a:t>ためのイニシアティブ。</a:t>
            </a:r>
            <a:r>
              <a:rPr lang="ja-JP" altLang="en-US" b="1" dirty="0">
                <a:solidFill>
                  <a:srgbClr val="FF0000"/>
                </a:solidFill>
              </a:rPr>
              <a:t>パリ協定に整合する目標へのコミットメントが求められる</a:t>
            </a:r>
            <a:endParaRPr lang="ja-JP" altLang="en-US" b="1" dirty="0"/>
          </a:p>
        </p:txBody>
      </p:sp>
      <p:sp>
        <p:nvSpPr>
          <p:cNvPr id="21"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dirty="0">
                <a:solidFill>
                  <a:srgbClr val="000000"/>
                </a:solidFill>
                <a:latin typeface="Meiryo UI" pitchFamily="50" charset="-128"/>
                <a:ea typeface="Meiryo UI" pitchFamily="50" charset="-128"/>
                <a:cs typeface="Meiryo UI" pitchFamily="50" charset="-128"/>
              </a:rPr>
              <a:t>[</a:t>
            </a:r>
            <a:r>
              <a:rPr lang="ja-JP" altLang="en-US" sz="1100" dirty="0">
                <a:solidFill>
                  <a:srgbClr val="000000"/>
                </a:solidFill>
                <a:latin typeface="Meiryo UI" pitchFamily="50" charset="-128"/>
                <a:ea typeface="Meiryo UI" pitchFamily="50" charset="-128"/>
                <a:cs typeface="Meiryo UI" pitchFamily="50" charset="-128"/>
              </a:rPr>
              <a:t>出所</a:t>
            </a:r>
            <a:r>
              <a:rPr lang="en-US" altLang="ja-JP" sz="1100" dirty="0">
                <a:solidFill>
                  <a:srgbClr val="000000"/>
                </a:solidFill>
                <a:latin typeface="Meiryo UI" pitchFamily="50" charset="-128"/>
                <a:ea typeface="Meiryo UI" pitchFamily="50" charset="-128"/>
                <a:cs typeface="Meiryo UI" pitchFamily="50" charset="-128"/>
              </a:rPr>
              <a:t>] Climate Action 100+ </a:t>
            </a:r>
            <a:r>
              <a:rPr lang="ja-JP" altLang="en-US" sz="1100" dirty="0">
                <a:solidFill>
                  <a:srgbClr val="000000"/>
                </a:solidFill>
                <a:latin typeface="Meiryo UI" pitchFamily="50" charset="-128"/>
                <a:ea typeface="Meiryo UI" pitchFamily="50" charset="-128"/>
                <a:cs typeface="Meiryo UI" pitchFamily="50" charset="-128"/>
              </a:rPr>
              <a:t>ホームページ（</a:t>
            </a:r>
            <a:r>
              <a:rPr lang="en-US" altLang="ja-JP" sz="1100">
                <a:solidFill>
                  <a:srgbClr val="000000"/>
                </a:solidFill>
                <a:latin typeface="Meiryo UI" pitchFamily="50" charset="-128"/>
                <a:ea typeface="Meiryo UI" pitchFamily="50" charset="-128"/>
                <a:cs typeface="Meiryo UI" pitchFamily="50" charset="-128"/>
              </a:rPr>
              <a:t>http://www</a:t>
            </a:r>
            <a:r>
              <a:rPr lang="en-US" altLang="ja-JP" sz="1100" dirty="0">
                <a:solidFill>
                  <a:srgbClr val="000000"/>
                </a:solidFill>
                <a:latin typeface="Meiryo UI" pitchFamily="50" charset="-128"/>
                <a:ea typeface="Meiryo UI" pitchFamily="50" charset="-128"/>
                <a:cs typeface="Meiryo UI" pitchFamily="50" charset="-128"/>
              </a:rPr>
              <a:t>.climateaction100</a:t>
            </a:r>
            <a:r>
              <a:rPr lang="en-US" altLang="ja-JP" sz="1100">
                <a:solidFill>
                  <a:srgbClr val="000000"/>
                </a:solidFill>
                <a:latin typeface="Meiryo UI" pitchFamily="50" charset="-128"/>
                <a:ea typeface="Meiryo UI" pitchFamily="50" charset="-128"/>
                <a:cs typeface="Meiryo UI" pitchFamily="50" charset="-128"/>
              </a:rPr>
              <a:t>.org/</a:t>
            </a:r>
            <a:r>
              <a:rPr lang="ja-JP" altLang="en-US" sz="1100">
                <a:solidFill>
                  <a:srgbClr val="000000"/>
                </a:solidFill>
                <a:latin typeface="Meiryo UI" pitchFamily="50" charset="-128"/>
                <a:ea typeface="Meiryo UI" pitchFamily="50" charset="-128"/>
                <a:cs typeface="Meiryo UI" pitchFamily="50" charset="-128"/>
              </a:rPr>
              <a:t>）</a:t>
            </a:r>
            <a:endParaRPr lang="en-US" altLang="ja-JP" sz="1100" dirty="0">
              <a:solidFill>
                <a:srgbClr val="000000"/>
              </a:solidFill>
              <a:latin typeface="Meiryo UI" pitchFamily="50" charset="-128"/>
              <a:ea typeface="Meiryo UI" pitchFamily="50" charset="-128"/>
              <a:cs typeface="Meiryo UI" pitchFamily="50" charset="-128"/>
            </a:endParaRPr>
          </a:p>
        </p:txBody>
      </p:sp>
      <p:pic>
        <p:nvPicPr>
          <p:cNvPr id="22" name="Picture 2" descr="https://theinvestoragenda.org/wp-content/uploads/2018/02/climateaction100_withnewtagline-300x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82" y="2874741"/>
            <a:ext cx="2878455" cy="14872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4327987" y="2862672"/>
            <a:ext cx="4896912" cy="1460085"/>
            <a:chOff x="3976790" y="2433241"/>
            <a:chExt cx="4896912" cy="1460085"/>
          </a:xfrm>
        </p:grpSpPr>
        <p:pic>
          <p:nvPicPr>
            <p:cNvPr id="24" name="Picture 2" descr="AIG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368" y="2631320"/>
              <a:ext cx="660060" cy="5362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IG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783" y="2641432"/>
              <a:ext cx="1142925" cy="4852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www.unpri.org/pri_website_base/static/src/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024" y="3359491"/>
              <a:ext cx="1608871" cy="304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7"/>
            <a:stretch>
              <a:fillRect/>
            </a:stretch>
          </p:blipFill>
          <p:spPr>
            <a:xfrm>
              <a:off x="6836512" y="3209863"/>
              <a:ext cx="1659074" cy="603794"/>
            </a:xfrm>
            <a:prstGeom prst="rect">
              <a:avLst/>
            </a:prstGeom>
          </p:spPr>
        </p:pic>
        <p:pic>
          <p:nvPicPr>
            <p:cNvPr id="28" name="Picture 8"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1376" y="2581354"/>
              <a:ext cx="1380066" cy="467564"/>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3976790" y="2433241"/>
              <a:ext cx="4896912" cy="1460085"/>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Segoe UI"/>
                <a:ea typeface="Meiryo UI"/>
                <a:cs typeface="+mn-cs"/>
              </a:endParaRPr>
            </a:p>
          </p:txBody>
        </p:sp>
      </p:grpSp>
      <p:pic>
        <p:nvPicPr>
          <p:cNvPr id="31" name="Picture 2" descr="C:\Users\0627631\AppData\Local\Microsoft\Windows\Temporary Internet Files\Content.IE5\LATEI96V\MC900150783[1].wmf"/>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028514" y="5222284"/>
            <a:ext cx="794812" cy="6582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0627631\AppData\Local\Microsoft\Windows\Temporary Internet Files\Content.IE5\LATEI96V\MC900150783[1].wmf"/>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200892" y="5222285"/>
            <a:ext cx="794812" cy="65829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340286" y="4593834"/>
            <a:ext cx="6511719" cy="1323439"/>
          </a:xfrm>
          <a:prstGeom prst="rect">
            <a:avLst/>
          </a:prstGeom>
          <a:noFill/>
          <a:ln w="19050">
            <a:noFill/>
          </a:ln>
        </p:spPr>
        <p:txBody>
          <a:bodyPr wrap="square" rtlCol="0">
            <a:spAutoFit/>
          </a:bodyPr>
          <a:lstStyle/>
          <a:p>
            <a:pPr defTabSz="914400" fontAlgn="base">
              <a:spcBef>
                <a:spcPct val="0"/>
              </a:spcBef>
              <a:spcAft>
                <a:spcPct val="0"/>
              </a:spcAft>
            </a:pPr>
            <a:r>
              <a:rPr lang="ja-JP" altLang="en-US" sz="2000" b="1" u="sng" dirty="0">
                <a:solidFill>
                  <a:prstClr val="black"/>
                </a:solidFill>
                <a:latin typeface="Meiryo UI" panose="020B0604030504040204" pitchFamily="50" charset="-128"/>
                <a:cs typeface="Meiryo UI" panose="020B0604030504040204" pitchFamily="50" charset="-128"/>
              </a:rPr>
              <a:t>①パリ協定に整合する目標へのコミットメント</a:t>
            </a:r>
            <a:endParaRPr lang="en-US" altLang="ja-JP" sz="2000" b="1" u="sng" dirty="0">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dirty="0">
                <a:solidFill>
                  <a:prstClr val="black"/>
                </a:solidFill>
                <a:latin typeface="Meiryo UI" panose="020B0604030504040204" pitchFamily="50" charset="-128"/>
                <a:cs typeface="Meiryo UI" panose="020B0604030504040204" pitchFamily="50" charset="-128"/>
              </a:rPr>
              <a:t>②</a:t>
            </a:r>
            <a:r>
              <a:rPr lang="en-US" altLang="ja-JP" sz="2000" dirty="0">
                <a:solidFill>
                  <a:prstClr val="black"/>
                </a:solidFill>
                <a:latin typeface="Meiryo UI" panose="020B0604030504040204" pitchFamily="50" charset="-128"/>
                <a:cs typeface="Meiryo UI" panose="020B0604030504040204" pitchFamily="50" charset="-128"/>
              </a:rPr>
              <a:t>TCFD</a:t>
            </a:r>
            <a:r>
              <a:rPr lang="ja-JP" altLang="en-US" sz="2000" dirty="0">
                <a:solidFill>
                  <a:prstClr val="black"/>
                </a:solidFill>
                <a:latin typeface="Meiryo UI" panose="020B0604030504040204" pitchFamily="50" charset="-128"/>
                <a:cs typeface="Meiryo UI" panose="020B0604030504040204" pitchFamily="50" charset="-128"/>
              </a:rPr>
              <a:t>や投資家団体がまとめたガイドラインに沿った情報開示</a:t>
            </a:r>
            <a:endParaRPr lang="en-US" altLang="ja-JP" sz="2000" dirty="0">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dirty="0">
                <a:solidFill>
                  <a:prstClr val="black"/>
                </a:solidFill>
                <a:latin typeface="Meiryo UI" panose="020B0604030504040204" pitchFamily="50" charset="-128"/>
                <a:cs typeface="Meiryo UI" panose="020B0604030504040204" pitchFamily="50" charset="-128"/>
              </a:rPr>
              <a:t>③気候変動に関する取締役会の説明責任と、監視を確実に遂行するガバナンス体制の構築</a:t>
            </a:r>
            <a:endParaRPr lang="en-US" altLang="ja-JP" sz="2000" dirty="0">
              <a:solidFill>
                <a:prstClr val="black"/>
              </a:solidFill>
              <a:latin typeface="Meiryo UI" panose="020B0604030504040204" pitchFamily="50" charset="-128"/>
              <a:cs typeface="Meiryo UI" panose="020B0604030504040204" pitchFamily="50" charset="-128"/>
            </a:endParaRPr>
          </a:p>
        </p:txBody>
      </p:sp>
      <p:sp>
        <p:nvSpPr>
          <p:cNvPr id="34" name="テキスト ボックス 33"/>
          <p:cNvSpPr txBox="1"/>
          <p:nvPr/>
        </p:nvSpPr>
        <p:spPr>
          <a:xfrm>
            <a:off x="1077290" y="4805074"/>
            <a:ext cx="1958072" cy="400110"/>
          </a:xfrm>
          <a:prstGeom prst="rect">
            <a:avLst/>
          </a:prstGeom>
          <a:noFill/>
        </p:spPr>
        <p:txBody>
          <a:bodyPr wrap="square" rtlCol="0">
            <a:spAutoFit/>
          </a:bodyPr>
          <a:lstStyle/>
          <a:p>
            <a:pPr defTabSz="914400" fontAlgn="base">
              <a:spcBef>
                <a:spcPct val="0"/>
              </a:spcBef>
              <a:spcAft>
                <a:spcPct val="0"/>
              </a:spcAft>
            </a:pPr>
            <a:r>
              <a:rPr lang="ja-JP" altLang="en-US" sz="2000" b="1" u="sng" dirty="0">
                <a:solidFill>
                  <a:prstClr val="black"/>
                </a:solidFill>
                <a:latin typeface="Meiryo UI" panose="020B0604030504040204" pitchFamily="50" charset="-128"/>
                <a:cs typeface="Meiryo UI" panose="020B0604030504040204" pitchFamily="50" charset="-128"/>
              </a:rPr>
              <a:t>エンゲージメント</a:t>
            </a:r>
          </a:p>
        </p:txBody>
      </p:sp>
      <p:sp>
        <p:nvSpPr>
          <p:cNvPr id="35" name="角丸四角形吹き出し 34"/>
          <p:cNvSpPr/>
          <p:nvPr/>
        </p:nvSpPr>
        <p:spPr>
          <a:xfrm>
            <a:off x="3214499" y="4522816"/>
            <a:ext cx="6584780" cy="1491375"/>
          </a:xfrm>
          <a:prstGeom prst="wedgeRoundRectCallout">
            <a:avLst>
              <a:gd name="adj1" fmla="val -54863"/>
              <a:gd name="adj2" fmla="val -15199"/>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Segoe UI"/>
              <a:ea typeface="Meiryo UI"/>
              <a:cs typeface="+mn-cs"/>
            </a:endParaRPr>
          </a:p>
        </p:txBody>
      </p:sp>
      <p:sp>
        <p:nvSpPr>
          <p:cNvPr id="36"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dirty="0">
                <a:solidFill>
                  <a:srgbClr val="000000"/>
                </a:solidFill>
                <a:latin typeface="Meiryo UI" pitchFamily="50" charset="-128"/>
                <a:ea typeface="Meiryo UI" pitchFamily="50" charset="-128"/>
                <a:cs typeface="Meiryo UI" pitchFamily="50" charset="-128"/>
              </a:rPr>
              <a:t>[</a:t>
            </a:r>
            <a:r>
              <a:rPr lang="ja-JP" altLang="en-US" sz="1100" dirty="0">
                <a:solidFill>
                  <a:srgbClr val="000000"/>
                </a:solidFill>
                <a:latin typeface="Meiryo UI" pitchFamily="50" charset="-128"/>
                <a:ea typeface="Meiryo UI" pitchFamily="50" charset="-128"/>
                <a:cs typeface="Meiryo UI" pitchFamily="50" charset="-128"/>
              </a:rPr>
              <a:t>出所</a:t>
            </a:r>
            <a:r>
              <a:rPr lang="en-US" altLang="ja-JP" sz="1100" dirty="0">
                <a:solidFill>
                  <a:srgbClr val="000000"/>
                </a:solidFill>
                <a:latin typeface="Meiryo UI" pitchFamily="50" charset="-128"/>
                <a:ea typeface="Meiryo UI" pitchFamily="50" charset="-128"/>
                <a:cs typeface="Meiryo UI" pitchFamily="50" charset="-128"/>
              </a:rPr>
              <a:t>] Climate Action 100+ </a:t>
            </a:r>
            <a:r>
              <a:rPr lang="ja-JP" altLang="en-US" sz="1100" dirty="0">
                <a:solidFill>
                  <a:srgbClr val="000000"/>
                </a:solidFill>
                <a:latin typeface="Meiryo UI" pitchFamily="50" charset="-128"/>
                <a:ea typeface="Meiryo UI" pitchFamily="50" charset="-128"/>
                <a:cs typeface="Meiryo UI" pitchFamily="50" charset="-128"/>
              </a:rPr>
              <a:t>ホームページ（</a:t>
            </a:r>
            <a:r>
              <a:rPr lang="en-US" altLang="ja-JP" sz="1100">
                <a:solidFill>
                  <a:srgbClr val="000000"/>
                </a:solidFill>
                <a:latin typeface="Meiryo UI" pitchFamily="50" charset="-128"/>
                <a:ea typeface="Meiryo UI" pitchFamily="50" charset="-128"/>
                <a:cs typeface="Meiryo UI" pitchFamily="50" charset="-128"/>
              </a:rPr>
              <a:t>http://www</a:t>
            </a:r>
            <a:r>
              <a:rPr lang="en-US" altLang="ja-JP" sz="1100" dirty="0">
                <a:solidFill>
                  <a:srgbClr val="000000"/>
                </a:solidFill>
                <a:latin typeface="Meiryo UI" pitchFamily="50" charset="-128"/>
                <a:ea typeface="Meiryo UI" pitchFamily="50" charset="-128"/>
                <a:cs typeface="Meiryo UI" pitchFamily="50" charset="-128"/>
              </a:rPr>
              <a:t>.climateaction100</a:t>
            </a:r>
            <a:r>
              <a:rPr lang="en-US" altLang="ja-JP" sz="1100">
                <a:solidFill>
                  <a:srgbClr val="000000"/>
                </a:solidFill>
                <a:latin typeface="Meiryo UI" pitchFamily="50" charset="-128"/>
                <a:ea typeface="Meiryo UI" pitchFamily="50" charset="-128"/>
                <a:cs typeface="Meiryo UI" pitchFamily="50" charset="-128"/>
              </a:rPr>
              <a:t>.org/</a:t>
            </a:r>
            <a:r>
              <a:rPr lang="ja-JP" altLang="en-US" sz="1100">
                <a:solidFill>
                  <a:srgbClr val="000000"/>
                </a:solidFill>
                <a:latin typeface="Meiryo UI" pitchFamily="50" charset="-128"/>
                <a:ea typeface="Meiryo UI" pitchFamily="50" charset="-128"/>
                <a:cs typeface="Meiryo UI" pitchFamily="50" charset="-128"/>
              </a:rPr>
              <a:t>）</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37" name="コンテンツ プレースホルダー 2"/>
          <p:cNvSpPr txBox="1">
            <a:spLocks/>
          </p:cNvSpPr>
          <p:nvPr/>
        </p:nvSpPr>
        <p:spPr>
          <a:xfrm>
            <a:off x="773905" y="6134896"/>
            <a:ext cx="9290629" cy="1107996"/>
          </a:xfrm>
          <a:prstGeom prst="rect">
            <a:avLst/>
          </a:prstGeom>
        </p:spPr>
        <p:txBody>
          <a:bodyPr wrap="square">
            <a:spAutoFit/>
          </a:bodyPr>
          <a:lstStyle>
            <a:lvl1pPr marL="342900" indent="-342900"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a:lstStyle>
          <a:p>
            <a:pPr marL="541338">
              <a:spcBef>
                <a:spcPts val="0"/>
              </a:spcBef>
              <a:buFont typeface="Wingdings" panose="05000000000000000000" pitchFamily="2" charset="2"/>
              <a:buChar char="Ø"/>
            </a:pPr>
            <a:r>
              <a:rPr lang="en-US" altLang="ja-JP" sz="2200" kern="0" dirty="0"/>
              <a:t>171</a:t>
            </a:r>
            <a:r>
              <a:rPr lang="ja-JP" altLang="en-US" sz="2200" kern="0" dirty="0"/>
              <a:t>社の中で日本企業は、</a:t>
            </a:r>
            <a:r>
              <a:rPr lang="ja-JP" altLang="en-US" sz="2200" kern="0" dirty="0">
                <a:solidFill>
                  <a:srgbClr val="FF0000"/>
                </a:solidFill>
              </a:rPr>
              <a:t>ダイキン工業、日立製作所、本田技研工業、</a:t>
            </a:r>
            <a:r>
              <a:rPr lang="en-US" altLang="ja-JP" sz="2200" kern="0" dirty="0">
                <a:solidFill>
                  <a:srgbClr val="FF0000"/>
                </a:solidFill>
              </a:rPr>
              <a:t>ENEOS</a:t>
            </a:r>
            <a:r>
              <a:rPr lang="ja-JP" altLang="en-US" sz="2200" kern="0" dirty="0">
                <a:solidFill>
                  <a:srgbClr val="FF0000"/>
                </a:solidFill>
              </a:rPr>
              <a:t>ホールディングス株式会社、日本製鉄、日産自動車、パナソニック、スズキ、東レ、トヨタ自動車、三菱重工業</a:t>
            </a:r>
            <a:r>
              <a:rPr lang="ja-JP" altLang="en-US" sz="2200" kern="0" dirty="0"/>
              <a:t>の</a:t>
            </a:r>
            <a:r>
              <a:rPr lang="en-US" altLang="ja-JP" sz="2200" kern="0" dirty="0"/>
              <a:t>11</a:t>
            </a:r>
            <a:r>
              <a:rPr lang="ja-JP" altLang="en-US" sz="2200" kern="0" dirty="0"/>
              <a:t>社（</a:t>
            </a:r>
            <a:r>
              <a:rPr lang="en-US" altLang="ja-JP" sz="2200" kern="0" dirty="0"/>
              <a:t>2023</a:t>
            </a:r>
            <a:r>
              <a:rPr lang="ja-JP" altLang="en-US" sz="2200" kern="0" dirty="0"/>
              <a:t>年</a:t>
            </a:r>
            <a:r>
              <a:rPr lang="en-US" altLang="ja-JP" sz="2200" kern="0" dirty="0"/>
              <a:t>12</a:t>
            </a:r>
            <a:r>
              <a:rPr lang="ja-JP" altLang="en-US" sz="2200" kern="0" dirty="0"/>
              <a:t>月</a:t>
            </a:r>
            <a:r>
              <a:rPr lang="en-US" altLang="ja-JP" sz="2200" kern="0" dirty="0"/>
              <a:t>31</a:t>
            </a:r>
            <a:r>
              <a:rPr lang="ja-JP" altLang="en-US" sz="2200" kern="0" dirty="0"/>
              <a:t>日現在）。</a:t>
            </a:r>
            <a:endParaRPr lang="en-US" altLang="ja-JP" sz="2400" kern="0" dirty="0"/>
          </a:p>
        </p:txBody>
      </p:sp>
      <p:sp>
        <p:nvSpPr>
          <p:cNvPr id="2" name="AutoShape 15">
            <a:extLst>
              <a:ext uri="{FF2B5EF4-FFF2-40B4-BE49-F238E27FC236}">
                <a16:creationId xmlns:a16="http://schemas.microsoft.com/office/drawing/2014/main" id="{B2A7825B-948E-5A6D-8B32-41314EE8D7A1}"/>
              </a:ext>
            </a:extLst>
          </p:cNvPr>
          <p:cNvSpPr>
            <a:spLocks noChangeArrowheads="1"/>
          </p:cNvSpPr>
          <p:nvPr/>
        </p:nvSpPr>
        <p:spPr bwMode="auto">
          <a:xfrm rot="10800000">
            <a:off x="1356391" y="4444705"/>
            <a:ext cx="1344246" cy="22724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03078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4" name="コンテンツ プレースホルダー 2">
            <a:extLst>
              <a:ext uri="{FF2B5EF4-FFF2-40B4-BE49-F238E27FC236}">
                <a16:creationId xmlns:a16="http://schemas.microsoft.com/office/drawing/2014/main" id="{4756A31C-A348-067F-C726-D919752208D7}"/>
              </a:ext>
            </a:extLst>
          </p:cNvPr>
          <p:cNvSpPr txBox="1">
            <a:spLocks/>
          </p:cNvSpPr>
          <p:nvPr/>
        </p:nvSpPr>
        <p:spPr>
          <a:xfrm>
            <a:off x="1095851" y="2308055"/>
            <a:ext cx="8058046"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lvl="0">
              <a:buClr>
                <a:schemeClr val="bg2"/>
              </a:buClr>
              <a:defRPr/>
            </a:pPr>
            <a:r>
              <a:rPr lang="ja-JP" altLang="en-US" sz="1998" dirty="0">
                <a:solidFill>
                  <a:sysClr val="windowText" lastClr="000000"/>
                </a:solidFill>
              </a:rPr>
              <a:t>第１部 </a:t>
            </a:r>
            <a:r>
              <a:rPr lang="en-US" altLang="ja-JP" sz="1998" dirty="0">
                <a:solidFill>
                  <a:sysClr val="windowText" lastClr="000000"/>
                </a:solidFill>
              </a:rPr>
              <a:t>SBT</a:t>
            </a:r>
            <a:r>
              <a:rPr lang="ja-JP" altLang="en-US" sz="1998" dirty="0">
                <a:solidFill>
                  <a:sysClr val="windowText" lastClr="000000"/>
                </a:solidFill>
              </a:rPr>
              <a:t>の概要</a:t>
            </a:r>
          </a:p>
          <a:p>
            <a:pPr marL="342626" lvl="0" indent="-342626">
              <a:buClr>
                <a:schemeClr val="bg2"/>
              </a:buClr>
              <a:buFont typeface="+mj-lt"/>
              <a:buAutoNum type="arabicPeriod"/>
              <a:defRPr/>
            </a:pPr>
            <a:r>
              <a:rPr lang="en-US" altLang="ja-JP" sz="1798" dirty="0">
                <a:solidFill>
                  <a:sysClr val="windowText" lastClr="000000"/>
                </a:solidFill>
              </a:rPr>
              <a:t>SBT</a:t>
            </a:r>
            <a:r>
              <a:rPr lang="ja-JP" altLang="en-US" sz="1798" dirty="0">
                <a:solidFill>
                  <a:sysClr val="windowText" lastClr="000000"/>
                </a:solidFill>
              </a:rPr>
              <a:t>とは？</a:t>
            </a:r>
          </a:p>
          <a:p>
            <a:pPr marL="342626" lvl="0" indent="-342626">
              <a:buClr>
                <a:schemeClr val="bg2"/>
              </a:buClr>
              <a:buFont typeface="+mj-lt"/>
              <a:buAutoNum type="arabicPeriod"/>
              <a:defRPr/>
            </a:pPr>
            <a:r>
              <a:rPr lang="en-US" altLang="ja-JP" sz="1798" dirty="0">
                <a:solidFill>
                  <a:sysClr val="windowText" lastClr="000000"/>
                </a:solidFill>
              </a:rPr>
              <a:t>SBT</a:t>
            </a:r>
            <a:r>
              <a:rPr lang="ja-JP" altLang="en-US" sz="1798" dirty="0">
                <a:solidFill>
                  <a:sysClr val="windowText" lastClr="000000"/>
                </a:solidFill>
              </a:rPr>
              <a:t>の運営機関</a:t>
            </a:r>
          </a:p>
          <a:p>
            <a:pPr marL="342626" lvl="0" indent="-342626">
              <a:buClr>
                <a:schemeClr val="bg2"/>
              </a:buClr>
              <a:buFont typeface="+mj-lt"/>
              <a:buAutoNum type="arabicPeriod"/>
              <a:defRPr/>
            </a:pPr>
            <a:r>
              <a:rPr lang="en-US" altLang="ja-JP" sz="1798" dirty="0">
                <a:solidFill>
                  <a:sysClr val="windowText" lastClr="000000"/>
                </a:solidFill>
              </a:rPr>
              <a:t>SBT</a:t>
            </a:r>
            <a:r>
              <a:rPr lang="ja-JP" altLang="en-US" sz="1798" dirty="0">
                <a:solidFill>
                  <a:sysClr val="windowText" lastClr="000000"/>
                </a:solidFill>
              </a:rPr>
              <a:t>に取組むメリット</a:t>
            </a:r>
          </a:p>
          <a:p>
            <a:pPr marL="342626" lvl="0" indent="-342626">
              <a:buClr>
                <a:schemeClr val="bg2"/>
              </a:buClr>
              <a:buFont typeface="+mj-lt"/>
              <a:buAutoNum type="arabicPeriod"/>
              <a:defRPr/>
            </a:pPr>
            <a:r>
              <a:rPr lang="en-US" altLang="ja-JP" sz="1798" dirty="0">
                <a:solidFill>
                  <a:sysClr val="windowText" lastClr="000000"/>
                </a:solidFill>
              </a:rPr>
              <a:t>SBT</a:t>
            </a:r>
            <a:r>
              <a:rPr lang="ja-JP" altLang="en-US" sz="1798" dirty="0">
                <a:solidFill>
                  <a:sysClr val="windowText" lastClr="000000"/>
                </a:solidFill>
              </a:rPr>
              <a:t>参加企業</a:t>
            </a:r>
          </a:p>
          <a:p>
            <a:pPr marL="342626" lvl="0" indent="-342626">
              <a:buClr>
                <a:schemeClr val="bg2"/>
              </a:buClr>
              <a:buFont typeface="+mj-lt"/>
              <a:buAutoNum type="arabicPeriod"/>
              <a:defRPr/>
            </a:pPr>
            <a:r>
              <a:rPr lang="ja-JP" altLang="en-US" sz="1798" dirty="0">
                <a:solidFill>
                  <a:sysClr val="windowText" lastClr="000000"/>
                </a:solidFill>
              </a:rPr>
              <a:t>環境省</a:t>
            </a:r>
            <a:r>
              <a:rPr lang="en-US" altLang="ja-JP" sz="1798" dirty="0">
                <a:solidFill>
                  <a:sysClr val="windowText" lastClr="000000"/>
                </a:solidFill>
              </a:rPr>
              <a:t>SBT</a:t>
            </a:r>
            <a:r>
              <a:rPr lang="ja-JP" altLang="en-US" sz="1798" dirty="0">
                <a:solidFill>
                  <a:sysClr val="windowText" lastClr="000000"/>
                </a:solidFill>
              </a:rPr>
              <a:t>設定支援事業</a:t>
            </a:r>
          </a:p>
          <a:p>
            <a:pPr lvl="0">
              <a:buClr>
                <a:schemeClr val="bg2"/>
              </a:buClr>
              <a:defRPr/>
            </a:pPr>
            <a:r>
              <a:rPr lang="ja-JP" altLang="en-US" sz="1998" dirty="0">
                <a:solidFill>
                  <a:sysClr val="windowText" lastClr="000000"/>
                </a:solidFill>
              </a:rPr>
              <a:t>第２部 </a:t>
            </a:r>
            <a:r>
              <a:rPr lang="en-US" altLang="ja-JP" sz="1998" dirty="0">
                <a:solidFill>
                  <a:sysClr val="windowText" lastClr="000000"/>
                </a:solidFill>
              </a:rPr>
              <a:t>SBT</a:t>
            </a:r>
            <a:r>
              <a:rPr lang="ja-JP" altLang="en-US" sz="1998" dirty="0">
                <a:solidFill>
                  <a:sysClr val="windowText" lastClr="000000"/>
                </a:solidFill>
              </a:rPr>
              <a:t>の設定</a:t>
            </a:r>
          </a:p>
          <a:p>
            <a:pPr marL="342626" lvl="0" indent="-342626">
              <a:buClr>
                <a:schemeClr val="bg2"/>
              </a:buClr>
              <a:buFont typeface="+mj-lt"/>
              <a:buAutoNum type="arabicPeriod" startAt="6"/>
              <a:defRPr/>
            </a:pPr>
            <a:r>
              <a:rPr lang="en-US" altLang="ja-JP" sz="1798" dirty="0">
                <a:solidFill>
                  <a:sysClr val="windowText" lastClr="000000"/>
                </a:solidFill>
              </a:rPr>
              <a:t>SBT</a:t>
            </a:r>
            <a:r>
              <a:rPr lang="ja-JP" altLang="en-US" sz="1798" dirty="0">
                <a:solidFill>
                  <a:sysClr val="windowText" lastClr="000000"/>
                </a:solidFill>
              </a:rPr>
              <a:t>の手続き</a:t>
            </a:r>
          </a:p>
          <a:p>
            <a:pPr marL="342626" lvl="0" indent="-342626">
              <a:buClr>
                <a:schemeClr val="bg2"/>
              </a:buClr>
              <a:buFont typeface="+mj-lt"/>
              <a:buAutoNum type="arabicPeriod" startAt="6"/>
              <a:defRPr/>
            </a:pPr>
            <a:r>
              <a:rPr lang="en-US" altLang="ja-JP" sz="1798" dirty="0">
                <a:solidFill>
                  <a:sysClr val="windowText" lastClr="000000"/>
                </a:solidFill>
              </a:rPr>
              <a:t>SBT</a:t>
            </a:r>
            <a:r>
              <a:rPr lang="ja-JP" altLang="en-US" sz="1798" dirty="0">
                <a:solidFill>
                  <a:sysClr val="windowText" lastClr="000000"/>
                </a:solidFill>
              </a:rPr>
              <a:t>の認定基準</a:t>
            </a:r>
          </a:p>
          <a:p>
            <a:pPr marL="342626" lvl="0" indent="-342626">
              <a:buClr>
                <a:schemeClr val="bg2"/>
              </a:buClr>
              <a:buFont typeface="+mj-lt"/>
              <a:buAutoNum type="arabicPeriod" startAt="6"/>
              <a:defRPr/>
            </a:pPr>
            <a:r>
              <a:rPr lang="en-US" altLang="ja-JP" sz="1798" dirty="0">
                <a:solidFill>
                  <a:sysClr val="windowText" lastClr="000000"/>
                </a:solidFill>
              </a:rPr>
              <a:t>SBT</a:t>
            </a:r>
            <a:r>
              <a:rPr lang="ja-JP" altLang="en-US" sz="1798" dirty="0">
                <a:solidFill>
                  <a:sysClr val="windowText" lastClr="000000"/>
                </a:solidFill>
              </a:rPr>
              <a:t>の設定手法</a:t>
            </a:r>
            <a:endParaRPr lang="en-US" altLang="ja-JP" sz="1798" dirty="0">
              <a:solidFill>
                <a:sysClr val="windowText" lastClr="000000"/>
              </a:solidFill>
            </a:endParaRPr>
          </a:p>
          <a:p>
            <a:pPr lvl="0">
              <a:buClr>
                <a:schemeClr val="bg2"/>
              </a:buClr>
              <a:defRPr/>
            </a:pPr>
            <a:r>
              <a:rPr lang="en-US" altLang="ja-JP" sz="1798" dirty="0">
                <a:solidFill>
                  <a:sysClr val="windowText" lastClr="000000"/>
                </a:solidFill>
              </a:rPr>
              <a:t>【</a:t>
            </a:r>
            <a:r>
              <a:rPr lang="ja-JP" altLang="en-US" sz="1798" dirty="0">
                <a:solidFill>
                  <a:sysClr val="windowText" lastClr="000000"/>
                </a:solidFill>
              </a:rPr>
              <a:t>参考①</a:t>
            </a:r>
            <a:r>
              <a:rPr lang="en-US" altLang="ja-JP" sz="1798" dirty="0">
                <a:solidFill>
                  <a:sysClr val="windowText" lastClr="000000"/>
                </a:solidFill>
              </a:rPr>
              <a:t>】</a:t>
            </a:r>
            <a:r>
              <a:rPr lang="ja-JP" altLang="en-US" sz="1798" dirty="0">
                <a:solidFill>
                  <a:sysClr val="windowText" lastClr="000000"/>
                </a:solidFill>
              </a:rPr>
              <a:t>中小企業向け</a:t>
            </a:r>
            <a:r>
              <a:rPr lang="en-US" altLang="ja-JP" sz="1798" dirty="0">
                <a:solidFill>
                  <a:sysClr val="windowText" lastClr="000000"/>
                </a:solidFill>
              </a:rPr>
              <a:t>SBT</a:t>
            </a:r>
          </a:p>
          <a:p>
            <a:pPr lvl="0">
              <a:buClr>
                <a:schemeClr val="bg2"/>
              </a:buClr>
              <a:defRPr/>
            </a:pPr>
            <a:r>
              <a:rPr lang="en-US" altLang="ja-JP" sz="1798" dirty="0">
                <a:solidFill>
                  <a:sysClr val="windowText" lastClr="000000"/>
                </a:solidFill>
              </a:rPr>
              <a:t>【</a:t>
            </a:r>
            <a:r>
              <a:rPr lang="ja-JP" altLang="en-US" sz="1798" dirty="0">
                <a:solidFill>
                  <a:sysClr val="windowText" lastClr="000000"/>
                </a:solidFill>
              </a:rPr>
              <a:t>参考②</a:t>
            </a:r>
            <a:r>
              <a:rPr lang="en-US" altLang="ja-JP" sz="1798" dirty="0">
                <a:solidFill>
                  <a:sysClr val="windowText" lastClr="000000"/>
                </a:solidFill>
              </a:rPr>
              <a:t>】SBT Net-Zero</a:t>
            </a:r>
            <a:endParaRPr lang="ja-JP" altLang="en-US" sz="1798" dirty="0">
              <a:solidFill>
                <a:sysClr val="windowText" lastClr="000000"/>
              </a:solidFill>
            </a:endParaRPr>
          </a:p>
        </p:txBody>
      </p:sp>
      <p:sp>
        <p:nvSpPr>
          <p:cNvPr id="5" name="コンテンツ プレースホルダー 2">
            <a:extLst>
              <a:ext uri="{FF2B5EF4-FFF2-40B4-BE49-F238E27FC236}">
                <a16:creationId xmlns:a16="http://schemas.microsoft.com/office/drawing/2014/main" id="{6B3155EF-0CC1-BD82-311A-CB842011FEA4}"/>
              </a:ext>
            </a:extLst>
          </p:cNvPr>
          <p:cNvSpPr txBox="1">
            <a:spLocks/>
          </p:cNvSpPr>
          <p:nvPr/>
        </p:nvSpPr>
        <p:spPr>
          <a:xfrm>
            <a:off x="6742731" y="2308055"/>
            <a:ext cx="855315"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endParaRPr lang="en-US" altLang="ja-JP" sz="1798" dirty="0"/>
          </a:p>
          <a:p>
            <a:pPr algn="r"/>
            <a:r>
              <a:rPr lang="en-US" altLang="ja-JP" sz="1798" dirty="0"/>
              <a:t>3</a:t>
            </a:r>
          </a:p>
          <a:p>
            <a:pPr algn="r"/>
            <a:r>
              <a:rPr lang="en-US" altLang="ja-JP" sz="1798" dirty="0"/>
              <a:t>7</a:t>
            </a:r>
          </a:p>
          <a:p>
            <a:pPr algn="r"/>
            <a:r>
              <a:rPr lang="en-US" altLang="ja-JP" sz="1798" dirty="0"/>
              <a:t>11</a:t>
            </a:r>
          </a:p>
          <a:p>
            <a:pPr algn="r"/>
            <a:r>
              <a:rPr lang="en-US" altLang="ja-JP" sz="1798" dirty="0"/>
              <a:t>41</a:t>
            </a:r>
          </a:p>
          <a:p>
            <a:pPr algn="r"/>
            <a:r>
              <a:rPr lang="en-US" altLang="ja-JP" sz="1798" dirty="0"/>
              <a:t>66</a:t>
            </a:r>
          </a:p>
          <a:p>
            <a:pPr algn="r"/>
            <a:endParaRPr lang="en-US" altLang="ja-JP" sz="1798" dirty="0"/>
          </a:p>
          <a:p>
            <a:pPr algn="r"/>
            <a:r>
              <a:rPr lang="en-US" altLang="ja-JP" sz="1798" dirty="0"/>
              <a:t>80</a:t>
            </a:r>
          </a:p>
          <a:p>
            <a:pPr algn="r"/>
            <a:r>
              <a:rPr lang="en-US" altLang="ja-JP" sz="1798" dirty="0"/>
              <a:t>87</a:t>
            </a:r>
          </a:p>
          <a:p>
            <a:pPr algn="r"/>
            <a:r>
              <a:rPr lang="en-US" altLang="ja-JP" sz="1798" dirty="0"/>
              <a:t>112</a:t>
            </a:r>
          </a:p>
          <a:p>
            <a:pPr algn="r"/>
            <a:r>
              <a:rPr lang="en-US" altLang="ja-JP" sz="1798" dirty="0"/>
              <a:t>120</a:t>
            </a:r>
          </a:p>
          <a:p>
            <a:pPr algn="r"/>
            <a:r>
              <a:rPr lang="en-US" altLang="ja-JP" sz="1798" dirty="0"/>
              <a:t>124</a:t>
            </a:r>
            <a:endParaRPr lang="ja-JP" altLang="en-US" sz="1798" dirty="0"/>
          </a:p>
        </p:txBody>
      </p:sp>
      <p:sp>
        <p:nvSpPr>
          <p:cNvPr id="9" name="コンテンツ プレースホルダー 2">
            <a:extLst>
              <a:ext uri="{FF2B5EF4-FFF2-40B4-BE49-F238E27FC236}">
                <a16:creationId xmlns:a16="http://schemas.microsoft.com/office/drawing/2014/main" id="{7EB29233-CD11-2421-2EAF-E6EA51AF1A73}"/>
              </a:ext>
            </a:extLst>
          </p:cNvPr>
          <p:cNvSpPr txBox="1">
            <a:spLocks/>
          </p:cNvSpPr>
          <p:nvPr/>
        </p:nvSpPr>
        <p:spPr>
          <a:xfrm>
            <a:off x="2316643" y="2308055"/>
            <a:ext cx="4689594"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endParaRPr lang="en-US" altLang="ja-JP" sz="1998" dirty="0"/>
          </a:p>
          <a:p>
            <a:pPr algn="r"/>
            <a:r>
              <a:rPr lang="ja-JP" altLang="en-US" sz="1798" dirty="0"/>
              <a:t>　・　・　・　・　・　・　・　・　・　・　・　・　・　・　・　・</a:t>
            </a:r>
            <a:endParaRPr lang="en-US" altLang="ja-JP" sz="1798" dirty="0"/>
          </a:p>
          <a:p>
            <a:pPr algn="r"/>
            <a:r>
              <a:rPr lang="ja-JP" altLang="en-US" sz="1798" dirty="0"/>
              <a:t>・　・　・　・　・　・　・　・　・　・　・　・　・　・ </a:t>
            </a:r>
            <a:endParaRPr lang="en-US" altLang="ja-JP" sz="1798" dirty="0"/>
          </a:p>
          <a:p>
            <a:pPr algn="r"/>
            <a:r>
              <a:rPr lang="ja-JP" altLang="en-US" sz="1798" dirty="0"/>
              <a:t>・　・　・　・　・　・　・　・　・　・　・　・　・</a:t>
            </a:r>
            <a:endParaRPr lang="en-US" altLang="ja-JP" sz="1798" dirty="0"/>
          </a:p>
          <a:p>
            <a:pPr algn="r"/>
            <a:r>
              <a:rPr lang="ja-JP" altLang="en-US" sz="1798" dirty="0"/>
              <a:t>・　・　・　・　・　・　・　・　・　・　・　・　・　・　・</a:t>
            </a:r>
            <a:endParaRPr lang="en-US" altLang="ja-JP" sz="1798" dirty="0"/>
          </a:p>
          <a:p>
            <a:pPr algn="r"/>
            <a:r>
              <a:rPr lang="ja-JP" altLang="en-US" sz="1798" dirty="0"/>
              <a:t>　・　・　・　・　・　・　・　・　・　・</a:t>
            </a:r>
            <a:endParaRPr lang="en-US" altLang="ja-JP" sz="1798" dirty="0"/>
          </a:p>
          <a:p>
            <a:pPr algn="r"/>
            <a:endParaRPr lang="en-US" altLang="ja-JP" sz="1998" dirty="0"/>
          </a:p>
          <a:p>
            <a:pPr algn="r"/>
            <a:r>
              <a:rPr lang="ja-JP" altLang="en-US" sz="1798" dirty="0"/>
              <a:t>・　・　・　・　・　・　・　・　・　・　・　・　・　・　・</a:t>
            </a:r>
            <a:endParaRPr lang="en-US" altLang="ja-JP" sz="1798" dirty="0"/>
          </a:p>
          <a:p>
            <a:pPr algn="r"/>
            <a:r>
              <a:rPr lang="ja-JP" altLang="en-US" sz="1798" dirty="0"/>
              <a:t>　・　・　・　・　・　・　・　・　・　・　・　・　・　・</a:t>
            </a:r>
            <a:endParaRPr lang="en-US" altLang="ja-JP" sz="1798" dirty="0"/>
          </a:p>
          <a:p>
            <a:pPr algn="r"/>
            <a:r>
              <a:rPr lang="ja-JP" altLang="en-US" sz="1798" dirty="0"/>
              <a:t>　・　・　・　・　・　・　・　・　・　・　・　・　・　・</a:t>
            </a:r>
            <a:endParaRPr lang="en-US" altLang="ja-JP" sz="1798" dirty="0"/>
          </a:p>
          <a:p>
            <a:pPr algn="r"/>
            <a:r>
              <a:rPr lang="ja-JP" altLang="en-US" sz="1798" dirty="0"/>
              <a:t>・　・　・　・　・　・　・　・　・　・　・ </a:t>
            </a:r>
            <a:endParaRPr lang="en-US" altLang="ja-JP" sz="1798" dirty="0"/>
          </a:p>
          <a:p>
            <a:pPr algn="r"/>
            <a:r>
              <a:rPr lang="ja-JP" altLang="en-US" sz="1798" dirty="0"/>
              <a:t>・　・　・　・　・　・　・　・　・　・　・ ・</a:t>
            </a:r>
            <a:endParaRPr lang="en-US" altLang="ja-JP" sz="1798" dirty="0"/>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投資家対応のために</a:t>
            </a:r>
            <a:r>
              <a:rPr kumimoji="1" lang="en-US" altLang="ja-JP" sz="2300" dirty="0"/>
              <a:t>SBT</a:t>
            </a:r>
            <a:r>
              <a:rPr kumimoji="1" lang="ja-JP" altLang="en-US" sz="2300" dirty="0"/>
              <a:t>設定を行った事例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dirty="0"/>
              <a:t>SBT</a:t>
            </a:r>
            <a:r>
              <a:rPr lang="ja-JP" altLang="en-US" dirty="0"/>
              <a:t>認定により投資家からの気候変動対策に対する考え方、持続可能な企業であることを</a:t>
            </a:r>
            <a:br>
              <a:rPr lang="en-US" altLang="ja-JP" dirty="0"/>
            </a:br>
            <a:r>
              <a:rPr lang="ja-JP" altLang="en-US" dirty="0"/>
              <a:t>アピールできる</a:t>
            </a:r>
          </a:p>
        </p:txBody>
      </p:sp>
      <p:sp>
        <p:nvSpPr>
          <p:cNvPr id="38" name="テキスト ボックス 37"/>
          <p:cNvSpPr txBox="1"/>
          <p:nvPr/>
        </p:nvSpPr>
        <p:spPr>
          <a:xfrm>
            <a:off x="593725" y="3333715"/>
            <a:ext cx="9454947" cy="2246769"/>
          </a:xfrm>
          <a:prstGeom prst="rect">
            <a:avLst/>
          </a:prstGeom>
          <a:noFill/>
          <a:ln>
            <a:solidFill>
              <a:sysClr val="windowText" lastClr="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　「私たちの目標が承認されることは、間違いなく、私たちの評判と投資家との関係を良いものにしてくれます。長期的な投資の見通しは、今、一層良くなっています。</a:t>
            </a:r>
            <a:r>
              <a:rPr kumimoji="0" lang="ja-JP" altLang="en-US" sz="2000" b="1" i="0" u="sng"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最新の科学に沿って目標を更新し続ける限り、私たちの目標は、今後</a:t>
            </a:r>
            <a:r>
              <a:rPr kumimoji="0" lang="en-US" altLang="ja-JP" sz="2000" b="1" i="0" u="sng"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50</a:t>
            </a:r>
            <a:r>
              <a:rPr kumimoji="0" lang="ja-JP" altLang="en-US" sz="2000" b="1" i="0" u="sng"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年、投資家の要求に対して私たちの事業を確実なものとしてくれます。</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サステナビリティチームには、弊社の取組を聞きたいという投資家からの電話が日々増えています。独自の</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SBT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cs typeface="Meiryo UI" panose="020B0604030504040204" pitchFamily="50" charset="-128"/>
              </a:rPr>
              <a:t>設定を考えている企業もあれば、目標設定を投資する企業の必須要件にしようと考えている企業もあります。」（ランド・セキュリティーズ　エネルギー部門長、トム・ビルネ氏）</a:t>
            </a:r>
          </a:p>
        </p:txBody>
      </p:sp>
      <p:sp>
        <p:nvSpPr>
          <p:cNvPr id="39"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Version4.1(</a:t>
            </a:r>
            <a:r>
              <a:rPr lang="en-US" altLang="ja-JP" sz="1100">
                <a:solidFill>
                  <a:srgbClr val="000000"/>
                </a:solidFill>
                <a:latin typeface="Meiryo UI"/>
                <a:ea typeface="Meiryo UI"/>
                <a:cs typeface="Meiryo UI" pitchFamily="50" charset="-128"/>
              </a:rPr>
              <a:t>https://sciencebasedtargets.org/wp-content/uploads/2017/04/SBTi-manual</a:t>
            </a:r>
            <a:r>
              <a:rPr lang="en-US" altLang="ja-JP" sz="1100" dirty="0">
                <a:solidFill>
                  <a:srgbClr val="000000"/>
                </a:solidFill>
                <a:latin typeface="Meiryo UI"/>
                <a:ea typeface="Meiryo UI"/>
                <a:cs typeface="Meiryo UI" pitchFamily="50" charset="-128"/>
              </a:rPr>
              <a:t>.pdf)</a:t>
            </a:r>
            <a:r>
              <a:rPr lang="ja-JP" altLang="en-US" sz="1100" dirty="0">
                <a:solidFill>
                  <a:srgbClr val="000000"/>
                </a:solidFill>
                <a:latin typeface="Meiryo UI"/>
                <a:ea typeface="Meiryo UI"/>
                <a:cs typeface="Meiryo UI" pitchFamily="50" charset="-128"/>
              </a:rPr>
              <a:t>より作成</a:t>
            </a:r>
          </a:p>
        </p:txBody>
      </p:sp>
      <p:sp>
        <p:nvSpPr>
          <p:cNvPr id="40" name="正方形/長方形 39"/>
          <p:cNvSpPr/>
          <p:nvPr/>
        </p:nvSpPr>
        <p:spPr bwMode="auto">
          <a:xfrm>
            <a:off x="593725" y="23725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a:ln>
                  <a:noFill/>
                </a:ln>
                <a:solidFill>
                  <a:schemeClr val="tx1"/>
                </a:solidFill>
                <a:effectLst/>
                <a:latin typeface="+mn-ea"/>
                <a:ea typeface="+mn-ea"/>
              </a:rPr>
              <a:t>SBT</a:t>
            </a:r>
            <a:r>
              <a:rPr kumimoji="1" lang="ja-JP" altLang="en-US" sz="2600" b="0" i="0" u="none" strike="noStrike" cap="none" normalizeH="0" baseline="0" dirty="0">
                <a:ln>
                  <a:noFill/>
                </a:ln>
                <a:solidFill>
                  <a:schemeClr val="tx1"/>
                </a:solidFill>
                <a:effectLst/>
                <a:latin typeface="+mn-ea"/>
                <a:ea typeface="+mn-ea"/>
              </a:rPr>
              <a:t>認定を取得した企業の声</a:t>
            </a:r>
            <a:endParaRPr kumimoji="1" lang="en-US" altLang="ja-JP" sz="2600" b="0" i="0" u="none" strike="noStrike" cap="none" normalizeH="0" baseline="0" dirty="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mn-ea"/>
                <a:ea typeface="+mn-ea"/>
              </a:rPr>
              <a:t>＜ランド・セキュリティーズ（英国の不動産業）の場合＞</a:t>
            </a:r>
          </a:p>
        </p:txBody>
      </p:sp>
    </p:spTree>
    <p:extLst>
      <p:ext uri="{BB962C8B-B14F-4D97-AF65-F5344CB8AC3E}">
        <p14:creationId xmlns:p14="http://schemas.microsoft.com/office/powerpoint/2010/main" val="173247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企業事例　－</a:t>
            </a:r>
            <a:r>
              <a:rPr kumimoji="1" lang="en-US" altLang="ja-JP" sz="2300" dirty="0"/>
              <a:t>Land</a:t>
            </a:r>
            <a:r>
              <a:rPr kumimoji="1" lang="ja-JP" altLang="en-US" sz="2300" dirty="0"/>
              <a:t> </a:t>
            </a:r>
            <a:r>
              <a:rPr kumimoji="1" lang="en-US" altLang="ja-JP" sz="2300" dirty="0"/>
              <a:t>Securities</a:t>
            </a:r>
            <a:r>
              <a:rPr kumimoji="1" lang="ja-JP" altLang="en-US" sz="2300" dirty="0"/>
              <a:t>－</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graphicFrame>
        <p:nvGraphicFramePr>
          <p:cNvPr id="10" name="表 9"/>
          <p:cNvGraphicFramePr>
            <a:graphicFrameLocks noGrp="1"/>
          </p:cNvGraphicFramePr>
          <p:nvPr/>
        </p:nvGraphicFramePr>
        <p:xfrm>
          <a:off x="495258" y="1369300"/>
          <a:ext cx="9638185" cy="22522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英国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不動産</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㎡あたり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0000">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主要取引先である建設企業にも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目標設定を推奨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478783" y="3706608"/>
            <a:ext cx="9655011" cy="2939266"/>
          </a:xfrm>
          <a:prstGeom prst="rect">
            <a:avLst/>
          </a:prstGeom>
          <a:noFill/>
        </p:spPr>
        <p:txBody>
          <a:bodyPr wrap="square" rtlCol="0">
            <a:spAutoFit/>
          </a:bodyPr>
          <a:lstStyle/>
          <a:p>
            <a:pPr marL="285750" indent="-285750" defTabSz="914400">
              <a:buFont typeface="Wingdings" panose="05000000000000000000" pitchFamily="2" charset="2"/>
              <a:buChar char="p"/>
              <a:defRPr/>
            </a:pPr>
            <a:r>
              <a:rPr lang="ja-JP" altLang="en-US" sz="1800" dirty="0">
                <a:solidFill>
                  <a:prstClr val="black"/>
                </a:solidFill>
                <a:latin typeface="Meiryo UI" panose="020B0604030504040204" pitchFamily="50" charset="-128"/>
                <a:cs typeface="Meiryo UI" panose="020B0604030504040204" pitchFamily="50" charset="-128"/>
              </a:rPr>
              <a:t>コミット経緯</a:t>
            </a:r>
            <a:endParaRPr lang="en-US" altLang="ja-JP" sz="1800" dirty="0">
              <a:solidFill>
                <a:prstClr val="black"/>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en-US" altLang="ja-JP" sz="1800" dirty="0">
                <a:solidFill>
                  <a:prstClr val="black"/>
                </a:solidFill>
                <a:latin typeface="Meiryo UI" panose="020B0604030504040204" pitchFamily="50" charset="-128"/>
                <a:cs typeface="Meiryo UI" panose="020B0604030504040204" pitchFamily="50" charset="-128"/>
              </a:rPr>
              <a:t>2015</a:t>
            </a:r>
            <a:r>
              <a:rPr lang="ja-JP" altLang="en-US" sz="1800" dirty="0">
                <a:solidFill>
                  <a:prstClr val="black"/>
                </a:solidFill>
                <a:latin typeface="Meiryo UI" panose="020B0604030504040204" pitchFamily="50" charset="-128"/>
                <a:cs typeface="Meiryo UI" panose="020B0604030504040204" pitchFamily="50" charset="-128"/>
              </a:rPr>
              <a:t>年後半、</a:t>
            </a:r>
            <a:r>
              <a:rPr lang="ja-JP" altLang="en-US" sz="1800" b="1" u="sng" dirty="0">
                <a:solidFill>
                  <a:srgbClr val="1400A0"/>
                </a:solidFill>
                <a:latin typeface="Meiryo UI" panose="020B0604030504040204" pitchFamily="50" charset="-128"/>
                <a:cs typeface="Meiryo UI" panose="020B0604030504040204" pitchFamily="50" charset="-128"/>
              </a:rPr>
              <a:t>機関投資家から持続可能性目標についての問合せあり</a:t>
            </a:r>
            <a:endParaRPr lang="en-US" altLang="ja-JP" sz="1800" b="1" u="sng" dirty="0">
              <a:solidFill>
                <a:srgbClr val="1400A0"/>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ja-JP" altLang="en-US" sz="1800" dirty="0">
                <a:solidFill>
                  <a:prstClr val="black"/>
                </a:solidFill>
                <a:latin typeface="Meiryo UI" panose="020B0604030504040204" pitchFamily="50" charset="-128"/>
                <a:cs typeface="Meiryo UI" panose="020B0604030504040204" pitchFamily="50" charset="-128"/>
              </a:rPr>
              <a:t>不動産業界での持続可能性分野のリーダーとなるべく、</a:t>
            </a:r>
            <a:r>
              <a:rPr lang="en-US" altLang="ja-JP" sz="1800" dirty="0">
                <a:solidFill>
                  <a:prstClr val="black"/>
                </a:solidFill>
                <a:latin typeface="Meiryo UI" panose="020B0604030504040204" pitchFamily="50" charset="-128"/>
                <a:cs typeface="Meiryo UI" panose="020B0604030504040204" pitchFamily="50" charset="-128"/>
              </a:rPr>
              <a:t>CEO</a:t>
            </a:r>
            <a:r>
              <a:rPr lang="ja-JP" altLang="en-US" sz="1800" dirty="0">
                <a:solidFill>
                  <a:prstClr val="black"/>
                </a:solidFill>
                <a:latin typeface="Meiryo UI" panose="020B0604030504040204" pitchFamily="50" charset="-128"/>
                <a:cs typeface="Meiryo UI" panose="020B0604030504040204" pitchFamily="50" charset="-128"/>
              </a:rPr>
              <a:t>が目標設定へ挑戦すると判断</a:t>
            </a:r>
            <a:endParaRPr lang="en-US" altLang="ja-JP" sz="1800" dirty="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ja-JP" altLang="en-US" sz="1800" dirty="0">
                <a:solidFill>
                  <a:prstClr val="black"/>
                </a:solidFill>
                <a:latin typeface="Meiryo UI" panose="020B0604030504040204" pitchFamily="50" charset="-128"/>
                <a:cs typeface="Meiryo UI" panose="020B0604030504040204" pitchFamily="50" charset="-128"/>
              </a:rPr>
              <a:t>社内向けの会議やワークショップを開催。「リーダーシップとは何か？」をキーワードに、自身が変化することがチャンスに繋がることを示し、理解者を増やしていった</a:t>
            </a:r>
            <a:endParaRPr lang="en-US" altLang="ja-JP" sz="1800" dirty="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en-US" altLang="ja-JP" sz="1800" dirty="0">
                <a:solidFill>
                  <a:prstClr val="black"/>
                </a:solidFill>
                <a:latin typeface="Meiryo UI" panose="020B0604030504040204" pitchFamily="50" charset="-128"/>
                <a:cs typeface="Meiryo UI" panose="020B0604030504040204" pitchFamily="50" charset="-128"/>
              </a:rPr>
              <a:t>Scope3</a:t>
            </a:r>
            <a:r>
              <a:rPr lang="ja-JP" altLang="en-US" sz="1800" dirty="0">
                <a:solidFill>
                  <a:prstClr val="black"/>
                </a:solidFill>
                <a:latin typeface="Meiryo UI" panose="020B0604030504040204" pitchFamily="50" charset="-128"/>
                <a:cs typeface="Meiryo UI" panose="020B0604030504040204" pitchFamily="50" charset="-128"/>
              </a:rPr>
              <a:t>の目標設定が難航（社内で承認を得た目標が</a:t>
            </a:r>
            <a:r>
              <a:rPr lang="en-US" altLang="ja-JP" sz="1800" dirty="0">
                <a:solidFill>
                  <a:prstClr val="black"/>
                </a:solidFill>
                <a:latin typeface="Meiryo UI" panose="020B0604030504040204" pitchFamily="50" charset="-128"/>
                <a:cs typeface="Meiryo UI" panose="020B0604030504040204" pitchFamily="50" charset="-128"/>
              </a:rPr>
              <a:t>SBT</a:t>
            </a:r>
            <a:r>
              <a:rPr lang="ja-JP" altLang="en-US" sz="1800" dirty="0">
                <a:solidFill>
                  <a:prstClr val="black"/>
                </a:solidFill>
                <a:latin typeface="Meiryo UI" panose="020B0604030504040204" pitchFamily="50" charset="-128"/>
                <a:cs typeface="Meiryo UI" panose="020B0604030504040204" pitchFamily="50" charset="-128"/>
              </a:rPr>
              <a:t>の基準を満たさず）</a:t>
            </a:r>
            <a:endParaRPr lang="en-US" altLang="ja-JP" sz="1800" dirty="0">
              <a:solidFill>
                <a:prstClr val="black"/>
              </a:solidFill>
              <a:latin typeface="Meiryo UI" panose="020B0604030504040204" pitchFamily="50" charset="-128"/>
              <a:cs typeface="Meiryo UI" panose="020B0604030504040204" pitchFamily="50" charset="-128"/>
            </a:endParaRPr>
          </a:p>
          <a:p>
            <a:pPr marL="285750" indent="-285750" defTabSz="914400">
              <a:spcBef>
                <a:spcPts val="600"/>
              </a:spcBef>
              <a:buFont typeface="Wingdings" panose="05000000000000000000" pitchFamily="2" charset="2"/>
              <a:buChar char="p"/>
              <a:defRPr/>
            </a:pPr>
            <a:r>
              <a:rPr lang="en-US" altLang="ja-JP" sz="1800" dirty="0">
                <a:solidFill>
                  <a:prstClr val="black"/>
                </a:solidFill>
                <a:latin typeface="Meiryo UI" panose="020B0604030504040204" pitchFamily="50" charset="-128"/>
                <a:cs typeface="Meiryo UI" panose="020B0604030504040204" pitchFamily="50" charset="-128"/>
              </a:rPr>
              <a:t>SBT</a:t>
            </a:r>
            <a:r>
              <a:rPr lang="ja-JP" altLang="en-US" sz="1800" dirty="0">
                <a:solidFill>
                  <a:prstClr val="black"/>
                </a:solidFill>
                <a:latin typeface="Meiryo UI" panose="020B0604030504040204" pitchFamily="50" charset="-128"/>
                <a:cs typeface="Meiryo UI" panose="020B0604030504040204" pitchFamily="50" charset="-128"/>
              </a:rPr>
              <a:t>設定メリット</a:t>
            </a:r>
            <a:endParaRPr lang="en-US" altLang="ja-JP" sz="1800" dirty="0">
              <a:solidFill>
                <a:prstClr val="black"/>
              </a:solidFill>
              <a:latin typeface="Meiryo UI" panose="020B0604030504040204" pitchFamily="50" charset="-128"/>
              <a:cs typeface="Meiryo UI" panose="020B0604030504040204" pitchFamily="50" charset="-128"/>
            </a:endParaRPr>
          </a:p>
          <a:p>
            <a:pPr marL="534988" lvl="1" indent="-285750" defTabSz="914400">
              <a:buClr>
                <a:prstClr val="black"/>
              </a:buClr>
              <a:buFont typeface="Wingdings" panose="05000000000000000000" pitchFamily="2" charset="2"/>
              <a:buChar char="l"/>
              <a:defRPr/>
            </a:pPr>
            <a:r>
              <a:rPr lang="ja-JP" altLang="en-US" sz="1800" b="1" u="sng" dirty="0">
                <a:solidFill>
                  <a:srgbClr val="1400A0"/>
                </a:solidFill>
                <a:latin typeface="Meiryo UI" panose="020B0604030504040204" pitchFamily="50" charset="-128"/>
                <a:cs typeface="Meiryo UI" panose="020B0604030504040204" pitchFamily="50" charset="-128"/>
              </a:rPr>
              <a:t>投資家との関係強化ができ、長期的投資の見通しが立った</a:t>
            </a:r>
            <a:endParaRPr lang="en-US" altLang="ja-JP" sz="1800" b="1" u="sng" dirty="0">
              <a:solidFill>
                <a:srgbClr val="1400A0"/>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pPr>
            <a:r>
              <a:rPr lang="en-US" altLang="ja-JP" sz="1800" dirty="0">
                <a:solidFill>
                  <a:prstClr val="black"/>
                </a:solidFill>
                <a:latin typeface="Meiryo UI" panose="020B0604030504040204" pitchFamily="50" charset="-128"/>
                <a:cs typeface="Meiryo UI" panose="020B0604030504040204" pitchFamily="50" charset="-128"/>
              </a:rPr>
              <a:t>SBT</a:t>
            </a:r>
            <a:r>
              <a:rPr lang="ja-JP" altLang="en-US" sz="1800" dirty="0">
                <a:solidFill>
                  <a:prstClr val="black"/>
                </a:solidFill>
                <a:latin typeface="Meiryo UI" panose="020B0604030504040204" pitchFamily="50" charset="-128"/>
                <a:cs typeface="Meiryo UI" panose="020B0604030504040204" pitchFamily="50" charset="-128"/>
              </a:rPr>
              <a:t>認定を受けたことで、業界内でフォロワーの立場から、リーダーの立場に変わり</a:t>
            </a:r>
            <a:br>
              <a:rPr lang="en-US" altLang="ja-JP" sz="1800" dirty="0">
                <a:solidFill>
                  <a:prstClr val="black"/>
                </a:solidFill>
                <a:latin typeface="Meiryo UI" panose="020B0604030504040204" pitchFamily="50" charset="-128"/>
                <a:cs typeface="Meiryo UI" panose="020B0604030504040204" pitchFamily="50" charset="-128"/>
              </a:rPr>
            </a:br>
            <a:r>
              <a:rPr lang="ja-JP" altLang="en-US" sz="1800" dirty="0">
                <a:solidFill>
                  <a:prstClr val="black"/>
                </a:solidFill>
                <a:latin typeface="Meiryo UI" panose="020B0604030504040204" pitchFamily="50" charset="-128"/>
                <a:cs typeface="Meiryo UI" panose="020B0604030504040204" pitchFamily="50" charset="-128"/>
              </a:rPr>
              <a:t>社内的に自信が得られた</a:t>
            </a:r>
            <a:endParaRPr lang="en-US" altLang="ja-JP" sz="1800" dirty="0">
              <a:solidFill>
                <a:prstClr val="black"/>
              </a:solidFill>
              <a:latin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50000"/>
              </a:lnSpc>
              <a:spcBef>
                <a:spcPct val="0"/>
              </a:spcBef>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defTabSz="844083" eaLnBrk="1" fontAlgn="base" hangingPunct="1">
              <a:lnSpc>
                <a:spcPct val="50000"/>
              </a:lnSpc>
              <a:spcBef>
                <a:spcPct val="0"/>
              </a:spcBef>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https://sciencebasedtargets.org/companies-taking-action/case-studies/landsec</a:t>
            </a:r>
            <a:r>
              <a:rPr lang="ja-JP" altLang="en-US" sz="12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61842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目標設定のメリットを企業が実感</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a:t>SBT</a:t>
            </a:r>
            <a:r>
              <a:rPr lang="ja-JP" altLang="en-US" dirty="0"/>
              <a:t>にコミットした企業のうち</a:t>
            </a:r>
            <a:r>
              <a:rPr lang="en-US" altLang="ja-JP" dirty="0"/>
              <a:t>185</a:t>
            </a:r>
            <a:r>
              <a:rPr lang="ja-JP" altLang="en-US" dirty="0"/>
              <a:t>社の企業の役員に対しアンケートを実施</a:t>
            </a:r>
            <a:endParaRPr lang="en-US" altLang="ja-JP" dirty="0"/>
          </a:p>
          <a:p>
            <a:pPr marL="273050" indent="-273050"/>
            <a:r>
              <a:rPr lang="ja-JP" altLang="en-US" dirty="0"/>
              <a:t>全体の</a:t>
            </a:r>
            <a:r>
              <a:rPr lang="en-US" altLang="ja-JP" dirty="0"/>
              <a:t>52</a:t>
            </a:r>
            <a:r>
              <a:rPr lang="ja-JP" altLang="en-US" dirty="0"/>
              <a:t>％が、</a:t>
            </a:r>
            <a:r>
              <a:rPr lang="en-US" altLang="ja-JP" dirty="0"/>
              <a:t>SBT</a:t>
            </a:r>
            <a:r>
              <a:rPr lang="ja-JP" altLang="en-US" dirty="0" err="1"/>
              <a:t>への</a:t>
            </a:r>
            <a:r>
              <a:rPr lang="ja-JP" altLang="en-US" dirty="0"/>
              <a:t>コミットが投資家の信頼を向上させていると回答</a:t>
            </a:r>
            <a:endParaRPr lang="en-US" altLang="ja-JP" dirty="0"/>
          </a:p>
        </p:txBody>
      </p:sp>
      <p:pic>
        <p:nvPicPr>
          <p:cNvPr id="9" name="Picture 2" descr="https://sciencebasedtargets.org/wp-content/uploads/2018/07/invest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29911" y="2295719"/>
            <a:ext cx="9101276" cy="46182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Science Based Targets</a:t>
            </a:r>
            <a:r>
              <a:rPr lang="ja-JP" altLang="en-US" sz="1100" dirty="0">
                <a:solidFill>
                  <a:srgbClr val="000000"/>
                </a:solidFill>
                <a:latin typeface="Meiryo UI" pitchFamily="50" charset="-128"/>
                <a:ea typeface="Meiryo UI" pitchFamily="50" charset="-128"/>
                <a:cs typeface="Meiryo UI" pitchFamily="50" charset="-128"/>
              </a:rPr>
              <a:t>ホームページ</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BLOG</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dirty="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5397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a:t>
            </a:r>
            <a:r>
              <a:rPr kumimoji="1" lang="ja-JP" altLang="en-US" dirty="0"/>
              <a:t>対顧客へのメリット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a:tabLst>
                <a:tab pos="87313" algn="l"/>
              </a:tabLst>
              <a:defRPr/>
            </a:pPr>
            <a:r>
              <a:rPr lang="ja-JP" altLang="en-US" sz="3600" b="0" kern="0" cap="none" dirty="0"/>
              <a:t>調達元へのリスク意識が高い顧客は、サプライヤーに対して野心度の高い目標、取組を求める</a:t>
            </a:r>
            <a:endParaRPr lang="en-US" altLang="ja-JP" sz="3600" b="0" kern="0" cap="none" dirty="0"/>
          </a:p>
          <a:p>
            <a:pPr>
              <a:defRPr/>
            </a:pPr>
            <a:endParaRPr lang="en-US" altLang="ja-JP" sz="3600" b="0" kern="0" dirty="0">
              <a:solidFill>
                <a:srgbClr val="FF0000"/>
              </a:solidFill>
            </a:endParaRPr>
          </a:p>
          <a:p>
            <a:pPr>
              <a:defRPr/>
            </a:pPr>
            <a:endParaRPr lang="en-US" altLang="ja-JP" sz="3600" b="0" kern="0" dirty="0">
              <a:solidFill>
                <a:srgbClr val="FF0000"/>
              </a:solidFill>
            </a:endParaRPr>
          </a:p>
          <a:p>
            <a:pPr marL="358775" indent="-3175">
              <a:defRPr/>
            </a:pPr>
            <a:r>
              <a:rPr lang="en-US" altLang="ja-JP" sz="3600" kern="0" cap="none" dirty="0">
                <a:solidFill>
                  <a:srgbClr val="FF0000"/>
                </a:solidFill>
                <a:latin typeface="+mn-ea"/>
              </a:rPr>
              <a:t>SBT</a:t>
            </a:r>
            <a:r>
              <a:rPr lang="ja-JP" altLang="en-US" sz="3600" kern="0" cap="none" dirty="0">
                <a:solidFill>
                  <a:srgbClr val="FF0000"/>
                </a:solidFill>
                <a:latin typeface="+mn-ea"/>
              </a:rPr>
              <a:t>設定をすることはリスク意識の高い顧客の声に答えることになり、自社のビジネス展開におけるリスクの低減・機会の獲得につながる</a:t>
            </a:r>
            <a:endParaRPr lang="ja-JP" altLang="en-US" sz="3600" kern="0" cap="none" dirty="0"/>
          </a:p>
        </p:txBody>
      </p:sp>
      <p:sp>
        <p:nvSpPr>
          <p:cNvPr id="3" name="AutoShape 15">
            <a:extLst>
              <a:ext uri="{FF2B5EF4-FFF2-40B4-BE49-F238E27FC236}">
                <a16:creationId xmlns:a16="http://schemas.microsoft.com/office/drawing/2014/main" id="{D5A2A67B-AF27-5129-BC2E-9F807C387A9E}"/>
              </a:ext>
            </a:extLst>
          </p:cNvPr>
          <p:cNvSpPr>
            <a:spLocks noChangeArrowheads="1"/>
          </p:cNvSpPr>
          <p:nvPr/>
        </p:nvSpPr>
        <p:spPr bwMode="auto">
          <a:xfrm rot="10800000">
            <a:off x="3761076" y="378618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4585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1/4</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291104325"/>
              </p:ext>
            </p:extLst>
          </p:nvPr>
        </p:nvGraphicFramePr>
        <p:xfrm>
          <a:off x="485906" y="2973463"/>
          <a:ext cx="9720000" cy="410064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大和ハウス工業</a:t>
                      </a: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建設業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en-US" altLang="ja-JP" sz="1400" dirty="0">
                          <a:latin typeface="+mn-ea"/>
                          <a:ea typeface="+mn-ea"/>
                        </a:rPr>
                        <a:t>2026</a:t>
                      </a:r>
                      <a:r>
                        <a:rPr lang="ja-JP" altLang="en-US" sz="1400" dirty="0">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400" dirty="0">
                          <a:latin typeface="+mn-ea"/>
                          <a:ea typeface="+mn-ea"/>
                        </a:rPr>
                        <a:t>購入先サプライヤーの</a:t>
                      </a:r>
                      <a:r>
                        <a:rPr lang="en-US" altLang="ja-JP" sz="1400" dirty="0">
                          <a:latin typeface="+mn-ea"/>
                          <a:ea typeface="+mn-ea"/>
                        </a:rPr>
                        <a:t>90</a:t>
                      </a:r>
                      <a:r>
                        <a:rPr lang="ja-JP" altLang="en-US" sz="1400" dirty="0">
                          <a:latin typeface="+mn-ea"/>
                          <a:ea typeface="+mn-ea"/>
                        </a:rPr>
                        <a:t>％に</a:t>
                      </a:r>
                      <a:r>
                        <a:rPr lang="en-US" altLang="ja-JP" sz="1400" dirty="0">
                          <a:latin typeface="+mn-ea"/>
                          <a:ea typeface="+mn-ea"/>
                        </a:rPr>
                        <a:t>SBT</a:t>
                      </a:r>
                      <a:r>
                        <a:rPr lang="ja-JP" altLang="en-US" sz="1400" dirty="0">
                          <a:latin typeface="+mn-ea"/>
                          <a:ea typeface="+mn-ea"/>
                        </a:rPr>
                        <a:t>目標を設定させる</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第一三共</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医薬品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fontAlgn="ctr"/>
                      <a:r>
                        <a:rPr lang="en-US" altLang="ja-JP" sz="1400" u="none" strike="noStrike" dirty="0">
                          <a:solidFill>
                            <a:schemeClr val="tx1"/>
                          </a:solidFill>
                          <a:effectLst/>
                          <a:latin typeface="+mn-ea"/>
                          <a:ea typeface="+mn-ea"/>
                        </a:rPr>
                        <a:t>2025</a:t>
                      </a:r>
                      <a:r>
                        <a:rPr lang="ja-JP" altLang="en-US" sz="1400" u="none" strike="noStrike" dirty="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l" rtl="0" fontAlgn="ctr"/>
                      <a:r>
                        <a:rPr lang="ja-JP" altLang="en-US" sz="1400" u="none" strike="noStrike" dirty="0">
                          <a:solidFill>
                            <a:schemeClr val="tx1"/>
                          </a:solidFill>
                          <a:effectLst/>
                          <a:latin typeface="+mn-ea"/>
                          <a:ea typeface="+mn-ea"/>
                        </a:rPr>
                        <a:t>主要サプライヤーの</a:t>
                      </a:r>
                      <a:r>
                        <a:rPr lang="en-US" altLang="ja-JP" sz="1400" u="none" strike="noStrike" dirty="0">
                          <a:solidFill>
                            <a:schemeClr val="tx1"/>
                          </a:solidFill>
                          <a:effectLst/>
                          <a:latin typeface="+mn-ea"/>
                          <a:ea typeface="+mn-ea"/>
                        </a:rPr>
                        <a:t>70.6%</a:t>
                      </a:r>
                      <a:r>
                        <a:rPr lang="ja-JP" altLang="en-US" sz="1400" u="none" strike="noStrike" dirty="0">
                          <a:solidFill>
                            <a:schemeClr val="tx1"/>
                          </a:solidFill>
                          <a:effectLst/>
                          <a:latin typeface="+mn-ea"/>
                          <a:ea typeface="+mn-ea"/>
                        </a:rPr>
                        <a:t>に削減目標を設定させる</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ナブテスコ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機械</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2025</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dirty="0">
                          <a:solidFill>
                            <a:schemeClr val="tx1"/>
                          </a:solidFill>
                          <a:effectLst/>
                          <a:latin typeface="+mn-ea"/>
                          <a:ea typeface="+mn-ea"/>
                        </a:rPr>
                        <a:t>主要サプライヤーの</a:t>
                      </a:r>
                      <a:r>
                        <a:rPr lang="en-US" altLang="ja-JP" sz="1400" b="0" i="0" u="none" strike="noStrike" dirty="0">
                          <a:solidFill>
                            <a:schemeClr val="tx1"/>
                          </a:solidFill>
                          <a:effectLst/>
                          <a:latin typeface="+mn-ea"/>
                          <a:ea typeface="+mn-ea"/>
                        </a:rPr>
                        <a:t>70</a:t>
                      </a:r>
                      <a:r>
                        <a:rPr lang="ja-JP" altLang="en-US" sz="1400" b="0" i="0" u="none" strike="noStrike" dirty="0">
                          <a:solidFill>
                            <a:schemeClr val="tx1"/>
                          </a:solidFill>
                          <a:effectLst/>
                          <a:latin typeface="+mn-ea"/>
                          <a:ea typeface="+mn-ea"/>
                        </a:rPr>
                        <a:t>％に削減目標を設定させ、</a:t>
                      </a:r>
                      <a:r>
                        <a:rPr lang="en-US" altLang="ja-JP" sz="1400" b="0" i="0" u="none" strike="noStrike" dirty="0">
                          <a:solidFill>
                            <a:schemeClr val="tx1"/>
                          </a:solidFill>
                          <a:effectLst/>
                          <a:latin typeface="+mn-ea"/>
                          <a:ea typeface="+mn-ea"/>
                        </a:rPr>
                        <a:t>2030</a:t>
                      </a:r>
                      <a:r>
                        <a:rPr lang="ja-JP" altLang="en-US" sz="1400" b="0" i="0" u="none" strike="noStrike" dirty="0">
                          <a:solidFill>
                            <a:schemeClr val="tx1"/>
                          </a:solidFill>
                          <a:effectLst/>
                          <a:latin typeface="+mn-ea"/>
                          <a:ea typeface="+mn-ea"/>
                        </a:rPr>
                        <a:t>年までに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を目指した削減目標を設定させる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大日本印刷</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印刷</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2025</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dirty="0">
                          <a:solidFill>
                            <a:schemeClr val="tx1"/>
                          </a:solidFill>
                          <a:effectLst/>
                          <a:latin typeface="+mn-ea"/>
                          <a:ea typeface="+mn-ea"/>
                        </a:rPr>
                        <a:t>購入金額の</a:t>
                      </a:r>
                      <a:r>
                        <a:rPr lang="en-US" altLang="ja-JP" sz="1400" b="0" i="0" u="none" strike="noStrike" dirty="0">
                          <a:solidFill>
                            <a:schemeClr val="tx1"/>
                          </a:solidFill>
                          <a:effectLst/>
                          <a:latin typeface="+mn-ea"/>
                          <a:ea typeface="+mn-ea"/>
                        </a:rPr>
                        <a:t>90</a:t>
                      </a:r>
                      <a:r>
                        <a:rPr lang="ja-JP" altLang="en-US" sz="1400" b="0" i="0" u="none" strike="noStrike" dirty="0">
                          <a:solidFill>
                            <a:schemeClr val="tx1"/>
                          </a:solidFill>
                          <a:effectLst/>
                          <a:latin typeface="+mn-ea"/>
                          <a:ea typeface="+mn-ea"/>
                        </a:rPr>
                        <a:t>％に相当する主要サプライヤーに、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イオン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小売</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2021</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dirty="0">
                          <a:solidFill>
                            <a:schemeClr val="tx1"/>
                          </a:solidFill>
                          <a:effectLst/>
                          <a:latin typeface="+mn-ea"/>
                          <a:ea typeface="+mn-ea"/>
                        </a:rPr>
                        <a:t>購入した製品・サービスによる排出量の</a:t>
                      </a:r>
                      <a:r>
                        <a:rPr lang="en-US" altLang="ja-JP" sz="1400" b="0" i="0" u="none" strike="noStrike" dirty="0">
                          <a:solidFill>
                            <a:schemeClr val="tx1"/>
                          </a:solidFill>
                          <a:effectLst/>
                          <a:latin typeface="+mn-ea"/>
                          <a:ea typeface="+mn-ea"/>
                        </a:rPr>
                        <a:t>80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ジェネックス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建設業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2024</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r>
                        <a:rPr kumimoji="1" lang="ja-JP" altLang="en-US" sz="1400" b="0" i="0" u="none" strike="noStrike" dirty="0">
                          <a:solidFill>
                            <a:schemeClr val="tx1"/>
                          </a:solidFill>
                          <a:effectLst/>
                          <a:latin typeface="+mn-ea"/>
                          <a:ea typeface="+mn-ea"/>
                          <a:cs typeface="+mn-cs"/>
                        </a:rPr>
                        <a:t>させる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コマニー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その他製品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2024</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購入した製品・サービスによる排出量の</a:t>
                      </a:r>
                      <a:r>
                        <a:rPr lang="en-US" altLang="ja-JP" sz="1400" b="0" i="0" u="none" strike="noStrike" dirty="0">
                          <a:solidFill>
                            <a:schemeClr val="tx1"/>
                          </a:solidFill>
                          <a:effectLst/>
                          <a:latin typeface="+mn-ea"/>
                          <a:ea typeface="+mn-ea"/>
                        </a:rPr>
                        <a:t>80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1" name="テキスト ボックス 10"/>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出所</a:t>
            </a:r>
            <a:r>
              <a:rPr lang="en-US" altLang="ja-JP" sz="1050" dirty="0">
                <a:solidFill>
                  <a:srgbClr val="000000"/>
                </a:solidFill>
                <a:latin typeface="Meiryo UI"/>
                <a:ea typeface="Meiryo UI"/>
                <a:cs typeface="Meiryo UI" pitchFamily="50" charset="-128"/>
              </a:rPr>
              <a:t>]Science Based Targets</a:t>
            </a:r>
            <a:r>
              <a:rPr lang="ja-JP" altLang="en-US" sz="1050" dirty="0">
                <a:solidFill>
                  <a:srgbClr val="000000"/>
                </a:solidFill>
                <a:latin typeface="Meiryo UI"/>
                <a:ea typeface="Meiryo UI"/>
                <a:cs typeface="Meiryo UI" pitchFamily="50" charset="-128"/>
              </a:rPr>
              <a:t>ホームページ　</a:t>
            </a:r>
            <a:r>
              <a:rPr lang="en-US" altLang="ja-JP" sz="1050" dirty="0">
                <a:solidFill>
                  <a:srgbClr val="000000"/>
                </a:solidFill>
                <a:latin typeface="Meiryo UI"/>
                <a:ea typeface="Meiryo UI"/>
                <a:cs typeface="Meiryo UI" pitchFamily="50" charset="-128"/>
              </a:rPr>
              <a:t>Companies</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Take</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Action</a:t>
            </a:r>
            <a:r>
              <a:rPr lang="ja-JP" altLang="en-US" sz="1050" dirty="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http://sciencebasedtargets.org/companies-taking-action/</a:t>
            </a:r>
            <a:r>
              <a:rPr lang="ja-JP" altLang="en-US" sz="105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より作成</a:t>
            </a:r>
          </a:p>
        </p:txBody>
      </p:sp>
      <p:sp>
        <p:nvSpPr>
          <p:cNvPr id="13" name="コンテンツ プレースホルダー 2"/>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p:cNvSpPr txBox="1"/>
          <p:nvPr/>
        </p:nvSpPr>
        <p:spPr>
          <a:xfrm>
            <a:off x="171863" y="2610891"/>
            <a:ext cx="8137250" cy="338554"/>
          </a:xfrm>
          <a:prstGeom prst="rect">
            <a:avLst/>
          </a:prstGeom>
          <a:noFill/>
        </p:spPr>
        <p:txBody>
          <a:bodyPr wrap="square" rtlCol="0">
            <a:spAutoFit/>
          </a:bodyPr>
          <a:lstStyle/>
          <a:p>
            <a:r>
              <a:rPr kumimoji="1" lang="en-US" altLang="ja-JP" sz="1600" dirty="0"/>
              <a:t>Scope3</a:t>
            </a:r>
            <a:r>
              <a:rPr kumimoji="1" lang="ja-JP" altLang="en-US" sz="1600" dirty="0"/>
              <a:t>の削減目標として、サプライヤーへの</a:t>
            </a:r>
            <a:r>
              <a:rPr kumimoji="1" lang="en-US" altLang="ja-JP" sz="1600" dirty="0"/>
              <a:t>SBT</a:t>
            </a:r>
            <a:r>
              <a:rPr kumimoji="1" lang="ja-JP" altLang="en-US" sz="1600" dirty="0"/>
              <a:t>目標設定</a:t>
            </a:r>
            <a:r>
              <a:rPr lang="ja-JP" altLang="en-US" sz="1600" dirty="0"/>
              <a:t>を掲げる</a:t>
            </a:r>
            <a:r>
              <a:rPr lang="en-US" altLang="ja-JP" sz="1600" dirty="0"/>
              <a:t>SBT</a:t>
            </a:r>
            <a:r>
              <a:rPr lang="ja-JP" altLang="en-US" sz="1600" dirty="0"/>
              <a:t>認定企業一覧（</a:t>
            </a:r>
            <a:r>
              <a:rPr lang="en-US" altLang="ja-JP" sz="1600" dirty="0"/>
              <a:t>1/4</a:t>
            </a:r>
            <a:r>
              <a:rPr lang="ja-JP" altLang="en-US" sz="1600" dirty="0"/>
              <a:t>）</a:t>
            </a:r>
          </a:p>
        </p:txBody>
      </p:sp>
    </p:spTree>
    <p:extLst>
      <p:ext uri="{BB962C8B-B14F-4D97-AF65-F5344CB8AC3E}">
        <p14:creationId xmlns:p14="http://schemas.microsoft.com/office/powerpoint/2010/main" val="123232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2/4</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62770315"/>
              </p:ext>
            </p:extLst>
          </p:nvPr>
        </p:nvGraphicFramePr>
        <p:xfrm>
          <a:off x="485906" y="2973463"/>
          <a:ext cx="9720000" cy="410064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武田薬品工業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医薬品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1,2,4</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2024</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購入した製品・サービス、資本財、輸送・配送（上流）による排出量の</a:t>
                      </a:r>
                      <a:r>
                        <a:rPr lang="en-US" altLang="ja-JP" sz="1400" b="0" i="0" u="none" strike="noStrike" dirty="0">
                          <a:solidFill>
                            <a:schemeClr val="tx1"/>
                          </a:solidFill>
                          <a:effectLst/>
                          <a:latin typeface="+mn-ea"/>
                          <a:ea typeface="+mn-ea"/>
                        </a:rPr>
                        <a:t>80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p>
                      <a:pPr algn="ctr"/>
                      <a:r>
                        <a:rPr kumimoji="1" lang="ja-JP" altLang="en-US" sz="1400" dirty="0">
                          <a:latin typeface="+mn-ea"/>
                          <a:ea typeface="+mn-ea"/>
                          <a:cs typeface="Meiryo UI" panose="020B0604030504040204" pitchFamily="50" charset="-128"/>
                        </a:rPr>
                        <a:t>国際航業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空運業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2026</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購入した製品・サービス、資本財による排出量の</a:t>
                      </a:r>
                      <a:r>
                        <a:rPr lang="en-US" altLang="ja-JP" sz="1400" b="0" i="0" u="none" strike="noStrike" dirty="0">
                          <a:solidFill>
                            <a:schemeClr val="tx1"/>
                          </a:solidFill>
                          <a:effectLst/>
                          <a:latin typeface="+mn-ea"/>
                          <a:ea typeface="+mn-ea"/>
                        </a:rPr>
                        <a:t>65</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p>
                      <a:pPr algn="ctr"/>
                      <a:r>
                        <a:rPr kumimoji="1" lang="ja-JP" altLang="en-US" sz="1400" dirty="0">
                          <a:latin typeface="+mn-ea"/>
                          <a:ea typeface="+mn-ea"/>
                          <a:cs typeface="Meiryo UI" panose="020B0604030504040204" pitchFamily="50" charset="-128"/>
                        </a:rPr>
                        <a:t>浜松ホトニクス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電気機器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2026</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購入した製品・サービスによる排出量の</a:t>
                      </a:r>
                      <a:r>
                        <a:rPr lang="en-US" altLang="ja-JP" sz="1400" b="0" i="0" u="none" strike="noStrike" dirty="0">
                          <a:solidFill>
                            <a:schemeClr val="tx1"/>
                          </a:solidFill>
                          <a:effectLst/>
                          <a:latin typeface="+mn-ea"/>
                          <a:ea typeface="+mn-ea"/>
                        </a:rPr>
                        <a:t>76</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711756"/>
                  </a:ext>
                </a:extLst>
              </a:tr>
              <a:tr h="176726">
                <a:tc>
                  <a:txBody>
                    <a:bodyPr/>
                    <a:lstStyle/>
                    <a:p>
                      <a:pPr algn="ctr"/>
                      <a:r>
                        <a:rPr kumimoji="1" lang="ja-JP" altLang="en-US" sz="1400" dirty="0">
                          <a:latin typeface="+mn-ea"/>
                          <a:ea typeface="+mn-ea"/>
                          <a:cs typeface="Meiryo UI" panose="020B0604030504040204" pitchFamily="50" charset="-128"/>
                        </a:rPr>
                        <a:t>朝日ウッドテック</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その他製品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購入した製品・サービス、輸送・配送（上流）による排出量の</a:t>
                      </a:r>
                      <a:r>
                        <a:rPr lang="en-US" altLang="ja-JP" sz="1400" b="0" i="0" u="none" strike="noStrike" dirty="0">
                          <a:solidFill>
                            <a:schemeClr val="tx1"/>
                          </a:solidFill>
                          <a:effectLst/>
                          <a:latin typeface="+mn-ea"/>
                          <a:ea typeface="+mn-ea"/>
                        </a:rPr>
                        <a:t>80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02689"/>
                  </a:ext>
                </a:extLst>
              </a:tr>
              <a:tr h="176726">
                <a:tc>
                  <a:txBody>
                    <a:bodyPr/>
                    <a:lstStyle/>
                    <a:p>
                      <a:pPr algn="ctr"/>
                      <a:r>
                        <a:rPr kumimoji="1" lang="ja-JP" altLang="en-US" sz="1400" dirty="0">
                          <a:latin typeface="+mn-ea"/>
                          <a:ea typeface="+mn-ea"/>
                          <a:cs typeface="Meiryo UI" panose="020B0604030504040204" pitchFamily="50" charset="-128"/>
                        </a:rPr>
                        <a:t>ロッテ</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食料品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1,2,4</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400" b="0" i="0" u="none" strike="noStrike" dirty="0">
                          <a:solidFill>
                            <a:schemeClr val="tx1"/>
                          </a:solidFill>
                          <a:effectLst/>
                          <a:latin typeface="+mn-ea"/>
                          <a:ea typeface="+mn-ea"/>
                        </a:rPr>
                        <a:t>購入した製品・サービス、資本財、輸送・配送（上流）による排出量の</a:t>
                      </a:r>
                      <a:r>
                        <a:rPr lang="en-US" altLang="ja-JP" sz="1400" b="0" i="0" u="none" strike="noStrike" dirty="0">
                          <a:solidFill>
                            <a:schemeClr val="tx1"/>
                          </a:solidFill>
                          <a:effectLst/>
                          <a:latin typeface="+mn-ea"/>
                          <a:ea typeface="+mn-ea"/>
                        </a:rPr>
                        <a:t>80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48007"/>
                  </a:ext>
                </a:extLst>
              </a:tr>
              <a:tr h="176726">
                <a:tc>
                  <a:txBody>
                    <a:bodyPr/>
                    <a:lstStyle/>
                    <a:p>
                      <a:pPr algn="ctr"/>
                      <a:r>
                        <a:rPr kumimoji="1" lang="ja-JP" altLang="en-US" sz="1400" dirty="0">
                          <a:latin typeface="+mn-ea"/>
                          <a:ea typeface="+mn-ea"/>
                          <a:cs typeface="Meiryo UI" panose="020B0604030504040204" pitchFamily="50" charset="-128"/>
                        </a:rPr>
                        <a:t>ルネサス</a:t>
                      </a:r>
                      <a:br>
                        <a:rPr kumimoji="1" lang="en-US" altLang="ja-JP" sz="1400" dirty="0">
                          <a:latin typeface="+mn-ea"/>
                          <a:ea typeface="+mn-ea"/>
                          <a:cs typeface="Meiryo UI" panose="020B0604030504040204" pitchFamily="50" charset="-128"/>
                        </a:rPr>
                      </a:br>
                      <a:r>
                        <a:rPr kumimoji="1" lang="ja-JP" altLang="en-US" sz="1400" dirty="0">
                          <a:latin typeface="+mn-ea"/>
                          <a:ea typeface="+mn-ea"/>
                          <a:cs typeface="Meiryo UI" panose="020B0604030504040204" pitchFamily="50" charset="-128"/>
                        </a:rPr>
                        <a:t>エレクトロニクス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電気機器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2026</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購入した製品・サービスによる排出量の</a:t>
                      </a:r>
                      <a:r>
                        <a:rPr lang="en-US" altLang="ja-JP" sz="1400" b="0" i="0" u="none" strike="noStrike" dirty="0">
                          <a:solidFill>
                            <a:schemeClr val="tx1"/>
                          </a:solidFill>
                          <a:effectLst/>
                          <a:latin typeface="+mn-ea"/>
                          <a:ea typeface="+mn-ea"/>
                        </a:rPr>
                        <a:t>70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84298"/>
                  </a:ext>
                </a:extLst>
              </a:tr>
              <a:tr h="176726">
                <a:tc>
                  <a:txBody>
                    <a:bodyPr/>
                    <a:lstStyle/>
                    <a:p>
                      <a:pPr algn="ctr"/>
                      <a:r>
                        <a:rPr kumimoji="1" lang="ja-JP" altLang="en-US" sz="1400" dirty="0">
                          <a:latin typeface="+mn-ea"/>
                          <a:ea typeface="+mn-ea"/>
                          <a:cs typeface="Meiryo UI" panose="020B0604030504040204" pitchFamily="50" charset="-128"/>
                        </a:rPr>
                        <a:t>ソニーグループ</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電気機器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2025</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購入した製品・サービスによる排出量の</a:t>
                      </a:r>
                      <a:r>
                        <a:rPr lang="en-US" altLang="ja-JP" sz="1400" b="0" i="0" u="none" strike="noStrike" dirty="0">
                          <a:solidFill>
                            <a:schemeClr val="tx1"/>
                          </a:solidFill>
                          <a:effectLst/>
                          <a:latin typeface="+mn-ea"/>
                          <a:ea typeface="+mn-ea"/>
                        </a:rPr>
                        <a:t>10</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66399998"/>
                  </a:ext>
                </a:extLst>
              </a:tr>
            </a:tbl>
          </a:graphicData>
        </a:graphic>
      </p:graphicFrame>
      <p:sp>
        <p:nvSpPr>
          <p:cNvPr id="14" name="コンテンツ プレースホルダー 2"/>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dirty="0"/>
              <a:t>Scope3</a:t>
            </a:r>
            <a:r>
              <a:rPr kumimoji="1" lang="ja-JP" altLang="en-US" sz="1600" dirty="0"/>
              <a:t>の削減目標として、サプライヤーへの</a:t>
            </a:r>
            <a:r>
              <a:rPr kumimoji="1" lang="en-US" altLang="ja-JP" sz="1600" dirty="0"/>
              <a:t>SBT</a:t>
            </a:r>
            <a:r>
              <a:rPr kumimoji="1" lang="ja-JP" altLang="en-US" sz="1600" dirty="0"/>
              <a:t>目標設定</a:t>
            </a:r>
            <a:r>
              <a:rPr lang="ja-JP" altLang="en-US" sz="1600" dirty="0"/>
              <a:t>を掲げる</a:t>
            </a:r>
            <a:r>
              <a:rPr lang="en-US" altLang="ja-JP" sz="1600" dirty="0"/>
              <a:t>SBT</a:t>
            </a:r>
            <a:r>
              <a:rPr lang="ja-JP" altLang="en-US" sz="1600" dirty="0"/>
              <a:t>認定企業一覧（</a:t>
            </a:r>
            <a:r>
              <a:rPr lang="en-US" altLang="ja-JP" sz="1600" dirty="0"/>
              <a:t>2/4</a:t>
            </a:r>
            <a:r>
              <a:rPr lang="ja-JP" altLang="en-US" sz="1600" dirty="0"/>
              <a:t>）</a:t>
            </a:r>
            <a:endParaRPr kumimoji="1" lang="ja-JP" altLang="en-US" sz="1600" dirty="0"/>
          </a:p>
        </p:txBody>
      </p:sp>
      <p:sp>
        <p:nvSpPr>
          <p:cNvPr id="12" name="テキスト ボックス 11"/>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出所</a:t>
            </a:r>
            <a:r>
              <a:rPr lang="en-US" altLang="ja-JP" sz="1050" dirty="0">
                <a:solidFill>
                  <a:srgbClr val="000000"/>
                </a:solidFill>
                <a:latin typeface="Meiryo UI"/>
                <a:ea typeface="Meiryo UI"/>
                <a:cs typeface="Meiryo UI" pitchFamily="50" charset="-128"/>
              </a:rPr>
              <a:t>]Science Based Targets</a:t>
            </a:r>
            <a:r>
              <a:rPr lang="ja-JP" altLang="en-US" sz="1050" dirty="0">
                <a:solidFill>
                  <a:srgbClr val="000000"/>
                </a:solidFill>
                <a:latin typeface="Meiryo UI"/>
                <a:ea typeface="Meiryo UI"/>
                <a:cs typeface="Meiryo UI" pitchFamily="50" charset="-128"/>
              </a:rPr>
              <a:t>ホームページ　</a:t>
            </a:r>
            <a:r>
              <a:rPr lang="en-US" altLang="ja-JP" sz="1050" dirty="0">
                <a:solidFill>
                  <a:srgbClr val="000000"/>
                </a:solidFill>
                <a:latin typeface="Meiryo UI"/>
                <a:ea typeface="Meiryo UI"/>
                <a:cs typeface="Meiryo UI" pitchFamily="50" charset="-128"/>
              </a:rPr>
              <a:t>Companies</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Take</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Action</a:t>
            </a:r>
            <a:r>
              <a:rPr lang="ja-JP" altLang="en-US" sz="1050" dirty="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http://sciencebasedtargets.org/companies-taking-action/</a:t>
            </a:r>
            <a:r>
              <a:rPr lang="ja-JP" altLang="en-US" sz="105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より作成</a:t>
            </a:r>
          </a:p>
        </p:txBody>
      </p:sp>
    </p:spTree>
    <p:extLst>
      <p:ext uri="{BB962C8B-B14F-4D97-AF65-F5344CB8AC3E}">
        <p14:creationId xmlns:p14="http://schemas.microsoft.com/office/powerpoint/2010/main" val="3010003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3/4</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318767962"/>
              </p:ext>
            </p:extLst>
          </p:nvPr>
        </p:nvGraphicFramePr>
        <p:xfrm>
          <a:off x="485906" y="2973463"/>
          <a:ext cx="9720000" cy="431400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REINOWA</a:t>
                      </a:r>
                      <a:br>
                        <a:rPr kumimoji="1" lang="en-US" altLang="ja-JP" sz="1400" dirty="0">
                          <a:latin typeface="+mn-ea"/>
                          <a:ea typeface="+mn-ea"/>
                          <a:cs typeface="Meiryo UI" panose="020B0604030504040204" pitchFamily="50" charset="-128"/>
                        </a:rPr>
                      </a:br>
                      <a:r>
                        <a:rPr kumimoji="1" lang="ja-JP" altLang="en-US" sz="1400" dirty="0">
                          <a:latin typeface="+mn-ea"/>
                          <a:ea typeface="+mn-ea"/>
                          <a:cs typeface="Meiryo UI" panose="020B0604030504040204" pitchFamily="50" charset="-128"/>
                        </a:rPr>
                        <a:t>ホールディングス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電気機器</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2026</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カテゴリ</a:t>
                      </a:r>
                      <a:r>
                        <a:rPr lang="en-US" altLang="ja-JP" sz="1400" b="0" i="0" u="none" strike="noStrike" dirty="0">
                          <a:solidFill>
                            <a:schemeClr val="tx1"/>
                          </a:solidFill>
                          <a:effectLst/>
                          <a:latin typeface="+mn-ea"/>
                          <a:ea typeface="+mn-ea"/>
                        </a:rPr>
                        <a:t>1</a:t>
                      </a:r>
                      <a:r>
                        <a:rPr lang="ja-JP" altLang="en-US" sz="1400" b="0" i="0" u="none" strike="noStrike" dirty="0">
                          <a:solidFill>
                            <a:schemeClr val="tx1"/>
                          </a:solidFill>
                          <a:effectLst/>
                          <a:latin typeface="+mn-ea"/>
                          <a:ea typeface="+mn-ea"/>
                        </a:rPr>
                        <a:t>（購入した製品・サービス）を対象とした排出量の</a:t>
                      </a:r>
                      <a:r>
                        <a:rPr lang="en-US" altLang="ja-JP" sz="1400" b="0" i="0" u="none" strike="noStrike" dirty="0">
                          <a:solidFill>
                            <a:schemeClr val="tx1"/>
                          </a:solidFill>
                          <a:effectLst/>
                          <a:latin typeface="+mn-ea"/>
                          <a:ea typeface="+mn-ea"/>
                        </a:rPr>
                        <a:t>76%</a:t>
                      </a:r>
                      <a:r>
                        <a:rPr lang="ja-JP" altLang="en-US" sz="1400" b="0" i="0" u="none" strike="noStrike" dirty="0">
                          <a:solidFill>
                            <a:schemeClr val="tx1"/>
                          </a:solidFill>
                          <a:effectLst/>
                          <a:latin typeface="+mn-ea"/>
                          <a:ea typeface="+mn-ea"/>
                        </a:rPr>
                        <a:t>に相当するサプライヤーの</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の目標設定をさせる。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p>
                      <a:pPr algn="ctr"/>
                      <a:r>
                        <a:rPr kumimoji="1" lang="en-US" altLang="ja-JP" sz="1400" dirty="0">
                          <a:latin typeface="+mn-ea"/>
                          <a:ea typeface="+mn-ea"/>
                          <a:cs typeface="Meiryo UI" panose="020B0604030504040204" pitchFamily="50" charset="-128"/>
                        </a:rPr>
                        <a:t>AGC</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ガラス・土石製品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3</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購入した商品とサービス、および燃料とエネルギー関連の活動を対象とした排出量で、サプライヤーの </a:t>
                      </a:r>
                      <a:r>
                        <a:rPr lang="en-US" altLang="ja-JP" sz="1400" b="0" i="0" u="none" strike="noStrike" dirty="0">
                          <a:solidFill>
                            <a:schemeClr val="tx1"/>
                          </a:solidFill>
                          <a:effectLst/>
                          <a:latin typeface="+mn-ea"/>
                          <a:ea typeface="+mn-ea"/>
                        </a:rPr>
                        <a:t>30% </a:t>
                      </a:r>
                      <a:r>
                        <a:rPr lang="ja-JP" altLang="en-US" sz="1400" b="0" i="0" u="none" strike="noStrike" dirty="0">
                          <a:solidFill>
                            <a:schemeClr val="tx1"/>
                          </a:solidFill>
                          <a:effectLst/>
                          <a:latin typeface="+mn-ea"/>
                          <a:ea typeface="+mn-ea"/>
                        </a:rPr>
                        <a:t>に科学に基づく目標を設定させる。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667775"/>
                  </a:ext>
                </a:extLst>
              </a:tr>
              <a:tr h="176726">
                <a:tc>
                  <a:txBody>
                    <a:bodyPr/>
                    <a:lstStyle/>
                    <a:p>
                      <a:pPr algn="ctr"/>
                      <a:r>
                        <a:rPr kumimoji="1" lang="en-US" altLang="ja-JP" sz="1400" dirty="0">
                          <a:latin typeface="+mn-ea"/>
                          <a:ea typeface="+mn-ea"/>
                          <a:cs typeface="Meiryo UI" panose="020B0604030504040204" pitchFamily="50" charset="-128"/>
                        </a:rPr>
                        <a:t>DIC</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化学</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購入した商品やサービスをカバーするサプライヤーの</a:t>
                      </a:r>
                      <a:r>
                        <a:rPr lang="en-US" altLang="ja-JP" sz="1400" b="0" i="0" u="none" strike="noStrike" dirty="0">
                          <a:solidFill>
                            <a:schemeClr val="tx1"/>
                          </a:solidFill>
                          <a:effectLst/>
                          <a:latin typeface="+mn-ea"/>
                          <a:ea typeface="+mn-ea"/>
                        </a:rPr>
                        <a:t>80%</a:t>
                      </a:r>
                      <a:r>
                        <a:rPr lang="ja-JP" altLang="en-US" sz="1400" b="0" i="0" u="none" strike="noStrike" dirty="0">
                          <a:solidFill>
                            <a:schemeClr val="tx1"/>
                          </a:solidFill>
                          <a:effectLst/>
                          <a:latin typeface="+mn-ea"/>
                          <a:ea typeface="+mn-ea"/>
                        </a:rPr>
                        <a:t>に、</a:t>
                      </a: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年までに科学的根拠に基づいた目標を設定させる。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559347"/>
                  </a:ext>
                </a:extLst>
              </a:tr>
              <a:tr h="176726">
                <a:tc>
                  <a:txBody>
                    <a:bodyPr/>
                    <a:lstStyle/>
                    <a:p>
                      <a:pPr algn="ctr"/>
                      <a:r>
                        <a:rPr kumimoji="1" lang="ja-JP" altLang="en-US" sz="1400" dirty="0">
                          <a:latin typeface="+mn-ea"/>
                          <a:ea typeface="+mn-ea"/>
                          <a:cs typeface="Meiryo UI" panose="020B0604030504040204" pitchFamily="50" charset="-128"/>
                        </a:rPr>
                        <a:t>ブリヂストン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ゴム製品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2026</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購入した製品・サービスに関わる排出量の</a:t>
                      </a:r>
                      <a:r>
                        <a:rPr lang="en-US" altLang="ja-JP" sz="1400" b="0" i="0" u="none" strike="noStrike" dirty="0">
                          <a:solidFill>
                            <a:schemeClr val="tx1"/>
                          </a:solidFill>
                          <a:effectLst/>
                          <a:latin typeface="+mn-ea"/>
                          <a:ea typeface="+mn-ea"/>
                        </a:rPr>
                        <a:t>92</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の目標を設定させる。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0809703"/>
                  </a:ext>
                </a:extLst>
              </a:tr>
              <a:tr h="176726">
                <a:tc>
                  <a:txBody>
                    <a:bodyPr/>
                    <a:lstStyle/>
                    <a:p>
                      <a:pPr algn="ctr"/>
                      <a:r>
                        <a:rPr kumimoji="1" lang="ja-JP" altLang="en-US" sz="1400" dirty="0">
                          <a:latin typeface="+mn-ea"/>
                          <a:ea typeface="+mn-ea"/>
                          <a:cs typeface="Meiryo UI" panose="020B0604030504040204" pitchFamily="50" charset="-128"/>
                        </a:rPr>
                        <a:t>積水ハウス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建設業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購入した製品・サービスによる排出量の</a:t>
                      </a:r>
                      <a:r>
                        <a:rPr lang="en-US" altLang="ja-JP" sz="1400" b="0" i="0" u="none" strike="noStrike" dirty="0">
                          <a:solidFill>
                            <a:schemeClr val="tx1"/>
                          </a:solidFill>
                          <a:effectLst/>
                          <a:latin typeface="+mn-ea"/>
                          <a:ea typeface="+mn-ea"/>
                        </a:rPr>
                        <a:t>65.8</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58742"/>
                  </a:ext>
                </a:extLst>
              </a:tr>
              <a:tr h="176726">
                <a:tc>
                  <a:txBody>
                    <a:bodyPr/>
                    <a:lstStyle/>
                    <a:p>
                      <a:pPr algn="ctr"/>
                      <a:r>
                        <a:rPr kumimoji="1" lang="ja-JP" altLang="en-US" sz="1400" dirty="0">
                          <a:latin typeface="+mn-ea"/>
                          <a:ea typeface="+mn-ea"/>
                          <a:cs typeface="Meiryo UI" panose="020B0604030504040204" pitchFamily="50" charset="-128"/>
                        </a:rPr>
                        <a:t>野村総合研究所</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ソフトウェア・サービス</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cs typeface="Meiryo UI" panose="020B0604030504040204" pitchFamily="50" charset="-128"/>
                        </a:rPr>
                        <a:t>Scope3</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2023</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排出ベースで、サプライヤーとベンダーの</a:t>
                      </a:r>
                      <a:r>
                        <a:rPr lang="en-US" altLang="ja-JP" sz="1400" b="0" i="0" u="none" strike="noStrike" dirty="0">
                          <a:solidFill>
                            <a:schemeClr val="tx1"/>
                          </a:solidFill>
                          <a:effectLst/>
                          <a:latin typeface="+mn-ea"/>
                          <a:ea typeface="+mn-ea"/>
                        </a:rPr>
                        <a:t>70%</a:t>
                      </a:r>
                      <a:r>
                        <a:rPr lang="ja-JP" altLang="en-US" sz="1400" b="0" i="0" u="none" strike="noStrike" dirty="0">
                          <a:solidFill>
                            <a:schemeClr val="tx1"/>
                          </a:solidFill>
                          <a:effectLst/>
                          <a:latin typeface="+mn-ea"/>
                          <a:ea typeface="+mn-ea"/>
                        </a:rPr>
                        <a:t>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811145"/>
                  </a:ext>
                </a:extLst>
              </a:tr>
              <a:tr h="176726">
                <a:tc>
                  <a:txBody>
                    <a:bodyPr/>
                    <a:lstStyle/>
                    <a:p>
                      <a:pPr algn="ctr"/>
                      <a:r>
                        <a:rPr kumimoji="1" lang="ja-JP" altLang="en-US" sz="1400" dirty="0">
                          <a:latin typeface="+mn-ea"/>
                          <a:ea typeface="+mn-ea"/>
                          <a:cs typeface="Meiryo UI" panose="020B0604030504040204" pitchFamily="50" charset="-128"/>
                        </a:rPr>
                        <a:t>旭化成ホームズ</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建設業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購入した製品・サービスに関わる排出量の</a:t>
                      </a:r>
                      <a:r>
                        <a:rPr lang="en-US" altLang="ja-JP" sz="1400" b="0" i="0" u="none" strike="noStrike" dirty="0">
                          <a:solidFill>
                            <a:schemeClr val="tx1"/>
                          </a:solidFill>
                          <a:effectLst/>
                          <a:latin typeface="+mn-ea"/>
                          <a:ea typeface="+mn-ea"/>
                        </a:rPr>
                        <a:t>72</a:t>
                      </a:r>
                      <a:r>
                        <a:rPr lang="ja-JP" altLang="en-US" sz="1400" b="0" i="0" u="none" strike="noStrike" dirty="0">
                          <a:solidFill>
                            <a:schemeClr val="tx1"/>
                          </a:solidFill>
                          <a:effectLst/>
                          <a:latin typeface="+mn-ea"/>
                          <a:ea typeface="+mn-ea"/>
                        </a:rPr>
                        <a:t>％に相当するサプライヤーに</a:t>
                      </a:r>
                      <a:r>
                        <a:rPr lang="en-US" altLang="ja-JP" sz="1400" b="0" i="0" u="none" strike="noStrike" dirty="0">
                          <a:solidFill>
                            <a:schemeClr val="tx1"/>
                          </a:solidFill>
                          <a:effectLst/>
                          <a:latin typeface="+mn-ea"/>
                          <a:ea typeface="+mn-ea"/>
                        </a:rPr>
                        <a:t>SBT</a:t>
                      </a:r>
                      <a:r>
                        <a:rPr lang="ja-JP" altLang="en-US" sz="1400" b="0" i="0" u="none" strike="noStrike" dirty="0">
                          <a:solidFill>
                            <a:schemeClr val="tx1"/>
                          </a:solidFill>
                          <a:effectLst/>
                          <a:latin typeface="+mn-ea"/>
                          <a:ea typeface="+mn-ea"/>
                        </a:rPr>
                        <a:t>の目標を設定させる。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667981"/>
                  </a:ext>
                </a:extLst>
              </a:tr>
            </a:tbl>
          </a:graphicData>
        </a:graphic>
      </p:graphicFrame>
      <p:sp>
        <p:nvSpPr>
          <p:cNvPr id="14" name="コンテンツ プレースホルダー 2"/>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dirty="0"/>
              <a:t>Scope3</a:t>
            </a:r>
            <a:r>
              <a:rPr kumimoji="1" lang="ja-JP" altLang="en-US" sz="1600" dirty="0"/>
              <a:t>の削減目標として、サプライヤーへの</a:t>
            </a:r>
            <a:r>
              <a:rPr kumimoji="1" lang="en-US" altLang="ja-JP" sz="1600" dirty="0"/>
              <a:t>SBT</a:t>
            </a:r>
            <a:r>
              <a:rPr kumimoji="1" lang="ja-JP" altLang="en-US" sz="1600" dirty="0"/>
              <a:t>目標設定</a:t>
            </a:r>
            <a:r>
              <a:rPr lang="ja-JP" altLang="en-US" sz="1600" dirty="0"/>
              <a:t>を掲げる</a:t>
            </a:r>
            <a:r>
              <a:rPr lang="en-US" altLang="ja-JP" sz="1600" dirty="0"/>
              <a:t>SBT</a:t>
            </a:r>
            <a:r>
              <a:rPr lang="ja-JP" altLang="en-US" sz="1600" dirty="0"/>
              <a:t>認定企業一覧（</a:t>
            </a:r>
            <a:r>
              <a:rPr lang="en-US" altLang="ja-JP" sz="1600" dirty="0"/>
              <a:t>3/4</a:t>
            </a:r>
            <a:r>
              <a:rPr lang="ja-JP" altLang="en-US" sz="1600" dirty="0"/>
              <a:t>）</a:t>
            </a:r>
            <a:endParaRPr kumimoji="1" lang="ja-JP" altLang="en-US" sz="1600" dirty="0"/>
          </a:p>
        </p:txBody>
      </p:sp>
      <p:sp>
        <p:nvSpPr>
          <p:cNvPr id="12" name="テキスト ボックス 11"/>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出所</a:t>
            </a:r>
            <a:r>
              <a:rPr lang="en-US" altLang="ja-JP" sz="1050" dirty="0">
                <a:solidFill>
                  <a:srgbClr val="000000"/>
                </a:solidFill>
                <a:latin typeface="Meiryo UI"/>
                <a:ea typeface="Meiryo UI"/>
                <a:cs typeface="Meiryo UI" pitchFamily="50" charset="-128"/>
              </a:rPr>
              <a:t>]Science Based Targets</a:t>
            </a:r>
            <a:r>
              <a:rPr lang="ja-JP" altLang="en-US" sz="1050" dirty="0">
                <a:solidFill>
                  <a:srgbClr val="000000"/>
                </a:solidFill>
                <a:latin typeface="Meiryo UI"/>
                <a:ea typeface="Meiryo UI"/>
                <a:cs typeface="Meiryo UI" pitchFamily="50" charset="-128"/>
              </a:rPr>
              <a:t>ホームページ　</a:t>
            </a:r>
            <a:r>
              <a:rPr lang="en-US" altLang="ja-JP" sz="1050" dirty="0">
                <a:solidFill>
                  <a:srgbClr val="000000"/>
                </a:solidFill>
                <a:latin typeface="Meiryo UI"/>
                <a:ea typeface="Meiryo UI"/>
                <a:cs typeface="Meiryo UI" pitchFamily="50" charset="-128"/>
              </a:rPr>
              <a:t>Companies</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Take</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Action</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http://sciencebasedtargets.org/companies-taking-action/</a:t>
            </a:r>
            <a:r>
              <a:rPr lang="ja-JP" altLang="en-US" sz="1050" dirty="0">
                <a:solidFill>
                  <a:srgbClr val="000000"/>
                </a:solidFill>
                <a:latin typeface="Meiryo UI"/>
                <a:ea typeface="Meiryo UI"/>
                <a:cs typeface="Meiryo UI" pitchFamily="50" charset="-128"/>
              </a:rPr>
              <a:t>）より作成</a:t>
            </a:r>
          </a:p>
        </p:txBody>
      </p:sp>
    </p:spTree>
    <p:extLst>
      <p:ext uri="{BB962C8B-B14F-4D97-AF65-F5344CB8AC3E}">
        <p14:creationId xmlns:p14="http://schemas.microsoft.com/office/powerpoint/2010/main" val="329811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4/4</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89168376"/>
              </p:ext>
            </p:extLst>
          </p:nvPr>
        </p:nvGraphicFramePr>
        <p:xfrm>
          <a:off x="485906" y="2973463"/>
          <a:ext cx="9720000" cy="210576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E</a:t>
                      </a:r>
                      <a:r>
                        <a:rPr kumimoji="1" lang="ja-JP" altLang="en-US" sz="1400" dirty="0">
                          <a:latin typeface="+mn-ea"/>
                          <a:ea typeface="+mn-ea"/>
                          <a:cs typeface="Meiryo UI" panose="020B0604030504040204" pitchFamily="50" charset="-128"/>
                        </a:rPr>
                        <a:t>・</a:t>
                      </a:r>
                      <a:r>
                        <a:rPr kumimoji="1" lang="en-US" altLang="ja-JP" sz="1400" dirty="0">
                          <a:latin typeface="+mn-ea"/>
                          <a:ea typeface="+mn-ea"/>
                          <a:cs typeface="Meiryo UI" panose="020B0604030504040204" pitchFamily="50" charset="-128"/>
                        </a:rPr>
                        <a:t>J</a:t>
                      </a:r>
                      <a:r>
                        <a:rPr kumimoji="1" lang="ja-JP" altLang="en-US" sz="1400" dirty="0">
                          <a:latin typeface="+mn-ea"/>
                          <a:ea typeface="+mn-ea"/>
                          <a:cs typeface="Meiryo UI" panose="020B0604030504040204" pitchFamily="50" charset="-128"/>
                        </a:rPr>
                        <a:t>ホールディングス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サービス業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kern="1200" dirty="0">
                          <a:solidFill>
                            <a:schemeClr val="tx1"/>
                          </a:solidFill>
                          <a:latin typeface="+mn-ea"/>
                          <a:ea typeface="Meiryo UI"/>
                          <a:cs typeface="Meiryo UI" panose="020B0604030504040204" pitchFamily="50" charset="-128"/>
                        </a:rPr>
                        <a:t>Scope3</a:t>
                      </a:r>
                    </a:p>
                    <a:p>
                      <a:pPr algn="ctr"/>
                      <a:r>
                        <a:rPr kumimoji="1" lang="ja-JP" altLang="en-US" sz="1400" kern="1200" dirty="0">
                          <a:solidFill>
                            <a:schemeClr val="tx1"/>
                          </a:solidFill>
                          <a:latin typeface="+mn-ea"/>
                          <a:ea typeface="Meiryo UI"/>
                          <a:cs typeface="Meiryo UI" panose="020B0604030504040204" pitchFamily="50" charset="-128"/>
                        </a:rPr>
                        <a:t>カテゴリ</a:t>
                      </a:r>
                      <a:r>
                        <a:rPr kumimoji="1" lang="en-US" altLang="ja-JP" sz="1400" kern="1200" dirty="0">
                          <a:solidFill>
                            <a:schemeClr val="tx1"/>
                          </a:solidFill>
                          <a:latin typeface="+mn-ea"/>
                          <a:ea typeface="Meiryo UI"/>
                          <a:cs typeface="Meiryo UI" panose="020B0604030504040204" pitchFamily="50" charset="-128"/>
                        </a:rPr>
                        <a:t>1</a:t>
                      </a:r>
                      <a:endParaRPr kumimoji="1" lang="ja-JP" altLang="en-US" sz="1400" kern="1200" dirty="0">
                        <a:solidFill>
                          <a:schemeClr val="tx1"/>
                        </a:solidFill>
                        <a:latin typeface="+mn-ea"/>
                        <a:ea typeface="Meiryo UI"/>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72.9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目標を設定させる</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p>
                      <a:pPr algn="ctr"/>
                      <a:r>
                        <a:rPr kumimoji="1" lang="ja-JP" altLang="en-US" sz="1400" dirty="0">
                          <a:latin typeface="+mn-ea"/>
                          <a:ea typeface="+mn-ea"/>
                          <a:cs typeface="Meiryo UI" panose="020B0604030504040204" pitchFamily="50" charset="-128"/>
                        </a:rPr>
                        <a:t>オリンパス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精密機器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kern="1200" dirty="0">
                          <a:solidFill>
                            <a:schemeClr val="tx1"/>
                          </a:solidFill>
                          <a:latin typeface="+mn-ea"/>
                          <a:ea typeface="+mn-ea"/>
                          <a:cs typeface="Meiryo UI" panose="020B0604030504040204" pitchFamily="50" charset="-128"/>
                        </a:rPr>
                        <a:t>Scope3</a:t>
                      </a:r>
                    </a:p>
                    <a:p>
                      <a:pPr algn="ctr"/>
                      <a:r>
                        <a:rPr kumimoji="1" lang="ja-JP" altLang="en-US" sz="1400" kern="1200" dirty="0">
                          <a:solidFill>
                            <a:schemeClr val="tx1"/>
                          </a:solidFill>
                          <a:latin typeface="+mn-ea"/>
                          <a:ea typeface="+mn-ea"/>
                          <a:cs typeface="Meiryo UI" panose="020B0604030504040204" pitchFamily="50" charset="-128"/>
                        </a:rPr>
                        <a:t>カテゴリ</a:t>
                      </a:r>
                      <a:r>
                        <a:rPr kumimoji="1" lang="en-US" altLang="ja-JP" sz="1400" kern="1200" dirty="0">
                          <a:solidFill>
                            <a:schemeClr val="tx1"/>
                          </a:solidFill>
                          <a:latin typeface="+mn-ea"/>
                          <a:ea typeface="+mn-ea"/>
                          <a:cs typeface="Meiryo UI" panose="020B0604030504040204" pitchFamily="50" charset="-128"/>
                        </a:rPr>
                        <a:t>1</a:t>
                      </a:r>
                      <a:endParaRPr kumimoji="1" lang="ja-JP" altLang="en-US" sz="1400" kern="1200" dirty="0">
                        <a:solidFill>
                          <a:schemeClr val="tx1"/>
                        </a:solidFill>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2028</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目標を設定させる</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667775"/>
                  </a:ext>
                </a:extLst>
              </a:tr>
              <a:tr h="176726">
                <a:tc>
                  <a:txBody>
                    <a:bodyPr/>
                    <a:lstStyle/>
                    <a:p>
                      <a:pPr algn="ctr"/>
                      <a:r>
                        <a:rPr kumimoji="1" lang="ja-JP" altLang="en-US" sz="1400" dirty="0">
                          <a:latin typeface="+mn-ea"/>
                          <a:ea typeface="+mn-ea"/>
                          <a:cs typeface="Meiryo UI" panose="020B0604030504040204" pitchFamily="50" charset="-128"/>
                        </a:rPr>
                        <a:t>川島織物コセルコン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mn-ea"/>
                          <a:ea typeface="+mn-ea"/>
                          <a:cs typeface="Meiryo UI" panose="020B0604030504040204" pitchFamily="50" charset="-128"/>
                        </a:rPr>
                        <a:t>繊維製品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kern="1200" dirty="0">
                          <a:solidFill>
                            <a:schemeClr val="tx1"/>
                          </a:solidFill>
                          <a:latin typeface="+mn-ea"/>
                          <a:ea typeface="+mn-ea"/>
                          <a:cs typeface="Meiryo UI" panose="020B0604030504040204" pitchFamily="50" charset="-128"/>
                        </a:rPr>
                        <a:t>Scope3</a:t>
                      </a:r>
                    </a:p>
                    <a:p>
                      <a:pPr algn="ctr"/>
                      <a:r>
                        <a:rPr kumimoji="1" lang="ja-JP" altLang="en-US" sz="1400" kern="1200" dirty="0">
                          <a:solidFill>
                            <a:schemeClr val="tx1"/>
                          </a:solidFill>
                          <a:latin typeface="+mn-ea"/>
                          <a:ea typeface="+mn-ea"/>
                          <a:cs typeface="Meiryo UI" panose="020B0604030504040204" pitchFamily="50" charset="-128"/>
                        </a:rPr>
                        <a:t>カテゴリ</a:t>
                      </a:r>
                      <a:r>
                        <a:rPr kumimoji="1" lang="en-US" altLang="ja-JP" sz="1400" kern="1200" dirty="0">
                          <a:solidFill>
                            <a:schemeClr val="tx1"/>
                          </a:solidFill>
                          <a:latin typeface="+mn-ea"/>
                          <a:ea typeface="+mn-ea"/>
                          <a:cs typeface="Meiryo UI" panose="020B0604030504040204" pitchFamily="50" charset="-128"/>
                        </a:rPr>
                        <a:t>1</a:t>
                      </a:r>
                      <a:endParaRPr kumimoji="1" lang="ja-JP" altLang="en-US" sz="1400" kern="1200" dirty="0">
                        <a:solidFill>
                          <a:schemeClr val="tx1"/>
                        </a:solidFill>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dirty="0">
                          <a:solidFill>
                            <a:schemeClr val="tx1"/>
                          </a:solidFill>
                          <a:effectLst/>
                          <a:latin typeface="+mn-ea"/>
                          <a:ea typeface="+mn-ea"/>
                        </a:rPr>
                        <a:t>2027</a:t>
                      </a:r>
                      <a:r>
                        <a:rPr lang="ja-JP" altLang="en-US" sz="1400" b="0" i="0" u="none" strike="noStrike" dirty="0">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目標を設定させる</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559347"/>
                  </a:ext>
                </a:extLst>
              </a:tr>
            </a:tbl>
          </a:graphicData>
        </a:graphic>
      </p:graphicFrame>
      <p:sp>
        <p:nvSpPr>
          <p:cNvPr id="14" name="コンテンツ プレースホルダー 2"/>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dirty="0"/>
              <a:t>Scope3</a:t>
            </a:r>
            <a:r>
              <a:rPr kumimoji="1" lang="ja-JP" altLang="en-US" sz="1600" dirty="0"/>
              <a:t>の削減目標として、サプライヤーへの</a:t>
            </a:r>
            <a:r>
              <a:rPr kumimoji="1" lang="en-US" altLang="ja-JP" sz="1600" dirty="0"/>
              <a:t>SBT</a:t>
            </a:r>
            <a:r>
              <a:rPr kumimoji="1" lang="ja-JP" altLang="en-US" sz="1600" dirty="0"/>
              <a:t>目標設定</a:t>
            </a:r>
            <a:r>
              <a:rPr lang="ja-JP" altLang="en-US" sz="1600" dirty="0"/>
              <a:t>を掲げる</a:t>
            </a:r>
            <a:r>
              <a:rPr lang="en-US" altLang="ja-JP" sz="1600" dirty="0"/>
              <a:t>SBT</a:t>
            </a:r>
            <a:r>
              <a:rPr lang="ja-JP" altLang="en-US" sz="1600" dirty="0"/>
              <a:t>認定企業一覧（</a:t>
            </a:r>
            <a:r>
              <a:rPr lang="en-US" altLang="ja-JP" sz="1600" dirty="0"/>
              <a:t>4/4</a:t>
            </a:r>
            <a:r>
              <a:rPr lang="ja-JP" altLang="en-US" sz="1600" dirty="0"/>
              <a:t>）</a:t>
            </a:r>
            <a:endParaRPr kumimoji="1" lang="ja-JP" altLang="en-US" sz="1600" dirty="0"/>
          </a:p>
        </p:txBody>
      </p:sp>
      <p:sp>
        <p:nvSpPr>
          <p:cNvPr id="12" name="テキスト ボックス 11"/>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出所</a:t>
            </a:r>
            <a:r>
              <a:rPr lang="en-US" altLang="ja-JP" sz="1050" dirty="0">
                <a:solidFill>
                  <a:srgbClr val="000000"/>
                </a:solidFill>
                <a:latin typeface="Meiryo UI"/>
                <a:ea typeface="Meiryo UI"/>
                <a:cs typeface="Meiryo UI" pitchFamily="50" charset="-128"/>
              </a:rPr>
              <a:t>]Science Based Targets</a:t>
            </a:r>
            <a:r>
              <a:rPr lang="ja-JP" altLang="en-US" sz="1050" dirty="0">
                <a:solidFill>
                  <a:srgbClr val="000000"/>
                </a:solidFill>
                <a:latin typeface="Meiryo UI"/>
                <a:ea typeface="Meiryo UI"/>
                <a:cs typeface="Meiryo UI" pitchFamily="50" charset="-128"/>
              </a:rPr>
              <a:t>ホームページ　</a:t>
            </a:r>
            <a:r>
              <a:rPr lang="en-US" altLang="ja-JP" sz="1050" dirty="0">
                <a:solidFill>
                  <a:srgbClr val="000000"/>
                </a:solidFill>
                <a:latin typeface="Meiryo UI"/>
                <a:ea typeface="Meiryo UI"/>
                <a:cs typeface="Meiryo UI" pitchFamily="50" charset="-128"/>
              </a:rPr>
              <a:t>Companies</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Take</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Action</a:t>
            </a:r>
            <a:r>
              <a:rPr lang="ja-JP" altLang="en-US" sz="1050" dirty="0">
                <a:solidFill>
                  <a:srgbClr val="000000"/>
                </a:solidFill>
                <a:latin typeface="Meiryo UI"/>
                <a:ea typeface="Meiryo UI"/>
                <a:cs typeface="Meiryo UI" pitchFamily="50" charset="-128"/>
              </a:rPr>
              <a:t>　（</a:t>
            </a:r>
            <a:r>
              <a:rPr lang="en-US" altLang="ja-JP" sz="1050" dirty="0">
                <a:solidFill>
                  <a:srgbClr val="000000"/>
                </a:solidFill>
                <a:latin typeface="Meiryo UI"/>
                <a:ea typeface="Meiryo UI"/>
                <a:cs typeface="Meiryo UI" pitchFamily="50" charset="-128"/>
              </a:rPr>
              <a:t>http://sciencebasedtargets.org/companies-taking-action/</a:t>
            </a:r>
            <a:r>
              <a:rPr lang="ja-JP" altLang="en-US" sz="1050" dirty="0">
                <a:solidFill>
                  <a:srgbClr val="000000"/>
                </a:solidFill>
                <a:latin typeface="Meiryo UI"/>
                <a:ea typeface="Meiryo UI"/>
                <a:cs typeface="Meiryo UI" pitchFamily="50" charset="-128"/>
              </a:rPr>
              <a:t>）より作成</a:t>
            </a:r>
          </a:p>
        </p:txBody>
      </p:sp>
    </p:spTree>
    <p:extLst>
      <p:ext uri="{BB962C8B-B14F-4D97-AF65-F5344CB8AC3E}">
        <p14:creationId xmlns:p14="http://schemas.microsoft.com/office/powerpoint/2010/main" val="3385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顧客対応のために</a:t>
            </a:r>
            <a:r>
              <a:rPr kumimoji="1" lang="en-US" altLang="ja-JP" sz="2300" dirty="0"/>
              <a:t>SBT</a:t>
            </a:r>
            <a:r>
              <a:rPr kumimoji="1" lang="ja-JP" altLang="en-US" sz="2300" dirty="0"/>
              <a:t>設定を行った事例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a:t>顧客が野心的な目標設定をしている場合に、サプライヤーに対しても削減を求める場合がある。</a:t>
            </a:r>
            <a:r>
              <a:rPr lang="en-US" altLang="ja-JP" dirty="0"/>
              <a:t>SBT</a:t>
            </a:r>
            <a:r>
              <a:rPr lang="ja-JP" altLang="en-US" dirty="0"/>
              <a:t>の認定を取得していることで顧客の要望に応えられる</a:t>
            </a:r>
            <a:endParaRPr lang="en-US" altLang="ja-JP" dirty="0"/>
          </a:p>
        </p:txBody>
      </p:sp>
      <p:sp>
        <p:nvSpPr>
          <p:cNvPr id="9" name="テキスト ボックス 8"/>
          <p:cNvSpPr txBox="1"/>
          <p:nvPr/>
        </p:nvSpPr>
        <p:spPr>
          <a:xfrm>
            <a:off x="593725" y="3428965"/>
            <a:ext cx="9454947" cy="1631216"/>
          </a:xfrm>
          <a:prstGeom prst="rect">
            <a:avLst/>
          </a:prstGeom>
          <a:noFill/>
          <a:ln>
            <a:solidFill>
              <a:sysClr val="windowText" lastClr="000000"/>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の設定は、</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自らのフットプリントについて考えている我々の顧客全員のニーズに直接答えました</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。これは、我々が、短期的及び中期的、長期的にリスクについて考えていることを知る必要のある投資家にとっても大事なことです。高い目標を掲げることは、私たちが今後とも引き続き信頼にたる、</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持続可能で安全なサプライヤーであり続けると示す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ために重要です</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NRG</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サステナビリティ部門長、ローレル・ピーコック氏</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Version4.1(</a:t>
            </a:r>
            <a:r>
              <a:rPr lang="en-US" altLang="ja-JP" sz="1100">
                <a:solidFill>
                  <a:srgbClr val="000000"/>
                </a:solidFill>
                <a:latin typeface="Meiryo UI"/>
                <a:ea typeface="Meiryo UI"/>
                <a:cs typeface="Meiryo UI" pitchFamily="50" charset="-128"/>
              </a:rPr>
              <a:t>https://sciencebasedtargets.org/wp-content/uploads/2017/04/SBTi-manual</a:t>
            </a:r>
            <a:r>
              <a:rPr lang="en-US" altLang="ja-JP" sz="1100" dirty="0">
                <a:solidFill>
                  <a:srgbClr val="000000"/>
                </a:solidFill>
                <a:latin typeface="Meiryo UI"/>
                <a:ea typeface="Meiryo UI"/>
                <a:cs typeface="Meiryo UI" pitchFamily="50" charset="-128"/>
              </a:rPr>
              <a:t>.pdf)</a:t>
            </a:r>
            <a:r>
              <a:rPr lang="ja-JP" altLang="en-US" sz="1100" dirty="0">
                <a:solidFill>
                  <a:srgbClr val="000000"/>
                </a:solidFill>
                <a:latin typeface="Meiryo UI"/>
                <a:ea typeface="Meiryo UI"/>
                <a:cs typeface="Meiryo UI" pitchFamily="50" charset="-128"/>
              </a:rPr>
              <a:t>より作成</a:t>
            </a:r>
          </a:p>
        </p:txBody>
      </p:sp>
      <p:sp>
        <p:nvSpPr>
          <p:cNvPr id="14" name="正方形/長方形 13"/>
          <p:cNvSpPr/>
          <p:nvPr/>
        </p:nvSpPr>
        <p:spPr bwMode="auto">
          <a:xfrm>
            <a:off x="593725" y="246779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a:ln>
                  <a:noFill/>
                </a:ln>
                <a:solidFill>
                  <a:schemeClr val="tx1"/>
                </a:solidFill>
                <a:effectLst/>
                <a:latin typeface="+mn-ea"/>
                <a:ea typeface="+mn-ea"/>
              </a:rPr>
              <a:t>SBT</a:t>
            </a:r>
            <a:r>
              <a:rPr kumimoji="1" lang="ja-JP" altLang="en-US" sz="2600" b="0" i="0" u="none" strike="noStrike" cap="none" normalizeH="0" baseline="0" dirty="0">
                <a:ln>
                  <a:noFill/>
                </a:ln>
                <a:solidFill>
                  <a:schemeClr val="tx1"/>
                </a:solidFill>
                <a:effectLst/>
                <a:latin typeface="+mn-ea"/>
                <a:ea typeface="+mn-ea"/>
              </a:rPr>
              <a:t>認定を取得した企業の声</a:t>
            </a:r>
            <a:endParaRPr kumimoji="1" lang="en-US" altLang="ja-JP" sz="2600" b="0" i="0" u="none" strike="noStrike" cap="none" normalizeH="0" baseline="0" dirty="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mn-ea"/>
                <a:ea typeface="+mn-ea"/>
              </a:rPr>
              <a:t>＜</a:t>
            </a:r>
            <a:r>
              <a:rPr kumimoji="1" lang="en-US" altLang="ja-JP" sz="2400" b="0" i="0" u="none" strike="noStrike" cap="none" normalizeH="0" baseline="0" dirty="0">
                <a:ln>
                  <a:noFill/>
                </a:ln>
                <a:solidFill>
                  <a:schemeClr val="tx1"/>
                </a:solidFill>
                <a:effectLst/>
                <a:latin typeface="+mn-ea"/>
                <a:ea typeface="+mn-ea"/>
              </a:rPr>
              <a:t>NRG</a:t>
            </a:r>
            <a:r>
              <a:rPr kumimoji="1" lang="ja-JP" altLang="en-US" sz="2400" b="0" i="0" u="none" strike="noStrike" cap="none" normalizeH="0" baseline="0" dirty="0">
                <a:ln>
                  <a:noFill/>
                </a:ln>
                <a:solidFill>
                  <a:schemeClr val="tx1"/>
                </a:solidFill>
                <a:effectLst/>
                <a:latin typeface="+mn-ea"/>
                <a:ea typeface="+mn-ea"/>
              </a:rPr>
              <a:t>エネルギーの場合＞</a:t>
            </a:r>
          </a:p>
        </p:txBody>
      </p:sp>
    </p:spTree>
    <p:extLst>
      <p:ext uri="{BB962C8B-B14F-4D97-AF65-F5344CB8AC3E}">
        <p14:creationId xmlns:p14="http://schemas.microsoft.com/office/powerpoint/2010/main" val="3861535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企業事例　－</a:t>
            </a:r>
            <a:r>
              <a:rPr kumimoji="1" lang="en-US" altLang="ja-JP" sz="2300" dirty="0"/>
              <a:t>DELL</a:t>
            </a:r>
            <a:r>
              <a:rPr lang="ja-JP" altLang="en-US" sz="2300" dirty="0"/>
              <a:t>－</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graphicFrame>
        <p:nvGraphicFramePr>
          <p:cNvPr id="15" name="表 14"/>
          <p:cNvGraphicFramePr>
            <a:graphicFrameLocks noGrp="1"/>
          </p:cNvGraphicFramePr>
          <p:nvPr>
            <p:extLst>
              <p:ext uri="{D42A27DB-BD31-4B8C-83A1-F6EECF244321}">
                <p14:modId xmlns:p14="http://schemas.microsoft.com/office/powerpoint/2010/main" val="2577357837"/>
              </p:ext>
            </p:extLst>
          </p:nvPr>
        </p:nvGraphicFramePr>
        <p:xfrm>
          <a:off x="495258" y="1369300"/>
          <a:ext cx="9660365" cy="2535942"/>
        </p:xfrm>
        <a:graphic>
          <a:graphicData uri="http://schemas.openxmlformats.org/drawingml/2006/table">
            <a:tbl>
              <a:tblPr firstRow="1" bandRow="1"/>
              <a:tblGrid>
                <a:gridCol w="696365">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2448000">
                  <a:extLst>
                    <a:ext uri="{9D8B030D-6E8A-4147-A177-3AD203B41FA5}">
                      <a16:colId xmlns:a16="http://schemas.microsoft.com/office/drawing/2014/main" val="20007"/>
                    </a:ext>
                  </a:extLst>
                </a:gridCol>
              </a:tblGrid>
              <a:tr h="359286">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359286">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925862">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ハードウェア・設備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施設及び物流事業からの</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1508">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製品ポートフォリオからのエネルギー原単位を</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478783" y="3905612"/>
            <a:ext cx="9655011" cy="2795317"/>
          </a:xfrm>
          <a:prstGeom prst="rect">
            <a:avLst/>
          </a:prstGeom>
          <a:noFill/>
        </p:spPr>
        <p:txBody>
          <a:bodyPr wrap="square" rtlCol="0">
            <a:spAutoFit/>
          </a:bodyPr>
          <a:lstStyle/>
          <a:p>
            <a:pPr marL="285750" indent="-285750" fontAlgn="auto">
              <a:lnSpc>
                <a:spcPct val="120000"/>
              </a:lnSpc>
              <a:spcBef>
                <a:spcPts val="0"/>
              </a:spcBef>
              <a:spcAft>
                <a:spcPts val="0"/>
              </a:spcAft>
              <a:buFont typeface="Wingdings" panose="05000000000000000000" pitchFamily="2" charset="2"/>
              <a:buChar char="p"/>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Clr>
                <a:prstClr val="black"/>
              </a:buClr>
              <a:buFont typeface="Wingdings" panose="05000000000000000000" pitchFamily="2" charset="2"/>
              <a:buChar char="l"/>
              <a:defRPr/>
            </a:pP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サプライチェーン上流・下流（特に下流の顧客側）での</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排出量への対応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の重要性を認識し、自社目標を検討してきた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Font typeface="Wingdings" panose="05000000000000000000" pitchFamily="2" charset="2"/>
              <a:buChar char="l"/>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年に、サステナビリティ戦略見直しの一環として</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へコミット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顧客の製品機能等への要望を踏まえると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排出は増えるため、</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“顧客需要を満たすことと排出削減の両立”が論点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ct val="120000"/>
              </a:lnSpc>
              <a:spcBef>
                <a:spcPts val="600"/>
              </a:spcBef>
              <a:spcAft>
                <a:spcPts val="0"/>
              </a:spcAft>
              <a:buFont typeface="Wingdings" panose="05000000000000000000" pitchFamily="2" charset="2"/>
              <a:buChar char="p"/>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自社のサステナビリティ確保と、</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将来ビジネスニーズ（顧客からの期待）への対応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潜在的な技術課題とその解決策を理解し、進捗状況を測る機能への投資となる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https://sciencebasedtargets.org/companies-taking-action/case-studies/dell</a:t>
            </a:r>
            <a:r>
              <a:rPr lang="ja-JP" altLang="en-US" sz="12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43527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dirty="0"/>
              <a:t>第１部 </a:t>
            </a:r>
            <a:r>
              <a:rPr lang="en-US" altLang="ja-JP" sz="4800" dirty="0"/>
              <a:t>SBT</a:t>
            </a:r>
            <a:r>
              <a:rPr lang="ja-JP" altLang="en-US" sz="4800" dirty="0"/>
              <a:t>の概要</a:t>
            </a:r>
          </a:p>
        </p:txBody>
      </p:sp>
    </p:spTree>
    <p:extLst>
      <p:ext uri="{BB962C8B-B14F-4D97-AF65-F5344CB8AC3E}">
        <p14:creationId xmlns:p14="http://schemas.microsoft.com/office/powerpoint/2010/main" val="227776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目標設定のメリットを企業が</a:t>
            </a:r>
            <a:r>
              <a:rPr kumimoji="1" lang="ja-JP" altLang="en-US" sz="2300"/>
              <a:t>実感 </a:t>
            </a:r>
            <a:r>
              <a:rPr kumimoji="1" lang="en-US" altLang="ja-JP" sz="2300"/>
              <a:t>1/2</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②対顧客</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a:t>SBT</a:t>
            </a:r>
            <a:r>
              <a:rPr lang="ja-JP" altLang="en-US" dirty="0"/>
              <a:t>にコミットした企業のうち</a:t>
            </a:r>
            <a:r>
              <a:rPr lang="en-US" altLang="ja-JP" dirty="0"/>
              <a:t>185</a:t>
            </a:r>
            <a:r>
              <a:rPr lang="ja-JP" altLang="en-US" dirty="0"/>
              <a:t>社の企業の役員に対しアンケートを実施</a:t>
            </a:r>
            <a:endParaRPr lang="en-US" altLang="ja-JP" dirty="0"/>
          </a:p>
          <a:p>
            <a:pPr marL="273050" indent="-273050"/>
            <a:r>
              <a:rPr lang="ja-JP" altLang="en-US" dirty="0"/>
              <a:t>全体の</a:t>
            </a:r>
            <a:r>
              <a:rPr lang="en-US" altLang="ja-JP" dirty="0"/>
              <a:t>79</a:t>
            </a:r>
            <a:r>
              <a:rPr lang="ja-JP" altLang="en-US" dirty="0"/>
              <a:t>％が、</a:t>
            </a:r>
            <a:r>
              <a:rPr lang="en-US" altLang="ja-JP" dirty="0"/>
              <a:t>SBT</a:t>
            </a:r>
            <a:r>
              <a:rPr lang="ja-JP" altLang="en-US" dirty="0" err="1"/>
              <a:t>への</a:t>
            </a:r>
            <a:r>
              <a:rPr lang="ja-JP" altLang="en-US" dirty="0"/>
              <a:t>コミットがブランドの評価を向上させていると回答</a:t>
            </a:r>
            <a:endParaRPr lang="en-US" altLang="ja-JP" dirty="0"/>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Science Based Targets</a:t>
            </a:r>
            <a:r>
              <a:rPr lang="ja-JP" altLang="en-US" sz="1100" dirty="0">
                <a:solidFill>
                  <a:srgbClr val="000000"/>
                </a:solidFill>
                <a:latin typeface="Meiryo UI" pitchFamily="50" charset="-128"/>
                <a:ea typeface="Meiryo UI" pitchFamily="50" charset="-128"/>
                <a:cs typeface="Meiryo UI" pitchFamily="50" charset="-128"/>
              </a:rPr>
              <a:t>ホームページ</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BLOG</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dirty="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7" name="Picture 2" descr="https://sciencebasedtargets.org/wp-content/uploads/2018/07/brand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7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目標設定のメリットを企業が</a:t>
            </a:r>
            <a:r>
              <a:rPr kumimoji="1" lang="ja-JP" altLang="en-US" sz="2300"/>
              <a:t>実感 </a:t>
            </a:r>
            <a:r>
              <a:rPr lang="en-US" altLang="ja-JP" sz="2300"/>
              <a:t>2</a:t>
            </a:r>
            <a:r>
              <a:rPr kumimoji="1" lang="en-US" altLang="ja-JP" sz="2300"/>
              <a:t>/2</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②対顧客</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a:t>SBT</a:t>
            </a:r>
            <a:r>
              <a:rPr lang="ja-JP" altLang="en-US" dirty="0"/>
              <a:t>にコミットした企業のうち</a:t>
            </a:r>
            <a:r>
              <a:rPr lang="en-US" altLang="ja-JP" dirty="0"/>
              <a:t>185</a:t>
            </a:r>
            <a:r>
              <a:rPr lang="ja-JP" altLang="en-US" dirty="0"/>
              <a:t>社の企業の役員に対しアンケートを実施</a:t>
            </a:r>
            <a:endParaRPr lang="en-US" altLang="ja-JP" dirty="0"/>
          </a:p>
          <a:p>
            <a:pPr marL="273050" indent="-273050"/>
            <a:r>
              <a:rPr lang="ja-JP" altLang="en-US" dirty="0"/>
              <a:t>全体の</a:t>
            </a:r>
            <a:r>
              <a:rPr lang="en-US" altLang="ja-JP" dirty="0"/>
              <a:t>55</a:t>
            </a:r>
            <a:r>
              <a:rPr lang="ja-JP" altLang="en-US" dirty="0"/>
              <a:t>％が、</a:t>
            </a:r>
            <a:r>
              <a:rPr lang="en-US" altLang="ja-JP" dirty="0"/>
              <a:t>SBT</a:t>
            </a:r>
            <a:r>
              <a:rPr lang="ja-JP" altLang="en-US" dirty="0" err="1"/>
              <a:t>への</a:t>
            </a:r>
            <a:r>
              <a:rPr lang="ja-JP" altLang="en-US" dirty="0"/>
              <a:t>コミットが競争力をもたらしていると回答</a:t>
            </a:r>
            <a:endParaRPr lang="en-US" altLang="ja-JP" dirty="0"/>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Science Based Targets</a:t>
            </a:r>
            <a:r>
              <a:rPr lang="ja-JP" altLang="en-US" sz="1100" dirty="0">
                <a:solidFill>
                  <a:srgbClr val="000000"/>
                </a:solidFill>
                <a:latin typeface="Meiryo UI" pitchFamily="50" charset="-128"/>
                <a:ea typeface="Meiryo UI" pitchFamily="50" charset="-128"/>
                <a:cs typeface="Meiryo UI" pitchFamily="50" charset="-128"/>
              </a:rPr>
              <a:t>ホームページ</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BLOG</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dirty="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9" name="Picture 2" descr="https://sciencebasedtargets.org/wp-content/uploads/2018/07/compet.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42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a:t>
            </a:r>
            <a:r>
              <a:rPr kumimoji="1" lang="ja-JP" altLang="en-US" dirty="0"/>
              <a:t>対サプライヤーへのメリット</a:t>
            </a:r>
          </a:p>
        </p:txBody>
      </p:sp>
      <p:sp>
        <p:nvSpPr>
          <p:cNvPr id="6" name="タイトル 1"/>
          <p:cNvSpPr txBox="1">
            <a:spLocks/>
          </p:cNvSpPr>
          <p:nvPr/>
        </p:nvSpPr>
        <p:spPr bwMode="auto">
          <a:xfrm>
            <a:off x="359906" y="1480753"/>
            <a:ext cx="9972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538163" indent="-538163">
              <a:buFont typeface="Wingdings" panose="05000000000000000000" pitchFamily="2" charset="2"/>
              <a:buChar char="l"/>
              <a:defRPr/>
            </a:pPr>
            <a:r>
              <a:rPr lang="ja-JP" altLang="en-US" sz="3200" b="0" kern="0" dirty="0"/>
              <a:t>サプライヤーが環境対策に取組まないことは、自社の評判の低下や、排出規制によるコスト増といったサプライチェーンのリスクになりうる</a:t>
            </a:r>
            <a:endParaRPr lang="en-US" altLang="ja-JP" sz="3200" b="0" kern="0" dirty="0"/>
          </a:p>
          <a:p>
            <a:pPr marL="538163" indent="-538163">
              <a:buFont typeface="Wingdings" panose="05000000000000000000" pitchFamily="2" charset="2"/>
              <a:buChar char="l"/>
              <a:defRPr/>
            </a:pPr>
            <a:r>
              <a:rPr lang="en-US" altLang="ja-JP" sz="3200" b="0" kern="0" dirty="0"/>
              <a:t>SBT</a:t>
            </a:r>
            <a:r>
              <a:rPr lang="ja-JP" altLang="en-US" sz="3200" b="0" kern="0" dirty="0"/>
              <a:t>はサプライチェーンの目標を設定するため、</a:t>
            </a:r>
            <a:br>
              <a:rPr lang="en-US" altLang="ja-JP" sz="3200" b="0" kern="0" dirty="0"/>
            </a:br>
            <a:r>
              <a:rPr lang="ja-JP" altLang="en-US" sz="3200" b="0" kern="0" dirty="0"/>
              <a:t>サプライヤーに対して削減取組を求めることにつながる</a:t>
            </a:r>
            <a:endParaRPr lang="en-US" altLang="ja-JP" sz="3200" b="0" kern="0" dirty="0"/>
          </a:p>
          <a:p>
            <a:pPr>
              <a:defRPr/>
            </a:pPr>
            <a:endParaRPr lang="en-US" altLang="ja-JP" sz="3200" b="0" kern="0" dirty="0">
              <a:solidFill>
                <a:srgbClr val="FF0000"/>
              </a:solidFill>
            </a:endParaRPr>
          </a:p>
          <a:p>
            <a:pPr>
              <a:defRPr/>
            </a:pPr>
            <a:endParaRPr lang="en-US" altLang="ja-JP" sz="3200" b="0" kern="0" dirty="0">
              <a:solidFill>
                <a:srgbClr val="FF0000"/>
              </a:solidFill>
            </a:endParaRPr>
          </a:p>
          <a:p>
            <a:pPr marL="358775" indent="-3175">
              <a:defRPr/>
            </a:pPr>
            <a:r>
              <a:rPr lang="en-US" altLang="ja-JP" sz="3200" kern="0" cap="none" dirty="0">
                <a:solidFill>
                  <a:srgbClr val="FF0000"/>
                </a:solidFill>
                <a:latin typeface="+mn-ea"/>
              </a:rPr>
              <a:t>SBT</a:t>
            </a:r>
            <a:r>
              <a:rPr lang="ja-JP" altLang="en-US" sz="3200" kern="0" cap="none" dirty="0">
                <a:solidFill>
                  <a:srgbClr val="FF0000"/>
                </a:solidFill>
                <a:latin typeface="+mn-ea"/>
              </a:rPr>
              <a:t>で設定した削減目標を、サプライヤーに対して示す</a:t>
            </a:r>
            <a:br>
              <a:rPr lang="en-US" altLang="ja-JP" sz="3200" kern="0" cap="none" dirty="0">
                <a:solidFill>
                  <a:srgbClr val="FF0000"/>
                </a:solidFill>
                <a:latin typeface="+mn-ea"/>
              </a:rPr>
            </a:br>
            <a:r>
              <a:rPr lang="ja-JP" altLang="en-US" sz="3200" kern="0" cap="none" dirty="0">
                <a:solidFill>
                  <a:srgbClr val="FF0000"/>
                </a:solidFill>
                <a:latin typeface="+mn-ea"/>
              </a:rPr>
              <a:t>ことで、サプライチェーンの調達リスク低減やイノベーションの促進へつなげることができる</a:t>
            </a:r>
            <a:endParaRPr lang="en-US" altLang="ja-JP" sz="3200" b="0" kern="0" dirty="0">
              <a:solidFill>
                <a:srgbClr val="FF0000"/>
              </a:solidFill>
            </a:endParaRPr>
          </a:p>
        </p:txBody>
      </p:sp>
      <p:sp>
        <p:nvSpPr>
          <p:cNvPr id="8" name="下矢印 7"/>
          <p:cNvSpPr/>
          <p:nvPr/>
        </p:nvSpPr>
        <p:spPr bwMode="auto">
          <a:xfrm>
            <a:off x="4985866" y="4292939"/>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15572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サプライチェーンには様々なリスクが潜んでいる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③対サプライヤー</a:t>
            </a:r>
            <a:endParaRPr kumimoji="1" lang="ja-JP" altLang="en-US" dirty="0"/>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a:t>サプライチェーンには物理的・評判・規制リスクがあり、これらのリスク低減のためには、サプライヤーに対して環境対策に取組むことを求める必要がある</a:t>
            </a:r>
            <a:endParaRPr lang="en-US" altLang="ja-JP" dirty="0"/>
          </a:p>
        </p:txBody>
      </p:sp>
      <p:sp>
        <p:nvSpPr>
          <p:cNvPr id="7" name="正方形/長方形 6"/>
          <p:cNvSpPr/>
          <p:nvPr/>
        </p:nvSpPr>
        <p:spPr>
          <a:xfrm>
            <a:off x="586648" y="2403890"/>
            <a:ext cx="9644198" cy="3908762"/>
          </a:xfrm>
          <a:prstGeom prst="rect">
            <a:avLst/>
          </a:prstGeom>
        </p:spPr>
        <p:txBody>
          <a:bodyPr wrap="square">
            <a:spAutoFit/>
          </a:bodyPr>
          <a:lstStyle/>
          <a:p>
            <a:r>
              <a:rPr lang="en-US" altLang="ja-JP" sz="2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サプライチェーンを取り巻くリスク</a:t>
            </a:r>
            <a:r>
              <a:rPr lang="en-US" altLang="ja-JP" sz="2600"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＜物理的リスク＞</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潜在的サプライチェーン寸断リスク（気候変動、天災、人災、価格高騰、その他）</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＜評判リスク＞</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投資家・消費者の目、評判リスク・風評リスク（管理体制、</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開示も投資家評価対象）</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＜規制リスク＞</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レギュレーション・コンプライアンス対応</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1"/>
          <p:cNvSpPr txBox="1">
            <a:spLocks noChangeArrowheads="1"/>
          </p:cNvSpPr>
          <p:nvPr/>
        </p:nvSpPr>
        <p:spPr bwMode="auto">
          <a:xfrm>
            <a:off x="807448" y="6908018"/>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500"/>
              </a:lnSpc>
              <a:spcBef>
                <a:spcPct val="0"/>
              </a:spcBef>
              <a:spcAft>
                <a:spcPct val="0"/>
              </a:spcAft>
              <a:buClrTx/>
              <a:buSzTx/>
              <a:buFontTx/>
              <a:buNone/>
              <a:tabLst/>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環境省「グリーン・バリューチェーンプラットフォーム」　サプライチェーン排出量算定セミナー　「</a:t>
            </a:r>
            <a:r>
              <a:rPr lang="en-US" altLang="ja-JP" sz="1000" b="0" dirty="0">
                <a:solidFill>
                  <a:srgbClr val="000000"/>
                </a:solidFill>
                <a:latin typeface="Meiryo UI" pitchFamily="50" charset="-128"/>
                <a:ea typeface="Meiryo UI" pitchFamily="50" charset="-128"/>
                <a:cs typeface="Meiryo UI" pitchFamily="50" charset="-128"/>
              </a:rPr>
              <a:t>CDP</a:t>
            </a:r>
            <a:r>
              <a:rPr lang="ja-JP" altLang="en-US" sz="1000" b="0" dirty="0">
                <a:solidFill>
                  <a:srgbClr val="000000"/>
                </a:solidFill>
                <a:latin typeface="Meiryo UI" pitchFamily="50" charset="-128"/>
                <a:ea typeface="Meiryo UI" pitchFamily="50" charset="-128"/>
                <a:cs typeface="Meiryo UI" pitchFamily="50" charset="-128"/>
              </a:rPr>
              <a:t>のサプライチェーンの取り組み～最新のサプライチェーン動向」</a:t>
            </a:r>
            <a:endParaRPr lang="en-US" altLang="ja-JP" sz="1000" dirty="0">
              <a:solidFill>
                <a:srgbClr val="000000"/>
              </a:solidFill>
              <a:latin typeface="Meiryo UI" pitchFamily="50" charset="-128"/>
              <a:ea typeface="Meiryo UI" pitchFamily="50" charset="-128"/>
              <a:cs typeface="Meiryo UI" pitchFamily="50" charset="-128"/>
            </a:endParaRPr>
          </a:p>
          <a:p>
            <a:pPr marL="266700" lvl="0" eaLnBrk="1" hangingPunct="1">
              <a:lnSpc>
                <a:spcPts val="1500"/>
              </a:lnSpc>
              <a:defRPr/>
            </a:pPr>
            <a:r>
              <a:rPr lang="ja-JP" altLang="en-US" sz="1000" dirty="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http://www</a:t>
            </a:r>
            <a:r>
              <a:rPr lang="en-US" altLang="ja-JP" sz="1000" dirty="0">
                <a:solidFill>
                  <a:srgbClr val="000000"/>
                </a:solidFill>
                <a:latin typeface="Meiryo UI" pitchFamily="50" charset="-128"/>
                <a:ea typeface="Meiryo UI" pitchFamily="50" charset="-128"/>
                <a:cs typeface="Meiryo UI" pitchFamily="50" charset="-128"/>
              </a:rPr>
              <a:t>.env.go</a:t>
            </a:r>
            <a:r>
              <a:rPr lang="en-US" altLang="ja-JP" sz="1000">
                <a:solidFill>
                  <a:srgbClr val="000000"/>
                </a:solidFill>
                <a:latin typeface="Meiryo UI" pitchFamily="50" charset="-128"/>
                <a:ea typeface="Meiryo UI" pitchFamily="50" charset="-128"/>
                <a:cs typeface="Meiryo UI" pitchFamily="50" charset="-128"/>
              </a:rPr>
              <a:t>.jp/earth/ondanka/supply</a:t>
            </a:r>
            <a:r>
              <a:rPr lang="en-US" altLang="ja-JP" sz="1000" err="1">
                <a:solidFill>
                  <a:srgbClr val="000000"/>
                </a:solidFill>
                <a:latin typeface="Meiryo UI" pitchFamily="50" charset="-128"/>
                <a:ea typeface="Meiryo UI" pitchFamily="50" charset="-128"/>
                <a:cs typeface="Meiryo UI" pitchFamily="50" charset="-128"/>
              </a:rPr>
              <a:t>_</a:t>
            </a:r>
            <a:r>
              <a:rPr lang="en-US" altLang="ja-JP" sz="1000">
                <a:solidFill>
                  <a:srgbClr val="000000"/>
                </a:solidFill>
                <a:latin typeface="Meiryo UI" pitchFamily="50" charset="-128"/>
                <a:ea typeface="Meiryo UI" pitchFamily="50" charset="-128"/>
                <a:cs typeface="Meiryo UI" pitchFamily="50" charset="-128"/>
              </a:rPr>
              <a:t>chain/gvc/dms</a:t>
            </a:r>
            <a:r>
              <a:rPr lang="en-US" altLang="ja-JP" sz="1000" dirty="0">
                <a:solidFill>
                  <a:srgbClr val="000000"/>
                </a:solidFill>
                <a:latin typeface="Meiryo UI" pitchFamily="50" charset="-128"/>
                <a:ea typeface="Meiryo UI" pitchFamily="50" charset="-128"/>
                <a:cs typeface="Meiryo UI" pitchFamily="50" charset="-128"/>
              </a:rPr>
              <a:t>_trends.html#2017nendo</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46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サプライヤー対応のために</a:t>
            </a:r>
            <a:r>
              <a:rPr kumimoji="1" lang="en-US" altLang="ja-JP" sz="2300" dirty="0"/>
              <a:t>SBT</a:t>
            </a:r>
            <a:r>
              <a:rPr kumimoji="1" lang="ja-JP" altLang="en-US" sz="2300" dirty="0"/>
              <a:t>設定を行った事例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③対サプライヤー</a:t>
            </a:r>
            <a:endParaRPr kumimoji="1" lang="ja-JP" altLang="en-US" dirty="0"/>
          </a:p>
        </p:txBody>
      </p:sp>
      <p:sp>
        <p:nvSpPr>
          <p:cNvPr id="8"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a:t>SBT</a:t>
            </a:r>
            <a:r>
              <a:rPr lang="ja-JP" altLang="en-US" dirty="0"/>
              <a:t>設定をきっかけにサプライヤーに働きかけて、サプライチェーンにおけるリスク低減に取組む</a:t>
            </a:r>
            <a:endParaRPr lang="en-US" altLang="ja-JP" dirty="0"/>
          </a:p>
        </p:txBody>
      </p:sp>
      <p:sp>
        <p:nvSpPr>
          <p:cNvPr id="9" name="テキスト ボックス 8"/>
          <p:cNvSpPr txBox="1"/>
          <p:nvPr/>
        </p:nvSpPr>
        <p:spPr>
          <a:xfrm>
            <a:off x="593725" y="3219415"/>
            <a:ext cx="9454947" cy="3170099"/>
          </a:xfrm>
          <a:prstGeom prst="rect">
            <a:avLst/>
          </a:prstGeom>
          <a:noFill/>
          <a:ln>
            <a:solidFill>
              <a:sysClr val="windowText" lastClr="000000"/>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SBT</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の一環として、ケロッグはスコープ</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の排</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出総量を、</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年を基準年として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2050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50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％を削減すると宣言した。</a:t>
            </a:r>
          </a:p>
          <a:p>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これは、ケロッグ初のスコープ</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の量的目標であり、達成のために同社は、基準年の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GHG</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インベントリを設置し、</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どのような変化が可能かを特定するため、サプライヤーに働きかけている</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。目標を設定して以来、ケロッグは問題や改善可能な選択肢について理解を促すため、</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排出量や</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調達物</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に関する</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CDP</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の質問に答えるようサプライヤーに奨励</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し、すでにサプライヤーの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75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400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社超）</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と</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関わってきた。また、農家が排出量を減らすために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のプログラムを世界中で実施しており、</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排出削減量やレジリエンスに注力した賢い農業の取組を実践するため、</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50</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万の農業従事者を支えている</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。また、同社は、研究結果や学んだ教訓をまとめ、個人農家と共有している。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dirty="0">
                <a:solidFill>
                  <a:srgbClr val="000000"/>
                </a:solidFill>
                <a:latin typeface="Meiryo UI"/>
                <a:ea typeface="Meiryo UI"/>
                <a:cs typeface="Meiryo UI" pitchFamily="50" charset="-128"/>
              </a:rPr>
              <a:t>より作成</a:t>
            </a:r>
          </a:p>
        </p:txBody>
      </p:sp>
      <p:sp>
        <p:nvSpPr>
          <p:cNvPr id="12" name="正方形/長方形 11"/>
          <p:cNvSpPr/>
          <p:nvPr/>
        </p:nvSpPr>
        <p:spPr bwMode="auto">
          <a:xfrm>
            <a:off x="593725" y="22582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a:ln>
                  <a:noFill/>
                </a:ln>
                <a:solidFill>
                  <a:schemeClr val="tx1"/>
                </a:solidFill>
                <a:effectLst/>
                <a:latin typeface="+mn-ea"/>
                <a:ea typeface="+mn-ea"/>
              </a:rPr>
              <a:t>SBT</a:t>
            </a:r>
            <a:r>
              <a:rPr kumimoji="1" lang="ja-JP" altLang="en-US" sz="2600" b="0" i="0" u="none" strike="noStrike" cap="none" normalizeH="0" baseline="0" dirty="0">
                <a:ln>
                  <a:noFill/>
                </a:ln>
                <a:solidFill>
                  <a:schemeClr val="tx1"/>
                </a:solidFill>
                <a:effectLst/>
                <a:latin typeface="+mn-ea"/>
                <a:ea typeface="+mn-ea"/>
              </a:rPr>
              <a:t>認定を取得した企業の声</a:t>
            </a:r>
            <a:endParaRPr kumimoji="1" lang="en-US" altLang="ja-JP" sz="2600" b="0" i="0" u="none" strike="noStrike" cap="none" normalizeH="0" baseline="0" dirty="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mn-ea"/>
                <a:ea typeface="+mn-ea"/>
              </a:rPr>
              <a:t>＜</a:t>
            </a:r>
            <a:r>
              <a:rPr lang="ja-JP" altLang="en-US" sz="2400" dirty="0">
                <a:latin typeface="+mn-ea"/>
              </a:rPr>
              <a:t>ケロッグ</a:t>
            </a:r>
            <a:r>
              <a:rPr kumimoji="1" lang="ja-JP" altLang="en-US" sz="2400" b="0" i="0" u="none" strike="noStrike" cap="none" normalizeH="0" baseline="0" dirty="0">
                <a:ln>
                  <a:noFill/>
                </a:ln>
                <a:solidFill>
                  <a:schemeClr val="tx1"/>
                </a:solidFill>
                <a:effectLst/>
                <a:latin typeface="+mn-ea"/>
                <a:ea typeface="+mn-ea"/>
              </a:rPr>
              <a:t>の場合＞</a:t>
            </a:r>
          </a:p>
        </p:txBody>
      </p:sp>
    </p:spTree>
    <p:extLst>
      <p:ext uri="{BB962C8B-B14F-4D97-AF65-F5344CB8AC3E}">
        <p14:creationId xmlns:p14="http://schemas.microsoft.com/office/powerpoint/2010/main" val="223763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企業事例　－</a:t>
            </a:r>
            <a:r>
              <a:rPr kumimoji="1" lang="en-US" altLang="ja-JP" sz="2300" dirty="0" err="1"/>
              <a:t>Kellog</a:t>
            </a:r>
            <a:r>
              <a:rPr kumimoji="1" lang="ja-JP" altLang="en-US" sz="2300" dirty="0"/>
              <a:t>－</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③対サプライヤー</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4209667925"/>
              </p:ext>
            </p:extLst>
          </p:nvPr>
        </p:nvGraphicFramePr>
        <p:xfrm>
          <a:off x="495609" y="1368930"/>
          <a:ext cx="9638185" cy="2987040"/>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13367">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3133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41271">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食品・飲料製造</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食品生産高当たりの排出量を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271">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テキスト ボックス 12"/>
          <p:cNvSpPr txBox="1"/>
          <p:nvPr/>
        </p:nvSpPr>
        <p:spPr>
          <a:xfrm>
            <a:off x="478783" y="4355970"/>
            <a:ext cx="9655011" cy="2547877"/>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既に設定していた</a:t>
            </a: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バリューチェーン目標の正当性を強める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ため、科学を組み込むことを決定</a:t>
            </a:r>
            <a:endParaRPr lang="en-US" altLang="ja-JP"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NGO</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のアドバイザーを招集し、自社の現状や過去のコミットを調べ、これらを長期的かつ野心的にするための議論を行った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短期コミットが長期ビジョンの実現にどう影響するか、社内の認識を変えることは挑戦だった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全サプライヤーに全体的な</a:t>
            </a:r>
            <a:r>
              <a:rPr lang="en-US" altLang="ja-JP"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Scope3</a:t>
            </a: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目標を設定</a:t>
            </a:r>
            <a:r>
              <a:rPr lang="ja-JP" altLang="en-US" dirty="0">
                <a:latin typeface="Meiryo UI" panose="020B0604030504040204" pitchFamily="50" charset="-128"/>
                <a:ea typeface="Meiryo UI" panose="020B0604030504040204" pitchFamily="50" charset="-128"/>
                <a:cs typeface="Meiryo UI" panose="020B0604030504040204" pitchFamily="50" charset="-128"/>
              </a:rPr>
              <a:t>させることができた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革新技術研究の動機づけ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になり、自社で使用する燃料電池技術を開発した</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https://sciencebasedtargets.org/case-studies-2/case-study-kellogg/</a:t>
            </a:r>
            <a:r>
              <a:rPr lang="ja-JP" altLang="en-US" sz="120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18047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④対社内・従業員</a:t>
            </a:r>
            <a:r>
              <a:rPr kumimoji="1" lang="ja-JP" altLang="en-US" dirty="0"/>
              <a:t>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447675" indent="-447675">
              <a:buFont typeface="Wingdings" panose="05000000000000000000" pitchFamily="2" charset="2"/>
              <a:buChar char="l"/>
              <a:defRPr/>
            </a:pPr>
            <a:r>
              <a:rPr lang="ja-JP" altLang="en-US" sz="3200" b="0" kern="0" dirty="0"/>
              <a:t>企業が省エネ、再エネ、環境貢献製品の開発に取組むことは、コスト削減や評判向上といった企業価値向上につながる</a:t>
            </a:r>
            <a:endParaRPr lang="en-US" altLang="ja-JP" sz="3200" b="0" kern="0" dirty="0"/>
          </a:p>
          <a:p>
            <a:pPr marL="447675" indent="-447675">
              <a:buFont typeface="Wingdings" panose="05000000000000000000" pitchFamily="2" charset="2"/>
              <a:buChar char="l"/>
              <a:defRPr/>
            </a:pPr>
            <a:r>
              <a:rPr lang="en-US" altLang="ja-JP" sz="3200" b="0" kern="0" dirty="0"/>
              <a:t>SBT</a:t>
            </a:r>
            <a:r>
              <a:rPr lang="ja-JP" altLang="en-US" sz="3200" b="0" kern="0" dirty="0"/>
              <a:t>は社内に対して野心的な削減目標を課すため、</a:t>
            </a:r>
            <a:br>
              <a:rPr lang="en-US" altLang="ja-JP" sz="3200" b="0" kern="0" dirty="0"/>
            </a:br>
            <a:r>
              <a:rPr lang="ja-JP" altLang="en-US" sz="3200" b="0" kern="0" dirty="0"/>
              <a:t>積極的な削減取組を求めることにつながる</a:t>
            </a:r>
            <a:endParaRPr lang="en-US" altLang="ja-JP" sz="3200" b="0" kern="0" dirty="0"/>
          </a:p>
          <a:p>
            <a:pPr>
              <a:defRPr/>
            </a:pPr>
            <a:endParaRPr lang="en-US" altLang="ja-JP" sz="3200" b="0" kern="0" cap="none" dirty="0">
              <a:solidFill>
                <a:srgbClr val="FF0000"/>
              </a:solidFill>
              <a:latin typeface="+mn-ea"/>
            </a:endParaRPr>
          </a:p>
          <a:p>
            <a:pPr>
              <a:defRPr/>
            </a:pPr>
            <a:endParaRPr lang="en-US" altLang="ja-JP" sz="3200" b="0" kern="0" cap="none" dirty="0">
              <a:solidFill>
                <a:srgbClr val="FF0000"/>
              </a:solidFill>
              <a:latin typeface="+mn-ea"/>
            </a:endParaRPr>
          </a:p>
          <a:p>
            <a:pPr marL="449263">
              <a:defRPr/>
            </a:pPr>
            <a:r>
              <a:rPr lang="en-US" altLang="ja-JP" sz="3200" kern="0" cap="none" dirty="0">
                <a:solidFill>
                  <a:srgbClr val="FF0000"/>
                </a:solidFill>
                <a:latin typeface="+mn-ea"/>
              </a:rPr>
              <a:t>SBT</a:t>
            </a:r>
            <a:r>
              <a:rPr lang="ja-JP" altLang="en-US" sz="3200" kern="0" cap="none" dirty="0">
                <a:solidFill>
                  <a:srgbClr val="FF0000"/>
                </a:solidFill>
                <a:latin typeface="+mn-ea"/>
              </a:rPr>
              <a:t>は野心的な目標達成水準であり、</a:t>
            </a:r>
            <a:r>
              <a:rPr lang="en-US" altLang="ja-JP" sz="3200" kern="0" cap="none" dirty="0">
                <a:solidFill>
                  <a:srgbClr val="FF0000"/>
                </a:solidFill>
                <a:latin typeface="+mn-ea"/>
              </a:rPr>
              <a:t>SBT</a:t>
            </a:r>
            <a:r>
              <a:rPr lang="ja-JP" altLang="en-US" sz="3200" kern="0" cap="none" dirty="0">
                <a:solidFill>
                  <a:srgbClr val="FF0000"/>
                </a:solidFill>
                <a:latin typeface="+mn-ea"/>
              </a:rPr>
              <a:t>を設定</a:t>
            </a:r>
            <a:br>
              <a:rPr lang="en-US" altLang="ja-JP" sz="3200" kern="0" cap="none" dirty="0">
                <a:solidFill>
                  <a:srgbClr val="FF0000"/>
                </a:solidFill>
                <a:latin typeface="+mn-ea"/>
              </a:rPr>
            </a:br>
            <a:r>
              <a:rPr lang="ja-JP" altLang="en-US" sz="3200" kern="0" cap="none" dirty="0">
                <a:solidFill>
                  <a:srgbClr val="FF0000"/>
                </a:solidFill>
                <a:latin typeface="+mn-ea"/>
              </a:rPr>
              <a:t>することは、社内で画期的なイノベーションを起こそうとする機運を高める</a:t>
            </a:r>
            <a:endParaRPr lang="ja-JP" altLang="en-US" sz="3200" kern="0" dirty="0"/>
          </a:p>
        </p:txBody>
      </p:sp>
      <p:sp>
        <p:nvSpPr>
          <p:cNvPr id="7" name="下矢印 6"/>
          <p:cNvSpPr/>
          <p:nvPr/>
        </p:nvSpPr>
        <p:spPr bwMode="auto">
          <a:xfrm>
            <a:off x="4985866" y="4305692"/>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1341715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dirty="0"/>
              <a:t>SBT</a:t>
            </a:r>
            <a:r>
              <a:rPr kumimoji="1" lang="ja-JP" altLang="en-US" sz="2300" dirty="0"/>
              <a:t>は社内の削減取組みを促進させる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④対社内</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a:t>SBT</a:t>
            </a:r>
            <a:r>
              <a:rPr lang="ja-JP" altLang="en-US" dirty="0"/>
              <a:t>が課す野心的な削減目標は、社内の省エネ・再エネ導入の成果指標となる</a:t>
            </a:r>
            <a:endParaRPr lang="en-US" altLang="ja-JP" dirty="0"/>
          </a:p>
          <a:p>
            <a:pPr marL="273050" indent="-273050"/>
            <a:r>
              <a:rPr lang="ja-JP" altLang="en-US" dirty="0"/>
              <a:t>積極的な省エネ・再エネ導入はコスト削減・イノベーション促進にもつながる</a:t>
            </a:r>
            <a:endParaRPr lang="en-US" altLang="ja-JP" dirty="0"/>
          </a:p>
        </p:txBody>
      </p:sp>
      <p:sp>
        <p:nvSpPr>
          <p:cNvPr id="10" name="テキスト ボックス 9"/>
          <p:cNvSpPr txBox="1"/>
          <p:nvPr/>
        </p:nvSpPr>
        <p:spPr>
          <a:xfrm>
            <a:off x="487397" y="2517870"/>
            <a:ext cx="9648825"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2400" b="0" noProof="0" dirty="0">
                <a:solidFill>
                  <a:schemeClr val="tx1"/>
                </a:solidFill>
                <a:latin typeface="Meiryo UI" panose="020B0604030504040204" pitchFamily="50" charset="-128"/>
                <a:ea typeface="Meiryo UI" panose="020B0604030504040204" pitchFamily="50" charset="-128"/>
              </a:rPr>
              <a:t>SBT</a:t>
            </a:r>
            <a:r>
              <a:rPr lang="ja-JP" altLang="en-US" sz="2400" b="0" noProof="0" dirty="0">
                <a:solidFill>
                  <a:schemeClr val="tx1"/>
                </a:solidFill>
                <a:latin typeface="Meiryo UI" panose="020B0604030504040204" pitchFamily="50" charset="-128"/>
                <a:ea typeface="Meiryo UI" panose="020B0604030504040204" pitchFamily="50" charset="-128"/>
              </a:rPr>
              <a:t>という意欲的な削減目標は、</a:t>
            </a:r>
            <a:r>
              <a:rPr lang="ja-JP" altLang="en-US" sz="2400" b="0" noProof="0" dirty="0">
                <a:solidFill>
                  <a:srgbClr val="FF0000"/>
                </a:solidFill>
                <a:latin typeface="Meiryo UI" panose="020B0604030504040204" pitchFamily="50" charset="-128"/>
                <a:ea typeface="Meiryo UI" panose="020B0604030504040204" pitchFamily="50" charset="-128"/>
              </a:rPr>
              <a:t>省エネ、働き方改革、業務効率化等の生産性向上推進の動機づけとなる</a:t>
            </a:r>
            <a:endParaRPr kumimoji="1" lang="en-US" altLang="ja-JP"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生産性向上に向けた取組の一つとしてとらえることで、</a:t>
            </a:r>
            <a:r>
              <a:rPr kumimoji="1" lang="ja-JP" altLang="en-US"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成果指標として</a:t>
            </a:r>
            <a:r>
              <a:rPr kumimoji="1" lang="en-US" altLang="ja-JP"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を活用できる</a:t>
            </a:r>
            <a:endParaRPr kumimoji="1" lang="en-US" altLang="ja-JP"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海外では再エネ調達がコストメリットを有する場合も出始めている。積極的な</a:t>
            </a:r>
            <a:r>
              <a:rPr kumimoji="1" lang="ja-JP" altLang="en-US"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再エネの導入がコスト削減</a:t>
            </a:r>
            <a:r>
              <a:rPr kumimoji="1" lang="ja-JP" altLang="en-US" sz="2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につながる可能性がある。</a:t>
            </a:r>
            <a:r>
              <a:rPr kumimoji="1" lang="ja-JP" altLang="en-US" sz="2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自社のエネルギー調達を安価でクリーンなものにするために、</a:t>
            </a:r>
            <a:r>
              <a:rPr kumimoji="1" lang="en-US" altLang="ja-JP" sz="2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を利用したい企業も</a:t>
            </a:r>
            <a:r>
              <a:rPr lang="ja-JP" altLang="en-US" sz="2400" b="0" dirty="0">
                <a:solidFill>
                  <a:schemeClr val="tx1"/>
                </a:solidFill>
                <a:latin typeface="Meiryo UI" panose="020B0604030504040204" pitchFamily="50" charset="-128"/>
                <a:ea typeface="Meiryo UI" panose="020B0604030504040204" pitchFamily="50" charset="-128"/>
              </a:rPr>
              <a:t>ある</a:t>
            </a:r>
            <a:endParaRPr lang="en-US" altLang="ja-JP" sz="2400" b="0" dirty="0">
              <a:solidFill>
                <a:schemeClr val="tx1"/>
              </a:solidFill>
              <a:latin typeface="Meiryo UI" panose="020B0604030504040204" pitchFamily="50" charset="-128"/>
              <a:ea typeface="Meiryo UI" panose="020B0604030504040204" pitchFamily="50" charset="-128"/>
            </a:endParaRPr>
          </a:p>
          <a:p>
            <a:pPr marL="285750" indent="-285750" fontAlgn="auto">
              <a:lnSpc>
                <a:spcPct val="100000"/>
              </a:lnSpc>
              <a:spcBef>
                <a:spcPts val="600"/>
              </a:spcBef>
              <a:spcAft>
                <a:spcPts val="0"/>
              </a:spcAft>
              <a:buFont typeface="Wingdings" panose="05000000000000000000" pitchFamily="2" charset="2"/>
              <a:buChar char="l"/>
              <a:defRPr/>
            </a:pPr>
            <a:r>
              <a:rPr lang="en-US" altLang="ja-JP" sz="2400" b="0" dirty="0">
                <a:solidFill>
                  <a:prstClr val="black"/>
                </a:solidFill>
                <a:latin typeface="Meiryo UI" panose="020B0604030504040204" pitchFamily="50" charset="-128"/>
                <a:ea typeface="Meiryo UI" panose="020B0604030504040204" pitchFamily="50" charset="-128"/>
              </a:rPr>
              <a:t>SBT</a:t>
            </a:r>
            <a:r>
              <a:rPr lang="ja-JP" altLang="en-US" sz="2400" b="0" dirty="0">
                <a:solidFill>
                  <a:prstClr val="black"/>
                </a:solidFill>
                <a:latin typeface="Meiryo UI" panose="020B0604030504040204" pitchFamily="50" charset="-128"/>
                <a:ea typeface="Meiryo UI" panose="020B0604030504040204" pitchFamily="50" charset="-128"/>
              </a:rPr>
              <a:t>で求められる水準の削減は、既存の技術のみで実現できるものは少ない。</a:t>
            </a:r>
            <a:r>
              <a:rPr lang="en-US" altLang="ja-JP" sz="2400" b="0" dirty="0">
                <a:solidFill>
                  <a:prstClr val="black"/>
                </a:solidFill>
                <a:latin typeface="Meiryo UI" panose="020B0604030504040204" pitchFamily="50" charset="-128"/>
                <a:ea typeface="Meiryo UI" panose="020B0604030504040204" pitchFamily="50" charset="-128"/>
              </a:rPr>
              <a:t>AI</a:t>
            </a:r>
            <a:r>
              <a:rPr lang="ja-JP" altLang="en-US" sz="2400" b="0" dirty="0" err="1">
                <a:solidFill>
                  <a:prstClr val="black"/>
                </a:solidFill>
                <a:latin typeface="Meiryo UI" panose="020B0604030504040204" pitchFamily="50" charset="-128"/>
                <a:ea typeface="Meiryo UI" panose="020B0604030504040204" pitchFamily="50" charset="-128"/>
              </a:rPr>
              <a:t>、</a:t>
            </a:r>
            <a:r>
              <a:rPr lang="en-US" altLang="ja-JP" sz="2400" b="0" dirty="0" err="1">
                <a:solidFill>
                  <a:prstClr val="black"/>
                </a:solidFill>
                <a:latin typeface="Meiryo UI" panose="020B0604030504040204" pitchFamily="50" charset="-128"/>
                <a:ea typeface="Meiryo UI" panose="020B0604030504040204" pitchFamily="50" charset="-128"/>
              </a:rPr>
              <a:t>IoT</a:t>
            </a:r>
            <a:r>
              <a:rPr lang="ja-JP" altLang="en-US" sz="2400" b="0" dirty="0">
                <a:solidFill>
                  <a:prstClr val="black"/>
                </a:solidFill>
                <a:latin typeface="Meiryo UI" panose="020B0604030504040204" pitchFamily="50" charset="-128"/>
                <a:ea typeface="Meiryo UI" panose="020B0604030504040204" pitchFamily="50" charset="-128"/>
              </a:rPr>
              <a:t>などの新たなるテクノロジーをいち早く取り入れ</a:t>
            </a:r>
            <a:r>
              <a:rPr lang="ja-JP" altLang="en-US" sz="2400" b="0" dirty="0">
                <a:solidFill>
                  <a:srgbClr val="FF0000"/>
                </a:solidFill>
                <a:latin typeface="Meiryo UI" panose="020B0604030504040204" pitchFamily="50" charset="-128"/>
                <a:ea typeface="Meiryo UI" panose="020B0604030504040204" pitchFamily="50" charset="-128"/>
              </a:rPr>
              <a:t>イノベーションを促進することができる</a:t>
            </a:r>
            <a:endParaRPr lang="en-US" altLang="ja-JP" sz="2400" b="0" dirty="0">
              <a:solidFill>
                <a:srgbClr val="FF0000"/>
              </a:solidFill>
              <a:latin typeface="Meiryo UI" panose="020B0604030504040204" pitchFamily="50" charset="-128"/>
              <a:ea typeface="Meiryo UI" panose="020B0604030504040204" pitchFamily="50" charset="-128"/>
            </a:endParaRPr>
          </a:p>
          <a:p>
            <a:pPr marL="342900" indent="-342900" fontAlgn="auto">
              <a:lnSpc>
                <a:spcPct val="100000"/>
              </a:lnSpc>
              <a:spcBef>
                <a:spcPts val="600"/>
              </a:spcBef>
              <a:spcAft>
                <a:spcPts val="0"/>
              </a:spcAft>
              <a:buFont typeface="Wingdings" panose="05000000000000000000" pitchFamily="2" charset="2"/>
              <a:buChar char="l"/>
              <a:defRPr/>
            </a:pPr>
            <a:r>
              <a:rPr lang="ja-JP" altLang="en-US" sz="2400" dirty="0">
                <a:latin typeface="Meiryo UI" panose="020B0604030504040204" pitchFamily="50" charset="-128"/>
                <a:ea typeface="Meiryo UI" panose="020B0604030504040204" pitchFamily="50" charset="-128"/>
              </a:rPr>
              <a:t>脱炭素化の潮流を踏まえた</a:t>
            </a:r>
            <a:r>
              <a:rPr lang="ja-JP" altLang="en-US" sz="2400" dirty="0">
                <a:solidFill>
                  <a:srgbClr val="FF0000"/>
                </a:solidFill>
                <a:latin typeface="Meiryo UI" panose="020B0604030504040204" pitchFamily="50" charset="-128"/>
                <a:ea typeface="Meiryo UI" panose="020B0604030504040204" pitchFamily="50" charset="-128"/>
              </a:rPr>
              <a:t>新たな事業モデル</a:t>
            </a:r>
            <a:r>
              <a:rPr lang="ja-JP" altLang="en-US" sz="2400" dirty="0">
                <a:latin typeface="Meiryo UI" panose="020B0604030504040204" pitchFamily="50" charset="-128"/>
                <a:ea typeface="Meiryo UI" panose="020B0604030504040204" pitchFamily="50" charset="-128"/>
              </a:rPr>
              <a:t>を見出せることも</a:t>
            </a:r>
            <a:endParaRPr lang="en-US" altLang="ja-JP" sz="24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763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dirty="0"/>
              <a:t>SBT</a:t>
            </a:r>
            <a:r>
              <a:rPr kumimoji="1" lang="ja-JP" altLang="en-US" sz="2300" dirty="0"/>
              <a:t>設定により社内モチベーションを高めた事例</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④対社内</a:t>
            </a:r>
            <a:endParaRPr kumimoji="1" lang="ja-JP" altLang="en-US" dirty="0"/>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dirty="0"/>
              <a:t>SBT</a:t>
            </a:r>
            <a:r>
              <a:rPr lang="ja-JP" altLang="en-US" dirty="0"/>
              <a:t>は社内・社員のモチベーションを高め、新たなアイデアの創出につながることや、イノベーションを起こそうとする機運を高めることができる</a:t>
            </a:r>
            <a:endParaRPr lang="en-US" altLang="ja-JP" dirty="0"/>
          </a:p>
        </p:txBody>
      </p:sp>
      <p:sp>
        <p:nvSpPr>
          <p:cNvPr id="6" name="テキスト ボックス 5"/>
          <p:cNvSpPr txBox="1"/>
          <p:nvPr/>
        </p:nvSpPr>
        <p:spPr>
          <a:xfrm>
            <a:off x="593725" y="3204777"/>
            <a:ext cx="9454947" cy="1323439"/>
          </a:xfrm>
          <a:prstGeom prst="rect">
            <a:avLst/>
          </a:prstGeom>
          <a:noFill/>
          <a:ln>
            <a:solidFill>
              <a:sysClr val="windowText" lastClr="000000"/>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P&amp;G</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はまた、エネルギーを節約するための新たな方法を、従業員に模索するよう期待している。同社は、</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従業員が省エネや経費節約に関するアイデアを共有</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するための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”Power of 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と呼ばれるプログラムを立ち上げた。これまで、同プログラムは、</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2,500</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万ドル超の新たな省エネの機会</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を作り出しており、今後</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年で実施する予定である。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Version4.1(</a:t>
            </a:r>
            <a:r>
              <a:rPr lang="en-US" altLang="ja-JP" sz="1100">
                <a:solidFill>
                  <a:srgbClr val="000000"/>
                </a:solidFill>
                <a:latin typeface="Meiryo UI"/>
                <a:ea typeface="Meiryo UI"/>
                <a:cs typeface="Meiryo UI" pitchFamily="50" charset="-128"/>
              </a:rPr>
              <a:t>https://sciencebasedtargets.org/wp-content/uploads/2017/04/SBTi-manual</a:t>
            </a:r>
            <a:r>
              <a:rPr lang="en-US" altLang="ja-JP" sz="1100" dirty="0">
                <a:solidFill>
                  <a:srgbClr val="000000"/>
                </a:solidFill>
                <a:latin typeface="Meiryo UI"/>
                <a:ea typeface="Meiryo UI"/>
                <a:cs typeface="Meiryo UI" pitchFamily="50" charset="-128"/>
              </a:rPr>
              <a:t>.pdf)</a:t>
            </a:r>
            <a:r>
              <a:rPr lang="ja-JP" altLang="en-US" sz="1100" dirty="0">
                <a:solidFill>
                  <a:srgbClr val="000000"/>
                </a:solidFill>
                <a:latin typeface="Meiryo UI"/>
                <a:ea typeface="Meiryo UI"/>
                <a:cs typeface="Meiryo UI" pitchFamily="50" charset="-128"/>
              </a:rPr>
              <a:t>より作成</a:t>
            </a:r>
          </a:p>
        </p:txBody>
      </p:sp>
      <p:sp>
        <p:nvSpPr>
          <p:cNvPr id="9" name="正方形/長方形 8"/>
          <p:cNvSpPr/>
          <p:nvPr/>
        </p:nvSpPr>
        <p:spPr bwMode="auto">
          <a:xfrm>
            <a:off x="593725" y="2243603"/>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a:ln>
                  <a:noFill/>
                </a:ln>
                <a:solidFill>
                  <a:schemeClr val="tx1"/>
                </a:solidFill>
                <a:effectLst/>
                <a:latin typeface="+mn-ea"/>
                <a:ea typeface="+mn-ea"/>
              </a:rPr>
              <a:t>SBT</a:t>
            </a:r>
            <a:r>
              <a:rPr kumimoji="1" lang="ja-JP" altLang="en-US" sz="2600" b="0" i="0" u="none" strike="noStrike" cap="none" normalizeH="0" baseline="0" dirty="0">
                <a:ln>
                  <a:noFill/>
                </a:ln>
                <a:solidFill>
                  <a:schemeClr val="tx1"/>
                </a:solidFill>
                <a:effectLst/>
                <a:latin typeface="+mn-ea"/>
                <a:ea typeface="+mn-ea"/>
              </a:rPr>
              <a:t>認定を取得した企業の声</a:t>
            </a:r>
            <a:endParaRPr kumimoji="1" lang="en-US" altLang="ja-JP" sz="2600" b="0" i="0" u="none" strike="noStrike" cap="none" normalizeH="0" baseline="0" dirty="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mn-ea"/>
                <a:ea typeface="+mn-ea"/>
              </a:rPr>
              <a:t>＜</a:t>
            </a:r>
            <a:r>
              <a:rPr lang="en-US" altLang="ja-JP" sz="2400" dirty="0">
                <a:latin typeface="+mn-ea"/>
              </a:rPr>
              <a:t>P&amp;G</a:t>
            </a:r>
            <a:r>
              <a:rPr kumimoji="1" lang="ja-JP" altLang="en-US" sz="2400" b="0" i="0" u="none" strike="noStrike" cap="none" normalizeH="0" baseline="0" dirty="0">
                <a:ln>
                  <a:noFill/>
                </a:ln>
                <a:solidFill>
                  <a:schemeClr val="tx1"/>
                </a:solidFill>
                <a:effectLst/>
                <a:latin typeface="+mn-ea"/>
                <a:ea typeface="+mn-ea"/>
              </a:rPr>
              <a:t>の場合＞</a:t>
            </a:r>
          </a:p>
        </p:txBody>
      </p:sp>
      <p:sp>
        <p:nvSpPr>
          <p:cNvPr id="11" name="テキスト ボックス 10"/>
          <p:cNvSpPr txBox="1"/>
          <p:nvPr/>
        </p:nvSpPr>
        <p:spPr>
          <a:xfrm>
            <a:off x="593725" y="5086661"/>
            <a:ext cx="9454948" cy="1631216"/>
          </a:xfrm>
          <a:prstGeom prst="rect">
            <a:avLst/>
          </a:prstGeom>
          <a:noFill/>
          <a:ln>
            <a:solidFill>
              <a:schemeClr val="tx1"/>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「人はなんでも目の前にあるものに対して、最も難しいと感じるが、それは同時に</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多くの画期的なイノベーションをもたらす</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ものでもある。</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SBT</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を設定することは</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、私達の具体的な目標の中でも最長の期間となるだけでなく、</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会社として設定する最も積極的で包括的な目標</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となる。それは、</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イノベーションを起こすために、私たちやステークホルダーを本気で推し進めることになる</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と思う。」（</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ウォル</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マート　サステナビリティ部門長、フレッド・ベドアー氏）</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593724" y="4552401"/>
            <a:ext cx="9648825" cy="582337"/>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kumimoji="1" lang="ja-JP" altLang="en-US" sz="2400" b="0" i="0" u="none" strike="noStrike" cap="none" normalizeH="0" baseline="0" dirty="0">
                <a:ln>
                  <a:noFill/>
                </a:ln>
                <a:solidFill>
                  <a:schemeClr val="tx1"/>
                </a:solidFill>
                <a:effectLst/>
                <a:latin typeface="+mn-ea"/>
                <a:ea typeface="+mn-ea"/>
              </a:rPr>
              <a:t>＜ウォルマートの場合＞</a:t>
            </a:r>
          </a:p>
        </p:txBody>
      </p:sp>
    </p:spTree>
    <p:extLst>
      <p:ext uri="{BB962C8B-B14F-4D97-AF65-F5344CB8AC3E}">
        <p14:creationId xmlns:p14="http://schemas.microsoft.com/office/powerpoint/2010/main" val="49849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企業事例　－</a:t>
            </a:r>
            <a:r>
              <a:rPr kumimoji="1" lang="en-US" altLang="ja-JP" sz="2300" dirty="0"/>
              <a:t>Pfizer</a:t>
            </a:r>
            <a:r>
              <a:rPr kumimoji="1" lang="ja-JP" altLang="en-US" sz="2300" dirty="0"/>
              <a:t>－</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④対社内</a:t>
            </a:r>
            <a:endParaRPr kumimoji="1" lang="ja-JP" altLang="en-US" dirty="0"/>
          </a:p>
        </p:txBody>
      </p:sp>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環境医学グループ、環境法グループ、グローバル工学グループの３つの部会を立ち上げ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グローバル工学グループが、</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省エネと再エネの促進がコスト的に負担ではなくメリットを生み出す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と捉え、社内調整に尽力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取締役会で目標が承認された後は、社内調整がスムーズに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エネルギー節約の見える化ができた（設備単位での効果は小さいが、</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年以降</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3300</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のプロジェクトを合算すると年間</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億円の節約となっている）</a:t>
            </a:r>
            <a:endPar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社内からエネルギー節約アイデアを募り、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に関わる社員も増えている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https://sciencebasedtargets.org/companies-taking-action/case-studies/pfizer</a:t>
            </a:r>
            <a:r>
              <a:rPr lang="ja-JP" altLang="en-US" sz="1200" dirty="0">
                <a:solidFill>
                  <a:srgbClr val="000000"/>
                </a:solidFill>
                <a:latin typeface="Meiryo UI" pitchFamily="50" charset="-128"/>
                <a:ea typeface="Meiryo UI" pitchFamily="50" charset="-128"/>
                <a:cs typeface="Meiryo UI" pitchFamily="50" charset="-128"/>
              </a:rPr>
              <a:t>）より作成</a:t>
            </a:r>
          </a:p>
        </p:txBody>
      </p:sp>
      <p:graphicFrame>
        <p:nvGraphicFramePr>
          <p:cNvPr id="15" name="表 14"/>
          <p:cNvGraphicFramePr>
            <a:graphicFrameLocks noGrp="1"/>
          </p:cNvGraphicFramePr>
          <p:nvPr>
            <p:extLst>
              <p:ext uri="{D42A27DB-BD31-4B8C-83A1-F6EECF244321}">
                <p14:modId xmlns:p14="http://schemas.microsoft.com/office/powerpoint/2010/main" val="1419798051"/>
              </p:ext>
            </p:extLst>
          </p:nvPr>
        </p:nvGraphicFramePr>
        <p:xfrm>
          <a:off x="501796" y="1368930"/>
          <a:ext cx="9648824" cy="2869301"/>
        </p:xfrm>
        <a:graphic>
          <a:graphicData uri="http://schemas.openxmlformats.org/drawingml/2006/table">
            <a:tbl>
              <a:tblPr firstRow="1" bandRow="1"/>
              <a:tblGrid>
                <a:gridCol w="693735">
                  <a:extLst>
                    <a:ext uri="{9D8B030D-6E8A-4147-A177-3AD203B41FA5}">
                      <a16:colId xmlns:a16="http://schemas.microsoft.com/office/drawing/2014/main" val="20000"/>
                    </a:ext>
                  </a:extLst>
                </a:gridCol>
                <a:gridCol w="856562">
                  <a:extLst>
                    <a:ext uri="{9D8B030D-6E8A-4147-A177-3AD203B41FA5}">
                      <a16:colId xmlns:a16="http://schemas.microsoft.com/office/drawing/2014/main" val="20001"/>
                    </a:ext>
                  </a:extLst>
                </a:gridCol>
                <a:gridCol w="973367">
                  <a:extLst>
                    <a:ext uri="{9D8B030D-6E8A-4147-A177-3AD203B41FA5}">
                      <a16:colId xmlns:a16="http://schemas.microsoft.com/office/drawing/2014/main" val="20002"/>
                    </a:ext>
                  </a:extLst>
                </a:gridCol>
                <a:gridCol w="1440582">
                  <a:extLst>
                    <a:ext uri="{9D8B030D-6E8A-4147-A177-3AD203B41FA5}">
                      <a16:colId xmlns:a16="http://schemas.microsoft.com/office/drawing/2014/main" val="20003"/>
                    </a:ext>
                  </a:extLst>
                </a:gridCol>
                <a:gridCol w="1090291">
                  <a:extLst>
                    <a:ext uri="{9D8B030D-6E8A-4147-A177-3AD203B41FA5}">
                      <a16:colId xmlns:a16="http://schemas.microsoft.com/office/drawing/2014/main" val="20004"/>
                    </a:ext>
                  </a:extLst>
                </a:gridCol>
                <a:gridCol w="1129104">
                  <a:extLst>
                    <a:ext uri="{9D8B030D-6E8A-4147-A177-3AD203B41FA5}">
                      <a16:colId xmlns:a16="http://schemas.microsoft.com/office/drawing/2014/main" val="20005"/>
                    </a:ext>
                  </a:extLst>
                </a:gridCol>
                <a:gridCol w="1051235">
                  <a:extLst>
                    <a:ext uri="{9D8B030D-6E8A-4147-A177-3AD203B41FA5}">
                      <a16:colId xmlns:a16="http://schemas.microsoft.com/office/drawing/2014/main" val="20006"/>
                    </a:ext>
                  </a:extLst>
                </a:gridCol>
                <a:gridCol w="2413948">
                  <a:extLst>
                    <a:ext uri="{9D8B030D-6E8A-4147-A177-3AD203B41FA5}">
                      <a16:colId xmlns:a16="http://schemas.microsoft.com/office/drawing/2014/main" val="20007"/>
                    </a:ext>
                  </a:extLst>
                </a:gridCol>
              </a:tblGrid>
              <a:tr h="377360">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37736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99131">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医薬品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4374">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10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％の主要サプライヤーに対して</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削減目標を設定させる</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501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dirty="0"/>
              <a:t>SBT</a:t>
            </a:r>
            <a:r>
              <a:rPr lang="ja-JP" altLang="en-US" dirty="0"/>
              <a:t>とは？</a:t>
            </a:r>
          </a:p>
        </p:txBody>
      </p:sp>
    </p:spTree>
    <p:extLst>
      <p:ext uri="{BB962C8B-B14F-4D97-AF65-F5344CB8AC3E}">
        <p14:creationId xmlns:p14="http://schemas.microsoft.com/office/powerpoint/2010/main" val="574467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企業事例　－</a:t>
            </a:r>
            <a:r>
              <a:rPr lang="en-US" altLang="ja-JP" sz="2300" dirty="0" err="1"/>
              <a:t>Ørsted</a:t>
            </a:r>
            <a:r>
              <a:rPr kumimoji="1" lang="ja-JP" altLang="en-US" sz="2300" dirty="0"/>
              <a:t>－</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④対社内</a:t>
            </a:r>
            <a:endParaRPr kumimoji="1" lang="ja-JP" altLang="en-US" dirty="0"/>
          </a:p>
        </p:txBody>
      </p:sp>
      <p:sp>
        <p:nvSpPr>
          <p:cNvPr id="7" name="テキスト ボックス 6"/>
          <p:cNvSpPr txBox="1"/>
          <p:nvPr/>
        </p:nvSpPr>
        <p:spPr>
          <a:xfrm>
            <a:off x="478783" y="3193446"/>
            <a:ext cx="9655011" cy="3170099"/>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化石燃料事業が衰退し、将来の収益性に対する</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実質的なリスクに直面</a:t>
            </a:r>
            <a:endParaRPr lang="en-US" altLang="ja-JP"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未来において気候変動対策と</a:t>
            </a:r>
            <a:r>
              <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排出削減が求められる中で、完全な再生可能エネルギー企業へと</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事業モデル転換を決意</a:t>
            </a:r>
            <a:endParaRPr lang="en-US" altLang="ja-JP"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目標設定の大部分は</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既存の目標を</a:t>
            </a:r>
            <a:r>
              <a:rPr lang="en-US" altLang="ja-JP"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基準に照らして確認</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することで実施</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950" dirty="0">
                <a:latin typeface="Meiryo UI" panose="020B0604030504040204" pitchFamily="50" charset="-128"/>
                <a:ea typeface="Meiryo UI" panose="020B0604030504040204" pitchFamily="50" charset="-128"/>
                <a:cs typeface="Meiryo UI" panose="020B0604030504040204" pitchFamily="50" charset="-128"/>
              </a:rPr>
              <a:t>再生可能エネルギー市場において強固な地位を築いた</a:t>
            </a:r>
          </a:p>
          <a:p>
            <a:pPr marL="534988" lvl="1" indent="-285750" fontAlgn="auto">
              <a:spcBef>
                <a:spcPts val="0"/>
              </a:spcBef>
              <a:spcAft>
                <a:spcPts val="0"/>
              </a:spcAft>
              <a:buFont typeface="Wingdings" panose="05000000000000000000" pitchFamily="2" charset="2"/>
              <a:buChar char="l"/>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脱炭素への移行を決断することで</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事業の存続可能性を見出す</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ことが出来た</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増加、主流化傾向にある、低炭素移行を課題と認識する投資家から優良企業と見られるようになった</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https://sciencebasedtargets.org/companies-taking-action/case-studies/orsted</a:t>
            </a:r>
            <a:r>
              <a:rPr lang="ja-JP" altLang="en-US" sz="1200" dirty="0">
                <a:solidFill>
                  <a:srgbClr val="000000"/>
                </a:solidFill>
                <a:latin typeface="Meiryo UI" pitchFamily="50" charset="-128"/>
                <a:ea typeface="Meiryo UI" pitchFamily="50" charset="-128"/>
                <a:cs typeface="Meiryo UI" pitchFamily="50" charset="-128"/>
              </a:rPr>
              <a:t>）より作成</a:t>
            </a:r>
          </a:p>
        </p:txBody>
      </p:sp>
      <p:graphicFrame>
        <p:nvGraphicFramePr>
          <p:cNvPr id="9" name="表 8"/>
          <p:cNvGraphicFramePr>
            <a:graphicFrameLocks noGrp="1"/>
          </p:cNvGraphicFramePr>
          <p:nvPr>
            <p:extLst>
              <p:ext uri="{D42A27DB-BD31-4B8C-83A1-F6EECF244321}">
                <p14:modId xmlns:p14="http://schemas.microsoft.com/office/powerpoint/2010/main" val="742843874"/>
              </p:ext>
            </p:extLst>
          </p:nvPr>
        </p:nvGraphicFramePr>
        <p:xfrm>
          <a:off x="507115" y="1368930"/>
          <a:ext cx="9638185" cy="18070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デンマーク</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電力事業・エネルギー関連</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エネルギー生産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1kWh</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当たりの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en-US" altLang="ja-JP" sz="1600">
                          <a:latin typeface="Meiryo UI" panose="020B0604030504040204" pitchFamily="50" charset="-128"/>
                          <a:ea typeface="Meiryo UI" panose="020B0604030504040204" pitchFamily="50" charset="-128"/>
                          <a:cs typeface="Meiryo UI" panose="020B0604030504040204" pitchFamily="50" charset="-128"/>
                        </a:rPr>
                        <a:t>20gCO2e/kWh</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の電力排出係数に相当）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403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a:t>目標設定のメリットを企業が実感</a:t>
            </a:r>
          </a:p>
        </p:txBody>
      </p:sp>
      <p:sp>
        <p:nvSpPr>
          <p:cNvPr id="4" name="コンテンツ プレースホルダー 3"/>
          <p:cNvSpPr>
            <a:spLocks noGrp="1"/>
          </p:cNvSpPr>
          <p:nvPr>
            <p:ph sz="quarter" idx="11"/>
          </p:nvPr>
        </p:nvSpPr>
        <p:spPr/>
        <p:txBody>
          <a:bodyPr/>
          <a:lstStyle/>
          <a:p>
            <a:r>
              <a:rPr lang="en-US" altLang="ja-JP" dirty="0"/>
              <a:t>SBT</a:t>
            </a:r>
            <a:r>
              <a:rPr kumimoji="1" lang="ja-JP" altLang="en-US" dirty="0"/>
              <a:t>に取り組むメリット</a:t>
            </a:r>
            <a:r>
              <a:rPr lang="ja-JP" altLang="en-US" dirty="0"/>
              <a:t>④対社内</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a:t>SBT</a:t>
            </a:r>
            <a:r>
              <a:rPr lang="ja-JP" altLang="en-US" dirty="0"/>
              <a:t>にコミットした企業のうち</a:t>
            </a:r>
            <a:r>
              <a:rPr lang="en-US" altLang="ja-JP" dirty="0"/>
              <a:t>185</a:t>
            </a:r>
            <a:r>
              <a:rPr lang="ja-JP" altLang="en-US" dirty="0"/>
              <a:t>社の企業の役員に対しアンケートを実施</a:t>
            </a:r>
            <a:endParaRPr lang="en-US" altLang="ja-JP" dirty="0"/>
          </a:p>
          <a:p>
            <a:pPr marL="273050" indent="-273050"/>
            <a:r>
              <a:rPr lang="ja-JP" altLang="en-US" dirty="0"/>
              <a:t>全体の</a:t>
            </a:r>
            <a:r>
              <a:rPr lang="en-US" altLang="ja-JP" dirty="0"/>
              <a:t>63</a:t>
            </a:r>
            <a:r>
              <a:rPr lang="ja-JP" altLang="en-US" dirty="0"/>
              <a:t>％が、</a:t>
            </a:r>
            <a:r>
              <a:rPr lang="en-US" altLang="ja-JP" dirty="0"/>
              <a:t>SBT</a:t>
            </a:r>
            <a:r>
              <a:rPr lang="ja-JP" altLang="en-US" dirty="0"/>
              <a:t>目標の設定がイノベーションを推進させていると回答</a:t>
            </a:r>
            <a:endParaRPr lang="en-US" altLang="ja-JP" dirty="0"/>
          </a:p>
        </p:txBody>
      </p:sp>
      <p:pic>
        <p:nvPicPr>
          <p:cNvPr id="7" name="Picture 2" descr="https://sciencebasedtargets.org/wp-content/uploads/2018/07/innov.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Science Based Targets</a:t>
            </a:r>
            <a:r>
              <a:rPr lang="ja-JP" altLang="en-US" sz="1100" dirty="0">
                <a:solidFill>
                  <a:srgbClr val="000000"/>
                </a:solidFill>
                <a:latin typeface="Meiryo UI" pitchFamily="50" charset="-128"/>
                <a:ea typeface="Meiryo UI" pitchFamily="50" charset="-128"/>
                <a:cs typeface="Meiryo UI" pitchFamily="50" charset="-128"/>
              </a:rPr>
              <a:t>ホームページ</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BLOG</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dirty="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96545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dirty="0"/>
              <a:t>SBT</a:t>
            </a:r>
            <a:r>
              <a:rPr lang="ja-JP" altLang="en-US" dirty="0"/>
              <a:t>参加企業</a:t>
            </a:r>
          </a:p>
        </p:txBody>
      </p:sp>
    </p:spTree>
    <p:extLst>
      <p:ext uri="{BB962C8B-B14F-4D97-AF65-F5344CB8AC3E}">
        <p14:creationId xmlns:p14="http://schemas.microsoft.com/office/powerpoint/2010/main" val="337102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に参加する企業は世界全体で年々増加</a:t>
            </a:r>
            <a:endParaRPr kumimoji="1" lang="ja-JP" altLang="en-US"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35BEA784-71CB-E5A6-49A5-FC953746D032}"/>
              </a:ext>
            </a:extLst>
          </p:cNvPr>
          <p:cNvSpPr txBox="1">
            <a:spLocks/>
          </p:cNvSpPr>
          <p:nvPr/>
        </p:nvSpPr>
        <p:spPr>
          <a:xfrm>
            <a:off x="163899" y="1109987"/>
            <a:ext cx="10359254" cy="880905"/>
          </a:xfrm>
          <a:prstGeom prst="rect">
            <a:avLst/>
          </a:prstGeom>
          <a:ln w="19050">
            <a:solidFill>
              <a:schemeClr val="tx2"/>
            </a:solidFill>
          </a:ln>
        </p:spPr>
        <p:txBody>
          <a:bodyPr wrap="square" lIns="180000" tIns="180000" rIns="180000" bIns="144000" anchor="t" anchorCtr="0">
            <a:spAutoFit/>
          </a:bodyPr>
          <a:lstStyle>
            <a:defPPr>
              <a:defRPr lang="ja-JP"/>
            </a:defPPr>
            <a:lvl1pPr marL="0" indent="-285750" algn="l" defTabSz="913760" rtl="0" eaLnBrk="1" latinLnBrk="0" hangingPunct="1">
              <a:lnSpc>
                <a:spcPct val="100000"/>
              </a:lnSpc>
              <a:spcBef>
                <a:spcPts val="600"/>
              </a:spcBef>
              <a:spcAft>
                <a:spcPts val="0"/>
              </a:spcAft>
              <a:buFont typeface="Wingdings" panose="05000000000000000000" pitchFamily="2" charset="2"/>
              <a:buChar char="n"/>
              <a:defRPr kumimoji="1" sz="1799" b="0" kern="1200">
                <a:solidFill>
                  <a:schemeClr val="tx1"/>
                </a:solidFill>
                <a:latin typeface="+mn-lt"/>
                <a:ea typeface="+mn-ea"/>
                <a:cs typeface="+mn-cs"/>
              </a:defRPr>
            </a:lvl1pPr>
            <a:lvl2pPr marL="45688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2pPr>
            <a:lvl3pPr marL="91376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3pPr>
            <a:lvl4pPr marL="137064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4pPr>
            <a:lvl5pPr marL="182752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5pPr>
            <a:lvl6pPr marL="228440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6pPr>
            <a:lvl7pPr marL="274128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7pPr>
            <a:lvl8pPr marL="319816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8pPr>
            <a:lvl9pPr marL="365504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9pPr>
          </a:lstStyle>
          <a:p>
            <a:pPr marL="285750"/>
            <a:r>
              <a:rPr lang="en-US" altLang="ja-JP" dirty="0"/>
              <a:t>2024</a:t>
            </a:r>
            <a:r>
              <a:rPr lang="ja-JP" altLang="en-US" dirty="0"/>
              <a:t>年</a:t>
            </a:r>
            <a:r>
              <a:rPr lang="en-US" altLang="ja-JP" dirty="0"/>
              <a:t>3</a:t>
            </a:r>
            <a:r>
              <a:rPr lang="ja-JP" altLang="en-US" dirty="0"/>
              <a:t>月時点で世界全体の</a:t>
            </a:r>
            <a:r>
              <a:rPr lang="en-US" altLang="ja-JP" dirty="0"/>
              <a:t>SBT</a:t>
            </a:r>
            <a:r>
              <a:rPr lang="ja-JP" altLang="en-US" dirty="0"/>
              <a:t>認定企業は</a:t>
            </a:r>
            <a:r>
              <a:rPr lang="en-US" altLang="ja-JP" dirty="0"/>
              <a:t>4,779</a:t>
            </a:r>
            <a:r>
              <a:rPr lang="ja-JP" altLang="en-US" dirty="0"/>
              <a:t>社、コミット中企業は</a:t>
            </a:r>
            <a:r>
              <a:rPr lang="en-US" altLang="ja-JP" dirty="0"/>
              <a:t>2,926</a:t>
            </a:r>
            <a:r>
              <a:rPr lang="ja-JP" altLang="en-US" dirty="0"/>
              <a:t>社であり、</a:t>
            </a:r>
            <a:r>
              <a:rPr lang="en-US" altLang="ja-JP" dirty="0"/>
              <a:t> </a:t>
            </a:r>
            <a:br>
              <a:rPr lang="en-US" altLang="ja-JP" dirty="0"/>
            </a:br>
            <a:r>
              <a:rPr lang="en-US" altLang="ja-JP" dirty="0"/>
              <a:t>2023</a:t>
            </a:r>
            <a:r>
              <a:rPr lang="ja-JP" altLang="en-US" dirty="0"/>
              <a:t>年</a:t>
            </a:r>
            <a:r>
              <a:rPr lang="en-US" altLang="ja-JP" dirty="0"/>
              <a:t>3</a:t>
            </a:r>
            <a:r>
              <a:rPr lang="ja-JP" altLang="en-US" dirty="0"/>
              <a:t>月と比較して増加率はそれぞれ</a:t>
            </a:r>
            <a:r>
              <a:rPr lang="en-US" altLang="ja-JP" dirty="0"/>
              <a:t>112%</a:t>
            </a:r>
            <a:r>
              <a:rPr lang="ja-JP" altLang="en-US" dirty="0"/>
              <a:t>、</a:t>
            </a:r>
            <a:r>
              <a:rPr lang="en-US" altLang="ja-JP" dirty="0"/>
              <a:t>14%</a:t>
            </a:r>
            <a:r>
              <a:rPr lang="ja-JP" altLang="en-US" dirty="0"/>
              <a:t>となった</a:t>
            </a:r>
            <a:endParaRPr lang="en-US" altLang="ja-JP" dirty="0"/>
          </a:p>
        </p:txBody>
      </p:sp>
      <p:sp>
        <p:nvSpPr>
          <p:cNvPr id="22" name="テキスト ボックス 21">
            <a:extLst>
              <a:ext uri="{FF2B5EF4-FFF2-40B4-BE49-F238E27FC236}">
                <a16:creationId xmlns:a16="http://schemas.microsoft.com/office/drawing/2014/main" id="{F04B61A4-6954-9029-B364-AE5A2B7F7EC8}"/>
              </a:ext>
            </a:extLst>
          </p:cNvPr>
          <p:cNvSpPr txBox="1"/>
          <p:nvPr/>
        </p:nvSpPr>
        <p:spPr bwMode="auto">
          <a:xfrm>
            <a:off x="1422891" y="6607963"/>
            <a:ext cx="4478168" cy="307518"/>
          </a:xfrm>
          <a:prstGeom prst="rect">
            <a:avLst/>
          </a:prstGeom>
          <a:noFill/>
          <a:ln w="9525">
            <a:noFill/>
            <a:miter lim="800000"/>
            <a:headEnd/>
            <a:tailEnd/>
          </a:ln>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lang="en-US" altLang="ja-JP" sz="1399" dirty="0"/>
              <a:t>※</a:t>
            </a:r>
            <a:r>
              <a:rPr lang="ja-JP" altLang="en-US" sz="1399" dirty="0"/>
              <a:t>コミットとは、</a:t>
            </a:r>
            <a:r>
              <a:rPr lang="en-US" altLang="ja-JP" sz="1399" dirty="0"/>
              <a:t>2</a:t>
            </a:r>
            <a:r>
              <a:rPr lang="ja-JP" altLang="en-US" sz="1399" dirty="0"/>
              <a:t>年以内に</a:t>
            </a:r>
            <a:r>
              <a:rPr lang="en-US" altLang="ja-JP" sz="1399" dirty="0"/>
              <a:t>SBT</a:t>
            </a:r>
            <a:r>
              <a:rPr lang="ja-JP" altLang="en-US" sz="1399" dirty="0"/>
              <a:t>認定を取得すると宣言すること</a:t>
            </a:r>
            <a:endParaRPr lang="en-US" altLang="ja-JP" sz="1399" dirty="0"/>
          </a:p>
        </p:txBody>
      </p:sp>
      <p:sp>
        <p:nvSpPr>
          <p:cNvPr id="23" name="テキスト ボックス 11">
            <a:extLst>
              <a:ext uri="{FF2B5EF4-FFF2-40B4-BE49-F238E27FC236}">
                <a16:creationId xmlns:a16="http://schemas.microsoft.com/office/drawing/2014/main" id="{77AEEE05-E0C3-7389-54C1-7CADDE151FF8}"/>
              </a:ext>
            </a:extLst>
          </p:cNvPr>
          <p:cNvSpPr txBox="1">
            <a:spLocks noChangeArrowheads="1"/>
          </p:cNvSpPr>
          <p:nvPr/>
        </p:nvSpPr>
        <p:spPr bwMode="auto">
          <a:xfrm>
            <a:off x="696211" y="7259257"/>
            <a:ext cx="10104324" cy="26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lvl="0" defTabSz="843408" eaLnBrk="1" fontAlgn="auto" hangingPunct="1">
              <a:lnSpc>
                <a:spcPct val="100000"/>
              </a:lnSpc>
              <a:spcBef>
                <a:spcPts val="0"/>
              </a:spcBef>
              <a:spcAft>
                <a:spcPts val="0"/>
              </a:spcAft>
              <a:defRPr/>
            </a:pPr>
            <a:r>
              <a:rPr lang="en-US" altLang="ja-JP" sz="1099" b="0" dirty="0">
                <a:solidFill>
                  <a:srgbClr val="000000"/>
                </a:solidFill>
                <a:latin typeface="Meiryo UI" pitchFamily="50" charset="-128"/>
                <a:ea typeface="Meiryo UI" pitchFamily="50" charset="-128"/>
                <a:cs typeface="Meiryo UI" pitchFamily="50" charset="-128"/>
              </a:rPr>
              <a:t>[</a:t>
            </a:r>
            <a:r>
              <a:rPr lang="ja-JP" altLang="en-US" sz="1099" b="0" dirty="0">
                <a:solidFill>
                  <a:srgbClr val="000000"/>
                </a:solidFill>
                <a:latin typeface="Meiryo UI" pitchFamily="50" charset="-128"/>
                <a:ea typeface="Meiryo UI" pitchFamily="50" charset="-128"/>
                <a:cs typeface="Meiryo UI" pitchFamily="50" charset="-128"/>
              </a:rPr>
              <a:t>出所</a:t>
            </a:r>
            <a:r>
              <a:rPr lang="en-US" altLang="ja-JP" sz="1099" b="0" dirty="0">
                <a:solidFill>
                  <a:srgbClr val="000000"/>
                </a:solidFill>
                <a:latin typeface="Meiryo UI" pitchFamily="50" charset="-128"/>
                <a:ea typeface="Meiryo UI" pitchFamily="50" charset="-128"/>
                <a:cs typeface="Meiryo UI" pitchFamily="50" charset="-128"/>
              </a:rPr>
              <a:t>]Science Based Targets</a:t>
            </a:r>
            <a:r>
              <a:rPr lang="ja-JP" altLang="en-US" sz="1099" b="0" dirty="0">
                <a:solidFill>
                  <a:srgbClr val="000000"/>
                </a:solidFill>
                <a:latin typeface="Meiryo UI" pitchFamily="50" charset="-128"/>
                <a:ea typeface="Meiryo UI" pitchFamily="50" charset="-128"/>
                <a:cs typeface="Meiryo UI" pitchFamily="50" charset="-128"/>
              </a:rPr>
              <a:t>ホームページ　</a:t>
            </a:r>
            <a:r>
              <a:rPr lang="en-US" altLang="ja-JP" sz="1099" b="0" dirty="0">
                <a:solidFill>
                  <a:srgbClr val="000000"/>
                </a:solidFill>
                <a:latin typeface="Meiryo UI" pitchFamily="50" charset="-128"/>
                <a:ea typeface="Meiryo UI" pitchFamily="50" charset="-128"/>
                <a:cs typeface="Meiryo UI" pitchFamily="50" charset="-128"/>
              </a:rPr>
              <a:t>Companies</a:t>
            </a:r>
            <a:r>
              <a:rPr lang="ja-JP" altLang="en-US" sz="1099" b="0" dirty="0">
                <a:solidFill>
                  <a:srgbClr val="000000"/>
                </a:solidFill>
                <a:latin typeface="Meiryo UI" pitchFamily="50" charset="-128"/>
                <a:ea typeface="Meiryo UI" pitchFamily="50" charset="-128"/>
                <a:cs typeface="Meiryo UI" pitchFamily="50" charset="-128"/>
              </a:rPr>
              <a:t> </a:t>
            </a:r>
            <a:r>
              <a:rPr lang="en-US" altLang="ja-JP" sz="1099" b="0" dirty="0">
                <a:solidFill>
                  <a:srgbClr val="000000"/>
                </a:solidFill>
                <a:latin typeface="Meiryo UI" pitchFamily="50" charset="-128"/>
                <a:ea typeface="Meiryo UI" pitchFamily="50" charset="-128"/>
                <a:cs typeface="Meiryo UI" pitchFamily="50" charset="-128"/>
              </a:rPr>
              <a:t>Take</a:t>
            </a:r>
            <a:r>
              <a:rPr lang="ja-JP" altLang="en-US" sz="1099" b="0" dirty="0">
                <a:solidFill>
                  <a:srgbClr val="000000"/>
                </a:solidFill>
                <a:latin typeface="Meiryo UI" pitchFamily="50" charset="-128"/>
                <a:ea typeface="Meiryo UI" pitchFamily="50" charset="-128"/>
                <a:cs typeface="Meiryo UI" pitchFamily="50" charset="-128"/>
              </a:rPr>
              <a:t> </a:t>
            </a:r>
            <a:r>
              <a:rPr lang="en-US" altLang="ja-JP" sz="1099" b="0" dirty="0">
                <a:latin typeface="Meiryo UI" pitchFamily="50" charset="-128"/>
                <a:ea typeface="Meiryo UI" pitchFamily="50" charset="-128"/>
                <a:cs typeface="Meiryo UI" pitchFamily="50" charset="-128"/>
              </a:rPr>
              <a:t>Action</a:t>
            </a:r>
            <a:r>
              <a:rPr lang="en-US" altLang="ja-JP" sz="1099" dirty="0">
                <a:latin typeface="Meiryo UI" pitchFamily="50" charset="-128"/>
                <a:ea typeface="Meiryo UI" pitchFamily="50" charset="-128"/>
                <a:cs typeface="Meiryo UI" pitchFamily="50" charset="-128"/>
              </a:rPr>
              <a:t>(</a:t>
            </a:r>
            <a:r>
              <a:rPr lang="en-US" altLang="ja-JP" sz="1099" b="0">
                <a:latin typeface="Meiryo UI" pitchFamily="50" charset="-128"/>
                <a:ea typeface="Meiryo UI" pitchFamily="50" charset="-128"/>
                <a:cs typeface="Meiryo UI" pitchFamily="50" charset="-128"/>
              </a:rPr>
              <a:t>http://sciencebasedtargets.org/companies-taking-action/</a:t>
            </a:r>
            <a:r>
              <a:rPr lang="en-US" altLang="ja-JP" sz="1099">
                <a:latin typeface="Meiryo UI" pitchFamily="50" charset="-128"/>
                <a:ea typeface="Meiryo UI" pitchFamily="50" charset="-128"/>
                <a:cs typeface="Meiryo UI" pitchFamily="50" charset="-128"/>
              </a:rPr>
              <a:t>)</a:t>
            </a:r>
            <a:r>
              <a:rPr lang="ja-JP" altLang="en-US" sz="1099" b="0" dirty="0">
                <a:latin typeface="Meiryo UI" pitchFamily="50" charset="-128"/>
                <a:ea typeface="Meiryo UI" pitchFamily="50" charset="-128"/>
                <a:cs typeface="Meiryo UI" pitchFamily="50" charset="-128"/>
              </a:rPr>
              <a:t>より作成</a:t>
            </a:r>
          </a:p>
        </p:txBody>
      </p:sp>
      <p:graphicFrame>
        <p:nvGraphicFramePr>
          <p:cNvPr id="25" name="グラフ 24">
            <a:extLst>
              <a:ext uri="{FF2B5EF4-FFF2-40B4-BE49-F238E27FC236}">
                <a16:creationId xmlns:a16="http://schemas.microsoft.com/office/drawing/2014/main" id="{34668D23-54BE-0D5B-DE1A-6D140985EC50}"/>
              </a:ext>
            </a:extLst>
          </p:cNvPr>
          <p:cNvGraphicFramePr>
            <a:graphicFrameLocks/>
          </p:cNvGraphicFramePr>
          <p:nvPr/>
        </p:nvGraphicFramePr>
        <p:xfrm>
          <a:off x="629398" y="2189760"/>
          <a:ext cx="9358922" cy="4488194"/>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a:extLst>
              <a:ext uri="{FF2B5EF4-FFF2-40B4-BE49-F238E27FC236}">
                <a16:creationId xmlns:a16="http://schemas.microsoft.com/office/drawing/2014/main" id="{BBD48C12-7F18-87EE-838E-C792669C48C9}"/>
              </a:ext>
            </a:extLst>
          </p:cNvPr>
          <p:cNvSpPr txBox="1"/>
          <p:nvPr/>
        </p:nvSpPr>
        <p:spPr>
          <a:xfrm>
            <a:off x="1684104" y="5512094"/>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dirty="0">
                <a:solidFill>
                  <a:srgbClr val="FF0000"/>
                </a:solidFill>
              </a:rPr>
              <a:t>17</a:t>
            </a:r>
            <a:endParaRPr kumimoji="1" lang="ja-JP" altLang="en-US" sz="1798" b="1" dirty="0">
              <a:solidFill>
                <a:srgbClr val="FF0000"/>
              </a:solidFill>
            </a:endParaRPr>
          </a:p>
        </p:txBody>
      </p:sp>
      <p:sp>
        <p:nvSpPr>
          <p:cNvPr id="27" name="テキスト ボックス 26">
            <a:extLst>
              <a:ext uri="{FF2B5EF4-FFF2-40B4-BE49-F238E27FC236}">
                <a16:creationId xmlns:a16="http://schemas.microsoft.com/office/drawing/2014/main" id="{2C01AB89-E79C-BAA4-83AD-5D0630DB23A1}"/>
              </a:ext>
            </a:extLst>
          </p:cNvPr>
          <p:cNvSpPr txBox="1"/>
          <p:nvPr/>
        </p:nvSpPr>
        <p:spPr>
          <a:xfrm>
            <a:off x="2527495" y="5327583"/>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101</a:t>
            </a:r>
            <a:endParaRPr kumimoji="1" lang="ja-JP" altLang="en-US" sz="1798" b="1" dirty="0">
              <a:solidFill>
                <a:srgbClr val="FF0000"/>
              </a:solidFill>
            </a:endParaRPr>
          </a:p>
        </p:txBody>
      </p:sp>
      <p:sp>
        <p:nvSpPr>
          <p:cNvPr id="28" name="テキスト ボックス 27">
            <a:extLst>
              <a:ext uri="{FF2B5EF4-FFF2-40B4-BE49-F238E27FC236}">
                <a16:creationId xmlns:a16="http://schemas.microsoft.com/office/drawing/2014/main" id="{170AC265-2733-9E08-C58F-2766D5B7C00C}"/>
              </a:ext>
            </a:extLst>
          </p:cNvPr>
          <p:cNvSpPr txBox="1"/>
          <p:nvPr/>
        </p:nvSpPr>
        <p:spPr>
          <a:xfrm>
            <a:off x="3370886" y="5278292"/>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dirty="0">
                <a:solidFill>
                  <a:srgbClr val="FF0000"/>
                </a:solidFill>
              </a:rPr>
              <a:t>206</a:t>
            </a:r>
            <a:endParaRPr kumimoji="1" lang="ja-JP" altLang="en-US" sz="1798" b="1" dirty="0">
              <a:solidFill>
                <a:srgbClr val="FF0000"/>
              </a:solidFill>
            </a:endParaRPr>
          </a:p>
        </p:txBody>
      </p:sp>
      <p:sp>
        <p:nvSpPr>
          <p:cNvPr id="29" name="テキスト ボックス 28">
            <a:extLst>
              <a:ext uri="{FF2B5EF4-FFF2-40B4-BE49-F238E27FC236}">
                <a16:creationId xmlns:a16="http://schemas.microsoft.com/office/drawing/2014/main" id="{384190E9-FBA3-0128-11EA-C1AB562F9CDD}"/>
              </a:ext>
            </a:extLst>
          </p:cNvPr>
          <p:cNvSpPr txBox="1"/>
          <p:nvPr/>
        </p:nvSpPr>
        <p:spPr>
          <a:xfrm>
            <a:off x="4214277" y="5262350"/>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369</a:t>
            </a:r>
            <a:endParaRPr kumimoji="1" lang="ja-JP" altLang="en-US" sz="1798" b="1" dirty="0">
              <a:solidFill>
                <a:srgbClr val="FF0000"/>
              </a:solidFill>
            </a:endParaRPr>
          </a:p>
        </p:txBody>
      </p:sp>
      <p:sp>
        <p:nvSpPr>
          <p:cNvPr id="30" name="テキスト ボックス 29">
            <a:extLst>
              <a:ext uri="{FF2B5EF4-FFF2-40B4-BE49-F238E27FC236}">
                <a16:creationId xmlns:a16="http://schemas.microsoft.com/office/drawing/2014/main" id="{861ACB12-98B9-45FD-D0CC-9A142F2E42D1}"/>
              </a:ext>
            </a:extLst>
          </p:cNvPr>
          <p:cNvSpPr txBox="1"/>
          <p:nvPr/>
        </p:nvSpPr>
        <p:spPr>
          <a:xfrm>
            <a:off x="5057668" y="5234667"/>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dirty="0">
                <a:solidFill>
                  <a:srgbClr val="FF0000"/>
                </a:solidFill>
              </a:rPr>
              <a:t>541</a:t>
            </a:r>
            <a:endParaRPr kumimoji="1" lang="ja-JP" altLang="en-US" sz="1798" b="1" dirty="0">
              <a:solidFill>
                <a:srgbClr val="FF0000"/>
              </a:solidFill>
            </a:endParaRPr>
          </a:p>
        </p:txBody>
      </p:sp>
      <p:sp>
        <p:nvSpPr>
          <p:cNvPr id="31" name="テキスト ボックス 30">
            <a:extLst>
              <a:ext uri="{FF2B5EF4-FFF2-40B4-BE49-F238E27FC236}">
                <a16:creationId xmlns:a16="http://schemas.microsoft.com/office/drawing/2014/main" id="{5A9F2431-CB10-0A66-9B5C-D423E8BF4D41}"/>
              </a:ext>
            </a:extLst>
          </p:cNvPr>
          <p:cNvSpPr txBox="1"/>
          <p:nvPr/>
        </p:nvSpPr>
        <p:spPr>
          <a:xfrm>
            <a:off x="5901059" y="5143072"/>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8</a:t>
            </a:r>
            <a:r>
              <a:rPr kumimoji="1" lang="en-US" altLang="ja-JP" sz="1798" b="1" dirty="0">
                <a:solidFill>
                  <a:srgbClr val="FF0000"/>
                </a:solidFill>
              </a:rPr>
              <a:t>41</a:t>
            </a:r>
            <a:endParaRPr kumimoji="1" lang="ja-JP" altLang="en-US" sz="1798" b="1" dirty="0">
              <a:solidFill>
                <a:srgbClr val="FF0000"/>
              </a:solidFill>
            </a:endParaRPr>
          </a:p>
        </p:txBody>
      </p:sp>
      <p:sp>
        <p:nvSpPr>
          <p:cNvPr id="32" name="テキスト ボックス 31">
            <a:extLst>
              <a:ext uri="{FF2B5EF4-FFF2-40B4-BE49-F238E27FC236}">
                <a16:creationId xmlns:a16="http://schemas.microsoft.com/office/drawing/2014/main" id="{D5A72FB1-1C91-D9D6-05D1-1C920C643B88}"/>
              </a:ext>
            </a:extLst>
          </p:cNvPr>
          <p:cNvSpPr txBox="1"/>
          <p:nvPr/>
        </p:nvSpPr>
        <p:spPr>
          <a:xfrm>
            <a:off x="6744450" y="4958561"/>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dirty="0">
                <a:solidFill>
                  <a:srgbClr val="FF0000"/>
                </a:solidFill>
              </a:rPr>
              <a:t>1,310</a:t>
            </a:r>
            <a:endParaRPr kumimoji="1" lang="ja-JP" altLang="en-US" sz="1798" b="1" dirty="0">
              <a:solidFill>
                <a:srgbClr val="FF0000"/>
              </a:solidFill>
            </a:endParaRPr>
          </a:p>
        </p:txBody>
      </p:sp>
      <p:sp>
        <p:nvSpPr>
          <p:cNvPr id="33" name="テキスト ボックス 32">
            <a:extLst>
              <a:ext uri="{FF2B5EF4-FFF2-40B4-BE49-F238E27FC236}">
                <a16:creationId xmlns:a16="http://schemas.microsoft.com/office/drawing/2014/main" id="{9093D23E-52B2-E29F-2F66-E0DC71A582CE}"/>
              </a:ext>
            </a:extLst>
          </p:cNvPr>
          <p:cNvSpPr txBox="1"/>
          <p:nvPr/>
        </p:nvSpPr>
        <p:spPr>
          <a:xfrm>
            <a:off x="7587841" y="4360827"/>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2,671</a:t>
            </a:r>
            <a:endParaRPr kumimoji="1" lang="ja-JP" altLang="en-US" sz="1798" b="1" dirty="0">
              <a:solidFill>
                <a:srgbClr val="FF0000"/>
              </a:solidFill>
            </a:endParaRPr>
          </a:p>
        </p:txBody>
      </p:sp>
      <p:pic>
        <p:nvPicPr>
          <p:cNvPr id="35" name="図 34">
            <a:extLst>
              <a:ext uri="{FF2B5EF4-FFF2-40B4-BE49-F238E27FC236}">
                <a16:creationId xmlns:a16="http://schemas.microsoft.com/office/drawing/2014/main" id="{DDCBEDC6-3D78-901E-9B08-000400665552}"/>
              </a:ext>
            </a:extLst>
          </p:cNvPr>
          <p:cNvPicPr>
            <a:picLocks noChangeAspect="1"/>
          </p:cNvPicPr>
          <p:nvPr/>
        </p:nvPicPr>
        <p:blipFill>
          <a:blip r:embed="rId3"/>
          <a:stretch>
            <a:fillRect/>
          </a:stretch>
        </p:blipFill>
        <p:spPr>
          <a:xfrm>
            <a:off x="1490010" y="2709890"/>
            <a:ext cx="1260921" cy="1133001"/>
          </a:xfrm>
          <a:prstGeom prst="rect">
            <a:avLst/>
          </a:prstGeom>
        </p:spPr>
      </p:pic>
      <p:sp>
        <p:nvSpPr>
          <p:cNvPr id="36" name="テキスト ボックス 35">
            <a:extLst>
              <a:ext uri="{FF2B5EF4-FFF2-40B4-BE49-F238E27FC236}">
                <a16:creationId xmlns:a16="http://schemas.microsoft.com/office/drawing/2014/main" id="{F9E294FF-D1E9-2771-2C45-7B0402CA2C67}"/>
              </a:ext>
            </a:extLst>
          </p:cNvPr>
          <p:cNvSpPr txBox="1"/>
          <p:nvPr/>
        </p:nvSpPr>
        <p:spPr>
          <a:xfrm>
            <a:off x="1257067" y="2203173"/>
            <a:ext cx="1909496" cy="36902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dirty="0">
                <a:latin typeface="+mn-lt"/>
                <a:ea typeface="+mn-ea"/>
              </a:rPr>
              <a:t>累計企業数グラフ</a:t>
            </a:r>
          </a:p>
        </p:txBody>
      </p:sp>
      <p:sp>
        <p:nvSpPr>
          <p:cNvPr id="37" name="テキスト ボックス 36">
            <a:extLst>
              <a:ext uri="{FF2B5EF4-FFF2-40B4-BE49-F238E27FC236}">
                <a16:creationId xmlns:a16="http://schemas.microsoft.com/office/drawing/2014/main" id="{F6DBEB12-2626-4687-1C54-DE48D3D492C5}"/>
              </a:ext>
            </a:extLst>
          </p:cNvPr>
          <p:cNvSpPr txBox="1"/>
          <p:nvPr/>
        </p:nvSpPr>
        <p:spPr>
          <a:xfrm>
            <a:off x="8431232" y="3387926"/>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4,810</a:t>
            </a:r>
            <a:endParaRPr kumimoji="1" lang="ja-JP" altLang="en-US" sz="1798" b="1" dirty="0">
              <a:solidFill>
                <a:srgbClr val="FF0000"/>
              </a:solidFill>
            </a:endParaRPr>
          </a:p>
        </p:txBody>
      </p:sp>
      <p:sp>
        <p:nvSpPr>
          <p:cNvPr id="4" name="テキスト ボックス 3">
            <a:extLst>
              <a:ext uri="{FF2B5EF4-FFF2-40B4-BE49-F238E27FC236}">
                <a16:creationId xmlns:a16="http://schemas.microsoft.com/office/drawing/2014/main" id="{AE9D2D3E-EEB2-D1AB-A6FE-D955B7E1B594}"/>
              </a:ext>
            </a:extLst>
          </p:cNvPr>
          <p:cNvSpPr txBox="1"/>
          <p:nvPr/>
        </p:nvSpPr>
        <p:spPr>
          <a:xfrm>
            <a:off x="9274622" y="2417894"/>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7</a:t>
            </a:r>
            <a:r>
              <a:rPr kumimoji="1" lang="en-US" altLang="ja-JP" sz="1798" b="1" dirty="0">
                <a:solidFill>
                  <a:srgbClr val="FF0000"/>
                </a:solidFill>
              </a:rPr>
              <a:t>,705</a:t>
            </a:r>
            <a:endParaRPr kumimoji="1" lang="ja-JP" altLang="en-US" sz="1798" b="1" dirty="0">
              <a:solidFill>
                <a:srgbClr val="FF0000"/>
              </a:solidFill>
            </a:endParaRPr>
          </a:p>
        </p:txBody>
      </p:sp>
    </p:spTree>
    <p:extLst>
      <p:ext uri="{BB962C8B-B14F-4D97-AF65-F5344CB8AC3E}">
        <p14:creationId xmlns:p14="http://schemas.microsoft.com/office/powerpoint/2010/main" val="2542436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954EC395-3DB0-854E-6B88-631FB6B02018}"/>
              </a:ext>
            </a:extLst>
          </p:cNvPr>
          <p:cNvGraphicFramePr>
            <a:graphicFrameLocks/>
          </p:cNvGraphicFramePr>
          <p:nvPr/>
        </p:nvGraphicFramePr>
        <p:xfrm>
          <a:off x="618071" y="2306513"/>
          <a:ext cx="9489010" cy="4814229"/>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kumimoji="1" lang="en-US" altLang="ja-JP" dirty="0"/>
              <a:t>SBT</a:t>
            </a:r>
            <a:r>
              <a:rPr kumimoji="1" lang="ja-JP" altLang="en-US" dirty="0"/>
              <a:t>に参加する日本企業の認定数が更に増加</a:t>
            </a:r>
          </a:p>
        </p:txBody>
      </p:sp>
      <p:sp>
        <p:nvSpPr>
          <p:cNvPr id="16" name="テキスト ボックス 15"/>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コンテンツ プレースホルダー 2">
            <a:extLst>
              <a:ext uri="{FF2B5EF4-FFF2-40B4-BE49-F238E27FC236}">
                <a16:creationId xmlns:a16="http://schemas.microsoft.com/office/drawing/2014/main" id="{FAF6C088-9132-99D3-C265-8B98BA5A248C}"/>
              </a:ext>
            </a:extLst>
          </p:cNvPr>
          <p:cNvSpPr>
            <a:spLocks noGrp="1"/>
          </p:cNvSpPr>
          <p:nvPr>
            <p:ph sz="quarter" idx="12"/>
          </p:nvPr>
        </p:nvSpPr>
        <p:spPr>
          <a:xfrm>
            <a:off x="163899" y="1109987"/>
            <a:ext cx="10359254" cy="957850"/>
          </a:xfrm>
        </p:spPr>
        <p:txBody>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lang="en-US" altLang="ja-JP" dirty="0"/>
              <a:t>2023</a:t>
            </a:r>
            <a:r>
              <a:rPr lang="ja-JP" altLang="en-US" dirty="0"/>
              <a:t>年</a:t>
            </a:r>
            <a:r>
              <a:rPr lang="en-US" altLang="ja-JP" dirty="0"/>
              <a:t>3</a:t>
            </a:r>
            <a:r>
              <a:rPr lang="ja-JP" altLang="en-US" dirty="0"/>
              <a:t>月から</a:t>
            </a:r>
            <a:r>
              <a:rPr lang="en-US" altLang="ja-JP" dirty="0"/>
              <a:t>2024</a:t>
            </a:r>
            <a:r>
              <a:rPr lang="ja-JP" altLang="en-US" dirty="0"/>
              <a:t>年</a:t>
            </a:r>
            <a:r>
              <a:rPr lang="en-US" altLang="ja-JP" dirty="0"/>
              <a:t>3</a:t>
            </a:r>
            <a:r>
              <a:rPr lang="ja-JP" altLang="en-US" dirty="0"/>
              <a:t>月までの</a:t>
            </a:r>
            <a:r>
              <a:rPr lang="en-US" altLang="ja-JP" dirty="0"/>
              <a:t>1</a:t>
            </a:r>
            <a:r>
              <a:rPr lang="ja-JP" altLang="en-US" dirty="0"/>
              <a:t>年間で</a:t>
            </a:r>
            <a:r>
              <a:rPr lang="en-US" altLang="ja-JP" dirty="0"/>
              <a:t>479</a:t>
            </a:r>
            <a:r>
              <a:rPr lang="ja-JP" altLang="en-US" dirty="0"/>
              <a:t>社が認定を取得</a:t>
            </a:r>
            <a:endParaRPr lang="en-US" altLang="ja-JP" dirty="0"/>
          </a:p>
          <a:p>
            <a:r>
              <a:rPr lang="ja-JP" altLang="en-US" dirty="0"/>
              <a:t>日本企業の</a:t>
            </a:r>
            <a:r>
              <a:rPr lang="en-US" altLang="ja-JP" dirty="0"/>
              <a:t>SBT</a:t>
            </a:r>
            <a:r>
              <a:rPr lang="ja-JP" altLang="en-US" dirty="0"/>
              <a:t>認定数は年々増加している</a:t>
            </a:r>
            <a:endParaRPr lang="en-US" altLang="ja-JP" dirty="0"/>
          </a:p>
        </p:txBody>
      </p:sp>
      <p:sp>
        <p:nvSpPr>
          <p:cNvPr id="33" name="テキスト ボックス 11">
            <a:extLst>
              <a:ext uri="{FF2B5EF4-FFF2-40B4-BE49-F238E27FC236}">
                <a16:creationId xmlns:a16="http://schemas.microsoft.com/office/drawing/2014/main" id="{3A661A00-7C09-9820-9FE0-AA059ABC529D}"/>
              </a:ext>
            </a:extLst>
          </p:cNvPr>
          <p:cNvSpPr txBox="1">
            <a:spLocks noChangeArrowheads="1"/>
          </p:cNvSpPr>
          <p:nvPr/>
        </p:nvSpPr>
        <p:spPr bwMode="auto">
          <a:xfrm>
            <a:off x="696211" y="7259257"/>
            <a:ext cx="10104324" cy="26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lvl="0" defTabSz="843408" eaLnBrk="1" fontAlgn="auto" hangingPunct="1">
              <a:lnSpc>
                <a:spcPct val="100000"/>
              </a:lnSpc>
              <a:spcBef>
                <a:spcPts val="0"/>
              </a:spcBef>
              <a:spcAft>
                <a:spcPts val="0"/>
              </a:spcAft>
              <a:defRPr/>
            </a:pPr>
            <a:r>
              <a:rPr lang="en-US" altLang="ja-JP" sz="1099" b="0" dirty="0">
                <a:solidFill>
                  <a:srgbClr val="000000"/>
                </a:solidFill>
                <a:latin typeface="Meiryo UI" pitchFamily="50" charset="-128"/>
                <a:ea typeface="Meiryo UI" pitchFamily="50" charset="-128"/>
                <a:cs typeface="Meiryo UI" pitchFamily="50" charset="-128"/>
              </a:rPr>
              <a:t>[</a:t>
            </a:r>
            <a:r>
              <a:rPr lang="ja-JP" altLang="en-US" sz="1099" b="0" dirty="0">
                <a:solidFill>
                  <a:srgbClr val="000000"/>
                </a:solidFill>
                <a:latin typeface="Meiryo UI" pitchFamily="50" charset="-128"/>
                <a:ea typeface="Meiryo UI" pitchFamily="50" charset="-128"/>
                <a:cs typeface="Meiryo UI" pitchFamily="50" charset="-128"/>
              </a:rPr>
              <a:t>出所</a:t>
            </a:r>
            <a:r>
              <a:rPr lang="en-US" altLang="ja-JP" sz="1099" b="0" dirty="0">
                <a:solidFill>
                  <a:srgbClr val="000000"/>
                </a:solidFill>
                <a:latin typeface="Meiryo UI" pitchFamily="50" charset="-128"/>
                <a:ea typeface="Meiryo UI" pitchFamily="50" charset="-128"/>
                <a:cs typeface="Meiryo UI" pitchFamily="50" charset="-128"/>
              </a:rPr>
              <a:t>]Science Based Targets</a:t>
            </a:r>
            <a:r>
              <a:rPr lang="ja-JP" altLang="en-US" sz="1099" b="0" dirty="0">
                <a:solidFill>
                  <a:srgbClr val="000000"/>
                </a:solidFill>
                <a:latin typeface="Meiryo UI" pitchFamily="50" charset="-128"/>
                <a:ea typeface="Meiryo UI" pitchFamily="50" charset="-128"/>
                <a:cs typeface="Meiryo UI" pitchFamily="50" charset="-128"/>
              </a:rPr>
              <a:t>ホームページ　</a:t>
            </a:r>
            <a:r>
              <a:rPr lang="en-US" altLang="ja-JP" sz="1099" b="0" dirty="0">
                <a:solidFill>
                  <a:srgbClr val="000000"/>
                </a:solidFill>
                <a:latin typeface="Meiryo UI" pitchFamily="50" charset="-128"/>
                <a:ea typeface="Meiryo UI" pitchFamily="50" charset="-128"/>
                <a:cs typeface="Meiryo UI" pitchFamily="50" charset="-128"/>
              </a:rPr>
              <a:t>Companies</a:t>
            </a:r>
            <a:r>
              <a:rPr lang="ja-JP" altLang="en-US" sz="1099" b="0" dirty="0">
                <a:solidFill>
                  <a:srgbClr val="000000"/>
                </a:solidFill>
                <a:latin typeface="Meiryo UI" pitchFamily="50" charset="-128"/>
                <a:ea typeface="Meiryo UI" pitchFamily="50" charset="-128"/>
                <a:cs typeface="Meiryo UI" pitchFamily="50" charset="-128"/>
              </a:rPr>
              <a:t> </a:t>
            </a:r>
            <a:r>
              <a:rPr lang="en-US" altLang="ja-JP" sz="1099" b="0" dirty="0">
                <a:solidFill>
                  <a:srgbClr val="000000"/>
                </a:solidFill>
                <a:latin typeface="Meiryo UI" pitchFamily="50" charset="-128"/>
                <a:ea typeface="Meiryo UI" pitchFamily="50" charset="-128"/>
                <a:cs typeface="Meiryo UI" pitchFamily="50" charset="-128"/>
              </a:rPr>
              <a:t>Take</a:t>
            </a:r>
            <a:r>
              <a:rPr lang="ja-JP" altLang="en-US" sz="1099" b="0" dirty="0">
                <a:solidFill>
                  <a:srgbClr val="000000"/>
                </a:solidFill>
                <a:latin typeface="Meiryo UI" pitchFamily="50" charset="-128"/>
                <a:ea typeface="Meiryo UI" pitchFamily="50" charset="-128"/>
                <a:cs typeface="Meiryo UI" pitchFamily="50" charset="-128"/>
              </a:rPr>
              <a:t> </a:t>
            </a:r>
            <a:r>
              <a:rPr lang="en-US" altLang="ja-JP" sz="1099" b="0" dirty="0">
                <a:latin typeface="Meiryo UI" pitchFamily="50" charset="-128"/>
                <a:ea typeface="Meiryo UI" pitchFamily="50" charset="-128"/>
                <a:cs typeface="Meiryo UI" pitchFamily="50" charset="-128"/>
              </a:rPr>
              <a:t>Action</a:t>
            </a:r>
            <a:r>
              <a:rPr lang="en-US" altLang="ja-JP" sz="1099" dirty="0">
                <a:latin typeface="Meiryo UI" pitchFamily="50" charset="-128"/>
                <a:ea typeface="Meiryo UI" pitchFamily="50" charset="-128"/>
                <a:cs typeface="Meiryo UI" pitchFamily="50" charset="-128"/>
              </a:rPr>
              <a:t>(</a:t>
            </a:r>
            <a:r>
              <a:rPr lang="en-US" altLang="ja-JP" sz="1099" b="0" dirty="0">
                <a:latin typeface="Meiryo UI" pitchFamily="50" charset="-128"/>
                <a:ea typeface="Meiryo UI" pitchFamily="50" charset="-128"/>
                <a:cs typeface="Meiryo UI" pitchFamily="50" charset="-128"/>
              </a:rPr>
              <a:t>http://sciencebasedtargets.org/companies-taking-action/</a:t>
            </a:r>
            <a:r>
              <a:rPr lang="en-US" altLang="ja-JP" sz="1099" dirty="0">
                <a:latin typeface="Meiryo UI" pitchFamily="50" charset="-128"/>
                <a:ea typeface="Meiryo UI" pitchFamily="50" charset="-128"/>
                <a:cs typeface="Meiryo UI" pitchFamily="50" charset="-128"/>
              </a:rPr>
              <a:t>)</a:t>
            </a:r>
            <a:r>
              <a:rPr lang="ja-JP" altLang="en-US" sz="1099" b="0" dirty="0">
                <a:latin typeface="Meiryo UI" pitchFamily="50" charset="-128"/>
                <a:ea typeface="Meiryo UI" pitchFamily="50" charset="-128"/>
                <a:cs typeface="Meiryo UI" pitchFamily="50" charset="-128"/>
              </a:rPr>
              <a:t>より作成</a:t>
            </a:r>
          </a:p>
        </p:txBody>
      </p:sp>
      <p:sp>
        <p:nvSpPr>
          <p:cNvPr id="34" name="テキスト ボックス 33">
            <a:extLst>
              <a:ext uri="{FF2B5EF4-FFF2-40B4-BE49-F238E27FC236}">
                <a16:creationId xmlns:a16="http://schemas.microsoft.com/office/drawing/2014/main" id="{B9100AAE-05C0-EB30-252E-8ED9EC48F935}"/>
              </a:ext>
            </a:extLst>
          </p:cNvPr>
          <p:cNvSpPr txBox="1"/>
          <p:nvPr/>
        </p:nvSpPr>
        <p:spPr>
          <a:xfrm>
            <a:off x="1174167" y="2398068"/>
            <a:ext cx="1909496" cy="36902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dirty="0">
                <a:latin typeface="+mn-lt"/>
                <a:ea typeface="+mn-ea"/>
              </a:rPr>
              <a:t>累計企業数グラフ</a:t>
            </a:r>
          </a:p>
        </p:txBody>
      </p:sp>
      <p:pic>
        <p:nvPicPr>
          <p:cNvPr id="35" name="図 34">
            <a:extLst>
              <a:ext uri="{FF2B5EF4-FFF2-40B4-BE49-F238E27FC236}">
                <a16:creationId xmlns:a16="http://schemas.microsoft.com/office/drawing/2014/main" id="{392D59C3-F8AD-105D-88DF-99913E2DB8BF}"/>
              </a:ext>
            </a:extLst>
          </p:cNvPr>
          <p:cNvPicPr>
            <a:picLocks noChangeAspect="1"/>
          </p:cNvPicPr>
          <p:nvPr/>
        </p:nvPicPr>
        <p:blipFill>
          <a:blip r:embed="rId3"/>
          <a:stretch>
            <a:fillRect/>
          </a:stretch>
        </p:blipFill>
        <p:spPr>
          <a:xfrm>
            <a:off x="1336529" y="3007285"/>
            <a:ext cx="1260921" cy="1133001"/>
          </a:xfrm>
          <a:prstGeom prst="rect">
            <a:avLst/>
          </a:prstGeom>
        </p:spPr>
      </p:pic>
      <p:sp>
        <p:nvSpPr>
          <p:cNvPr id="4" name="テキスト ボックス 3">
            <a:extLst>
              <a:ext uri="{FF2B5EF4-FFF2-40B4-BE49-F238E27FC236}">
                <a16:creationId xmlns:a16="http://schemas.microsoft.com/office/drawing/2014/main" id="{8DB35978-2D2F-1C0F-80A2-0B1CA8BE18C5}"/>
              </a:ext>
            </a:extLst>
          </p:cNvPr>
          <p:cNvSpPr txBox="1"/>
          <p:nvPr/>
        </p:nvSpPr>
        <p:spPr>
          <a:xfrm>
            <a:off x="1614204" y="6138931"/>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3</a:t>
            </a:r>
          </a:p>
        </p:txBody>
      </p:sp>
      <p:sp>
        <p:nvSpPr>
          <p:cNvPr id="5" name="テキスト ボックス 4">
            <a:extLst>
              <a:ext uri="{FF2B5EF4-FFF2-40B4-BE49-F238E27FC236}">
                <a16:creationId xmlns:a16="http://schemas.microsoft.com/office/drawing/2014/main" id="{AFBCD548-CC53-171A-D761-DA5EF750977A}"/>
              </a:ext>
            </a:extLst>
          </p:cNvPr>
          <p:cNvSpPr txBox="1"/>
          <p:nvPr/>
        </p:nvSpPr>
        <p:spPr>
          <a:xfrm>
            <a:off x="2476667" y="596394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7</a:t>
            </a:r>
          </a:p>
        </p:txBody>
      </p:sp>
      <p:sp>
        <p:nvSpPr>
          <p:cNvPr id="6" name="テキスト ボックス 5">
            <a:extLst>
              <a:ext uri="{FF2B5EF4-FFF2-40B4-BE49-F238E27FC236}">
                <a16:creationId xmlns:a16="http://schemas.microsoft.com/office/drawing/2014/main" id="{6ACA0A9B-F478-46E2-C9E0-82DC943B4B0D}"/>
              </a:ext>
            </a:extLst>
          </p:cNvPr>
          <p:cNvSpPr txBox="1"/>
          <p:nvPr/>
        </p:nvSpPr>
        <p:spPr>
          <a:xfrm>
            <a:off x="3339130" y="5848216"/>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19</a:t>
            </a:r>
          </a:p>
        </p:txBody>
      </p:sp>
      <p:sp>
        <p:nvSpPr>
          <p:cNvPr id="7" name="テキスト ボックス 6">
            <a:extLst>
              <a:ext uri="{FF2B5EF4-FFF2-40B4-BE49-F238E27FC236}">
                <a16:creationId xmlns:a16="http://schemas.microsoft.com/office/drawing/2014/main" id="{313DB070-6664-238B-1E60-D2FE0FD1EEA2}"/>
              </a:ext>
            </a:extLst>
          </p:cNvPr>
          <p:cNvSpPr txBox="1"/>
          <p:nvPr/>
        </p:nvSpPr>
        <p:spPr>
          <a:xfrm>
            <a:off x="4201593" y="6071634"/>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55</a:t>
            </a:r>
          </a:p>
        </p:txBody>
      </p:sp>
      <p:sp>
        <p:nvSpPr>
          <p:cNvPr id="8" name="テキスト ボックス 7">
            <a:extLst>
              <a:ext uri="{FF2B5EF4-FFF2-40B4-BE49-F238E27FC236}">
                <a16:creationId xmlns:a16="http://schemas.microsoft.com/office/drawing/2014/main" id="{63B73DAF-A4F8-DB76-3F3E-0D469C81721E}"/>
              </a:ext>
            </a:extLst>
          </p:cNvPr>
          <p:cNvSpPr txBox="1"/>
          <p:nvPr/>
        </p:nvSpPr>
        <p:spPr>
          <a:xfrm>
            <a:off x="5064056" y="6140552"/>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73</a:t>
            </a:r>
          </a:p>
        </p:txBody>
      </p:sp>
      <p:sp>
        <p:nvSpPr>
          <p:cNvPr id="9" name="テキスト ボックス 8">
            <a:extLst>
              <a:ext uri="{FF2B5EF4-FFF2-40B4-BE49-F238E27FC236}">
                <a16:creationId xmlns:a16="http://schemas.microsoft.com/office/drawing/2014/main" id="{99C359F1-340D-7E85-D998-C2F5E2E32F85}"/>
              </a:ext>
            </a:extLst>
          </p:cNvPr>
          <p:cNvSpPr txBox="1"/>
          <p:nvPr/>
        </p:nvSpPr>
        <p:spPr>
          <a:xfrm>
            <a:off x="5926519" y="6032246"/>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88</a:t>
            </a:r>
          </a:p>
        </p:txBody>
      </p:sp>
      <p:sp>
        <p:nvSpPr>
          <p:cNvPr id="10" name="テキスト ボックス 9">
            <a:extLst>
              <a:ext uri="{FF2B5EF4-FFF2-40B4-BE49-F238E27FC236}">
                <a16:creationId xmlns:a16="http://schemas.microsoft.com/office/drawing/2014/main" id="{5FBA5817-9788-FA5D-843E-A8313500819C}"/>
              </a:ext>
            </a:extLst>
          </p:cNvPr>
          <p:cNvSpPr txBox="1"/>
          <p:nvPr/>
        </p:nvSpPr>
        <p:spPr>
          <a:xfrm>
            <a:off x="6788982" y="5951804"/>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124</a:t>
            </a:r>
          </a:p>
        </p:txBody>
      </p:sp>
      <p:sp>
        <p:nvSpPr>
          <p:cNvPr id="11" name="テキスト ボックス 10">
            <a:extLst>
              <a:ext uri="{FF2B5EF4-FFF2-40B4-BE49-F238E27FC236}">
                <a16:creationId xmlns:a16="http://schemas.microsoft.com/office/drawing/2014/main" id="{05FF6BA5-5124-A75F-7FCA-E716A6165BD6}"/>
              </a:ext>
            </a:extLst>
          </p:cNvPr>
          <p:cNvSpPr txBox="1"/>
          <p:nvPr/>
        </p:nvSpPr>
        <p:spPr>
          <a:xfrm>
            <a:off x="7651445" y="5615392"/>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202</a:t>
            </a:r>
          </a:p>
        </p:txBody>
      </p:sp>
      <p:sp>
        <p:nvSpPr>
          <p:cNvPr id="12" name="テキスト ボックス 11">
            <a:extLst>
              <a:ext uri="{FF2B5EF4-FFF2-40B4-BE49-F238E27FC236}">
                <a16:creationId xmlns:a16="http://schemas.microsoft.com/office/drawing/2014/main" id="{59ED80FE-1288-C869-D61C-F3F5D513DA24}"/>
              </a:ext>
            </a:extLst>
          </p:cNvPr>
          <p:cNvSpPr txBox="1"/>
          <p:nvPr/>
        </p:nvSpPr>
        <p:spPr>
          <a:xfrm>
            <a:off x="8513908" y="4582345"/>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492</a:t>
            </a:r>
          </a:p>
        </p:txBody>
      </p:sp>
      <p:sp>
        <p:nvSpPr>
          <p:cNvPr id="14" name="テキスト ボックス 13">
            <a:extLst>
              <a:ext uri="{FF2B5EF4-FFF2-40B4-BE49-F238E27FC236}">
                <a16:creationId xmlns:a16="http://schemas.microsoft.com/office/drawing/2014/main" id="{4EE8AE48-B25E-9226-C6A6-CACFF1313277}"/>
              </a:ext>
            </a:extLst>
          </p:cNvPr>
          <p:cNvSpPr txBox="1"/>
          <p:nvPr/>
        </p:nvSpPr>
        <p:spPr>
          <a:xfrm>
            <a:off x="9376369" y="2871791"/>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dirty="0">
                <a:solidFill>
                  <a:srgbClr val="FF0000"/>
                </a:solidFill>
              </a:rPr>
              <a:t>988</a:t>
            </a:r>
          </a:p>
        </p:txBody>
      </p:sp>
    </p:spTree>
    <p:extLst>
      <p:ext uri="{BB962C8B-B14F-4D97-AF65-F5344CB8AC3E}">
        <p14:creationId xmlns:p14="http://schemas.microsoft.com/office/powerpoint/2010/main" val="139376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1/22</a:t>
            </a:r>
            <a:endParaRPr kumimoji="1" lang="ja-JP" altLang="en-US" dirty="0"/>
          </a:p>
        </p:txBody>
      </p:sp>
      <p:sp>
        <p:nvSpPr>
          <p:cNvPr id="10" name="テキスト ボックス 9"/>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graphicFrame>
        <p:nvGraphicFramePr>
          <p:cNvPr id="12" name="表 11"/>
          <p:cNvGraphicFramePr>
            <a:graphicFrameLocks noGrp="1"/>
          </p:cNvGraphicFramePr>
          <p:nvPr>
            <p:extLst>
              <p:ext uri="{D42A27DB-BD31-4B8C-83A1-F6EECF244321}">
                <p14:modId xmlns:p14="http://schemas.microsoft.com/office/powerpoint/2010/main" val="1865966855"/>
              </p:ext>
            </p:extLst>
          </p:nvPr>
        </p:nvGraphicFramePr>
        <p:xfrm>
          <a:off x="418795" y="1209374"/>
          <a:ext cx="9802800" cy="6119464"/>
        </p:xfrm>
        <a:graphic>
          <a:graphicData uri="http://schemas.openxmlformats.org/drawingml/2006/table">
            <a:tbl>
              <a:tblPr firstRow="1" bandRow="1"/>
              <a:tblGrid>
                <a:gridCol w="1152129">
                  <a:extLst>
                    <a:ext uri="{9D8B030D-6E8A-4147-A177-3AD203B41FA5}">
                      <a16:colId xmlns:a16="http://schemas.microsoft.com/office/drawing/2014/main" val="20000"/>
                    </a:ext>
                  </a:extLst>
                </a:gridCol>
                <a:gridCol w="863871">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200">
                  <a:extLst>
                    <a:ext uri="{9D8B030D-6E8A-4147-A177-3AD203B41FA5}">
                      <a16:colId xmlns:a16="http://schemas.microsoft.com/office/drawing/2014/main" val="20002"/>
                    </a:ext>
                  </a:extLst>
                </a:gridCol>
                <a:gridCol w="727200">
                  <a:extLst>
                    <a:ext uri="{9D8B030D-6E8A-4147-A177-3AD203B41FA5}">
                      <a16:colId xmlns:a16="http://schemas.microsoft.com/office/drawing/2014/main" val="20003"/>
                    </a:ext>
                  </a:extLst>
                </a:gridCol>
                <a:gridCol w="529200">
                  <a:extLst>
                    <a:ext uri="{9D8B030D-6E8A-4147-A177-3AD203B41FA5}">
                      <a16:colId xmlns:a16="http://schemas.microsoft.com/office/drawing/2014/main" val="20004"/>
                    </a:ext>
                  </a:extLst>
                </a:gridCol>
                <a:gridCol w="5173200">
                  <a:extLst>
                    <a:ext uri="{9D8B030D-6E8A-4147-A177-3AD203B41FA5}">
                      <a16:colId xmlns:a16="http://schemas.microsoft.com/office/drawing/2014/main" val="20005"/>
                    </a:ext>
                  </a:extLst>
                </a:gridCol>
              </a:tblGrid>
              <a:tr h="70407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j-lt"/>
                          <a:ea typeface="Meiryo UI" panose="020B0604030504040204" pitchFamily="50" charset="-128"/>
                          <a:cs typeface="Meiryo UI" panose="020B0604030504040204" pitchFamily="50" charset="-128"/>
                        </a:rPr>
                        <a:t>企業名</a:t>
                      </a:r>
                      <a:r>
                        <a:rPr kumimoji="1" lang="en-US" altLang="ja-JP" sz="800" b="0" dirty="0">
                          <a:solidFill>
                            <a:schemeClr val="tx1"/>
                          </a:solidFill>
                          <a:latin typeface="+mj-lt"/>
                          <a:ea typeface="Meiryo UI" panose="020B0604030504040204" pitchFamily="50" charset="-128"/>
                          <a:cs typeface="Meiryo UI" panose="020B0604030504040204" pitchFamily="50" charset="-128"/>
                        </a:rPr>
                        <a:t>※50</a:t>
                      </a:r>
                      <a:r>
                        <a:rPr kumimoji="1" lang="ja-JP" altLang="en-US" sz="800" b="0" dirty="0">
                          <a:solidFill>
                            <a:schemeClr val="tx1"/>
                          </a:solidFill>
                          <a:latin typeface="+mj-lt"/>
                          <a:ea typeface="Meiryo UI" panose="020B0604030504040204" pitchFamily="50" charset="-128"/>
                          <a:cs typeface="Meiryo UI" panose="020B0604030504040204" pitchFamily="50" charset="-128"/>
                        </a:rPr>
                        <a:t>音順</a:t>
                      </a:r>
                      <a:endParaRPr kumimoji="1" lang="ja-JP" altLang="en-US" sz="1400" b="0" dirty="0">
                        <a:solidFill>
                          <a:schemeClr val="tx1"/>
                        </a:solidFill>
                        <a:latin typeface="+mj-lt"/>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j-lt"/>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j-lt"/>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j-lt"/>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j-lt"/>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j-lt"/>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j-lt"/>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j-lt"/>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j-lt"/>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j-lt"/>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j-lt"/>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j-lt"/>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3283">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アイシン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85725"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72731"/>
                  </a:ext>
                </a:extLst>
              </a:tr>
              <a:tr h="223283">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した製品・サービスと販売した製品の廃棄からの排出量を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182178"/>
                  </a:ext>
                </a:extLst>
              </a:tr>
              <a:tr h="223283">
                <a:tc rowSpan="3">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旭化成ホームズ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85725"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283">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94260"/>
                  </a:ext>
                </a:extLst>
              </a:tr>
              <a:tr h="34577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購入した商品とサービスの支出を対象とする</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のサプライヤーに科学的根拠に基づく目標を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3283">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アサヒグループホールディングス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912127"/>
                  </a:ext>
                </a:extLst>
              </a:tr>
              <a:tr h="25425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2302357"/>
                  </a:ext>
                </a:extLst>
              </a:tr>
              <a:tr h="254250">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アジア航測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272722"/>
                  </a:ext>
                </a:extLst>
              </a:tr>
              <a:tr h="345779">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購入した商品とサービスの支出を対象とする</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のサプライヤーに科学的根拠に基づく目標を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773616"/>
                  </a:ext>
                </a:extLst>
              </a:tr>
              <a:tr h="22328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アシックス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65193"/>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購入した製品・サービスと販売した製品の廃棄からの排出量を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954625"/>
                  </a:ext>
                </a:extLst>
              </a:tr>
              <a:tr h="242840">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アステラス製薬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5857398"/>
                  </a:ext>
                </a:extLst>
              </a:tr>
              <a:tr h="19152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37.5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7308477"/>
                  </a:ext>
                </a:extLst>
              </a:tr>
              <a:tr h="223283">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アマダ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328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味の素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843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生産</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トンあたりの排出量を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アスクル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排出量をゼロ</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1105779"/>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％削減。この目標は購入した製品・サービスと上流輸送をカバー</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851791"/>
                  </a:ext>
                </a:extLst>
              </a:tr>
              <a:tr h="22328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アズビル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513346"/>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563003"/>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アドバンテスト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spTree>
    <p:extLst>
      <p:ext uri="{BB962C8B-B14F-4D97-AF65-F5344CB8AC3E}">
        <p14:creationId xmlns:p14="http://schemas.microsoft.com/office/powerpoint/2010/main" val="2806601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2/22</a:t>
            </a:r>
            <a:endParaRPr kumimoji="1" lang="ja-JP" altLang="en-US" dirty="0"/>
          </a:p>
        </p:txBody>
      </p:sp>
      <p:sp>
        <p:nvSpPr>
          <p:cNvPr id="11" name="テキスト ボックス 10"/>
          <p:cNvSpPr txBox="1">
            <a:spLocks noChangeArrowheads="1"/>
          </p:cNvSpPr>
          <p:nvPr/>
        </p:nvSpPr>
        <p:spPr bwMode="auto">
          <a:xfrm>
            <a:off x="757315" y="7357058"/>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1460076468"/>
              </p:ext>
            </p:extLst>
          </p:nvPr>
        </p:nvGraphicFramePr>
        <p:xfrm>
          <a:off x="418795" y="1172776"/>
          <a:ext cx="9875275" cy="6059188"/>
        </p:xfrm>
        <a:graphic>
          <a:graphicData uri="http://schemas.openxmlformats.org/drawingml/2006/table">
            <a:tbl>
              <a:tblPr firstRow="1" bandRow="1"/>
              <a:tblGrid>
                <a:gridCol w="1160193">
                  <a:extLst>
                    <a:ext uri="{9D8B030D-6E8A-4147-A177-3AD203B41FA5}">
                      <a16:colId xmlns:a16="http://schemas.microsoft.com/office/drawing/2014/main" val="20000"/>
                    </a:ext>
                  </a:extLst>
                </a:gridCol>
                <a:gridCol w="870146">
                  <a:extLst>
                    <a:ext uri="{9D8B030D-6E8A-4147-A177-3AD203B41FA5}">
                      <a16:colId xmlns:a16="http://schemas.microsoft.com/office/drawing/2014/main" val="20006"/>
                    </a:ext>
                  </a:extLst>
                </a:gridCol>
                <a:gridCol w="635116">
                  <a:extLst>
                    <a:ext uri="{9D8B030D-6E8A-4147-A177-3AD203B41FA5}">
                      <a16:colId xmlns:a16="http://schemas.microsoft.com/office/drawing/2014/main" val="20001"/>
                    </a:ext>
                  </a:extLst>
                </a:gridCol>
                <a:gridCol w="733050">
                  <a:extLst>
                    <a:ext uri="{9D8B030D-6E8A-4147-A177-3AD203B41FA5}">
                      <a16:colId xmlns:a16="http://schemas.microsoft.com/office/drawing/2014/main" val="20002"/>
                    </a:ext>
                  </a:extLst>
                </a:gridCol>
                <a:gridCol w="732968">
                  <a:extLst>
                    <a:ext uri="{9D8B030D-6E8A-4147-A177-3AD203B41FA5}">
                      <a16:colId xmlns:a16="http://schemas.microsoft.com/office/drawing/2014/main" val="20003"/>
                    </a:ext>
                  </a:extLst>
                </a:gridCol>
                <a:gridCol w="533297">
                  <a:extLst>
                    <a:ext uri="{9D8B030D-6E8A-4147-A177-3AD203B41FA5}">
                      <a16:colId xmlns:a16="http://schemas.microsoft.com/office/drawing/2014/main" val="20004"/>
                    </a:ext>
                  </a:extLst>
                </a:gridCol>
                <a:gridCol w="5210505">
                  <a:extLst>
                    <a:ext uri="{9D8B030D-6E8A-4147-A177-3AD203B41FA5}">
                      <a16:colId xmlns:a16="http://schemas.microsoft.com/office/drawing/2014/main" val="20005"/>
                    </a:ext>
                  </a:extLst>
                </a:gridCol>
              </a:tblGrid>
              <a:tr h="71353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535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アンリツ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687991"/>
                  </a:ext>
                </a:extLst>
              </a:tr>
              <a:tr h="226284">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633889"/>
                  </a:ext>
                </a:extLst>
              </a:tr>
              <a:tr h="22628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イオン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650838"/>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3765723"/>
                  </a:ext>
                </a:extLst>
              </a:tr>
              <a:tr h="22628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岩崎通信機</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230015"/>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757808"/>
                  </a:ext>
                </a:extLst>
              </a:tr>
              <a:tr h="226284">
                <a:tc rowSpan="2">
                  <a:txBody>
                    <a:bodyPr/>
                    <a:lstStyle/>
                    <a:p>
                      <a:pPr algn="ctr" rtl="0"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UBE</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862611"/>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294708"/>
                  </a:ext>
                </a:extLst>
              </a:tr>
              <a:tr h="22628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石塚硝子</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640066"/>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404505"/>
                  </a:ext>
                </a:extLst>
              </a:tr>
              <a:tr h="226284">
                <a:tc rowSpan="2">
                  <a:txBody>
                    <a:bodyPr/>
                    <a:lstStyle/>
                    <a:p>
                      <a:pPr algn="ctr" rtl="0" fontAlgn="ctr"/>
                      <a:r>
                        <a:rPr lang="en-US" sz="1300" b="0" i="0" u="none" strike="noStrike" dirty="0">
                          <a:solidFill>
                            <a:srgbClr val="000000"/>
                          </a:solidFill>
                          <a:effectLst/>
                          <a:latin typeface="Meiryo UI" panose="020B0604030504040204" pitchFamily="50" charset="-128"/>
                          <a:ea typeface="Meiryo UI" panose="020B0604030504040204" pitchFamily="50" charset="-128"/>
                        </a:rPr>
                        <a:t>EIZO</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204476"/>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0454761"/>
                  </a:ext>
                </a:extLst>
              </a:tr>
              <a:tr h="226284">
                <a:tc rowSpan="3">
                  <a:txBody>
                    <a:bodyPr/>
                    <a:lstStyle/>
                    <a:p>
                      <a:pPr algn="ctr" rtl="0"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E</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284947"/>
                  </a:ext>
                </a:extLst>
              </a:tr>
              <a:tr h="226284">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出張に係る排出量を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598894"/>
                  </a:ext>
                </a:extLst>
              </a:tr>
              <a:tr h="226284">
                <a:tc vMerge="1">
                  <a:txBody>
                    <a:bodyPr/>
                    <a:lstStyle/>
                    <a:p>
                      <a:endParaRPr kumimoji="1" lang="ja-JP" alt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目標を設定させる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970737"/>
                  </a:ext>
                </a:extLst>
              </a:tr>
              <a:tr h="226284">
                <a:tc rowSpan="2">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SCSK</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166533"/>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541011"/>
                  </a:ext>
                </a:extLst>
              </a:tr>
              <a:tr h="226284">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エスペック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551113"/>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7989742"/>
                  </a:ext>
                </a:extLst>
              </a:tr>
              <a:tr h="226284">
                <a:tc rowSpan="2">
                  <a:txBody>
                    <a:bodyPr/>
                    <a:lstStyle/>
                    <a:p>
                      <a:pPr algn="ctr" rtl="0"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NTT</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アーバンソリューションズ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3985373"/>
                  </a:ext>
                </a:extLst>
              </a:tr>
              <a:tr h="29730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670247"/>
                  </a:ext>
                </a:extLst>
              </a:tr>
              <a:tr h="226284">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エヌ・ティ・ティ・データ</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390233"/>
                  </a:ext>
                </a:extLst>
              </a:tr>
              <a:tr h="29730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90374"/>
                  </a:ext>
                </a:extLst>
              </a:tr>
            </a:tbl>
          </a:graphicData>
        </a:graphic>
      </p:graphicFrame>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580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3/22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26373257"/>
              </p:ext>
            </p:extLst>
          </p:nvPr>
        </p:nvGraphicFramePr>
        <p:xfrm>
          <a:off x="419492" y="1187133"/>
          <a:ext cx="9805918" cy="5945186"/>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809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6775">
                <a:tc rowSpan="2">
                  <a:txBody>
                    <a:bodyPr/>
                    <a:lstStyle/>
                    <a:p>
                      <a:pPr algn="ctr" rtl="0" fontAlgn="ctr"/>
                      <a:r>
                        <a:rPr lang="en-US" sz="1300" b="0" i="0" u="none" strike="noStrike" dirty="0">
                          <a:solidFill>
                            <a:srgbClr val="000000"/>
                          </a:solidFill>
                          <a:effectLst/>
                          <a:latin typeface="Meiryo UI" panose="020B0604030504040204" pitchFamily="50" charset="-128"/>
                          <a:ea typeface="Meiryo UI" panose="020B0604030504040204" pitchFamily="50" charset="-128"/>
                        </a:rPr>
                        <a:t>NTT</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ドコモ</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857856"/>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11977"/>
                  </a:ext>
                </a:extLst>
              </a:tr>
              <a:tr h="256775">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エーザイ</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45703"/>
                  </a:ext>
                </a:extLst>
              </a:tr>
              <a:tr h="256775">
                <a:tc vMerge="1">
                  <a:txBody>
                    <a:bodyPr/>
                    <a:lstStyle/>
                    <a:p>
                      <a:pPr algn="ctr" rtl="0" fontAlgn="ct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6567878"/>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大塚商会</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5875"/>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114586"/>
                  </a:ext>
                </a:extLst>
              </a:tr>
              <a:tr h="256775">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大林組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6689495"/>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7043880"/>
                  </a:ext>
                </a:extLst>
              </a:tr>
              <a:tr h="256775">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岡部</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550371"/>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30136"/>
                  </a:ext>
                </a:extLst>
              </a:tr>
              <a:tr h="256775">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オカムラ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545149"/>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1495295"/>
                  </a:ext>
                </a:extLst>
              </a:tr>
              <a:tr h="256775">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沖電気工業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861495"/>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607018"/>
                  </a:ext>
                </a:extLst>
              </a:tr>
              <a:tr h="256775">
                <a:tc rowSpan="4">
                  <a:txBody>
                    <a:bodyPr/>
                    <a:lstStyle/>
                    <a:p>
                      <a:pPr algn="ctr" rtl="0" fontAlgn="ctr"/>
                      <a:r>
                        <a:rPr lang="zh-TW" altLang="en-US" sz="1300" b="0" i="0" u="none" strike="noStrike" dirty="0">
                          <a:solidFill>
                            <a:srgbClr val="000000"/>
                          </a:solidFill>
                          <a:effectLst/>
                          <a:latin typeface="Meiryo UI" panose="020B0604030504040204" pitchFamily="50" charset="-128"/>
                          <a:ea typeface="Meiryo UI" panose="020B0604030504040204" pitchFamily="50" charset="-128"/>
                        </a:rPr>
                        <a:t>小野薬品工業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800662"/>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68900"/>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819201"/>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528917"/>
                  </a:ext>
                </a:extLst>
              </a:tr>
              <a:tr h="256775">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オムロン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4226040"/>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097098"/>
                  </a:ext>
                </a:extLst>
              </a:tr>
            </a:tbl>
          </a:graphicData>
        </a:graphic>
      </p:graphicFrame>
    </p:spTree>
    <p:extLst>
      <p:ext uri="{BB962C8B-B14F-4D97-AF65-F5344CB8AC3E}">
        <p14:creationId xmlns:p14="http://schemas.microsoft.com/office/powerpoint/2010/main" val="2484777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4/22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23907077"/>
              </p:ext>
            </p:extLst>
          </p:nvPr>
        </p:nvGraphicFramePr>
        <p:xfrm>
          <a:off x="419492" y="1216316"/>
          <a:ext cx="9805918" cy="6070819"/>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8916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2021">
                <a:tc rowSpan="4">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オリンパス</a:t>
                      </a:r>
                      <a:endParaRPr lang="zh-TW"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873095"/>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排出量をゼロ</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807109"/>
                  </a:ext>
                </a:extLst>
              </a:tr>
              <a:tr h="33576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899271"/>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8631027"/>
                  </a:ext>
                </a:extLst>
              </a:tr>
              <a:tr h="24202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花王</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17944"/>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送料</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製品・サービス、上流輸送、廃棄をカバー</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912374"/>
                  </a:ext>
                </a:extLst>
              </a:tr>
              <a:tr h="242021">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カゴメ</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107335"/>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234142"/>
                  </a:ext>
                </a:extLst>
              </a:tr>
              <a:tr h="24202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鹿島建設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948862"/>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802546"/>
                  </a:ext>
                </a:extLst>
              </a:tr>
              <a:tr h="242021">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川島織物セルコン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002446"/>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687660"/>
                  </a:ext>
                </a:extLst>
              </a:tr>
              <a:tr h="335765">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532433"/>
                  </a:ext>
                </a:extLst>
              </a:tr>
              <a:tr h="24202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キッコーマン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91442"/>
                  </a:ext>
                </a:extLst>
              </a:tr>
              <a:tr h="242021">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％削減。この目標は購入した製品・サービスと上流輸送をカバー</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651808"/>
                  </a:ext>
                </a:extLst>
              </a:tr>
              <a:tr h="24202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キヤノン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679992"/>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3663"/>
                  </a:ext>
                </a:extLst>
              </a:tr>
              <a:tr h="242021">
                <a:tc rowSpan="4">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キリン</a:t>
                      </a:r>
                      <a:r>
                        <a:rPr lang="en-US" sz="1400" b="0" i="0" u="none" strike="noStrike" dirty="0">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134895"/>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65971"/>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53559"/>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536154"/>
                  </a:ext>
                </a:extLst>
              </a:tr>
            </a:tbl>
          </a:graphicData>
        </a:graphic>
      </p:graphicFrame>
    </p:spTree>
    <p:extLst>
      <p:ext uri="{BB962C8B-B14F-4D97-AF65-F5344CB8AC3E}">
        <p14:creationId xmlns:p14="http://schemas.microsoft.com/office/powerpoint/2010/main" val="201439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5/22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87795253"/>
              </p:ext>
            </p:extLst>
          </p:nvPr>
        </p:nvGraphicFramePr>
        <p:xfrm>
          <a:off x="419492" y="1216317"/>
          <a:ext cx="9805918" cy="605909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9015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03000">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京セラ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7292"/>
                  </a:ext>
                </a:extLst>
              </a:tr>
              <a:tr h="303000">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クリナップ</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4113849"/>
                  </a:ext>
                </a:extLst>
              </a:tr>
              <a:tr h="303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購入した製品・サービス、資本財、燃料及びエネルギー活動からの排出量を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7510068"/>
                  </a:ext>
                </a:extLst>
              </a:tr>
              <a:tr h="303000">
                <a:tc rowSpan="2">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KDDI</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099225"/>
                  </a:ext>
                </a:extLst>
              </a:tr>
              <a:tr h="303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購入した製品・サービス、資本財、燃料及びエネルギー活動からの排出量を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977409"/>
                  </a:ext>
                </a:extLst>
              </a:tr>
              <a:tr h="303000">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コーセー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2038584"/>
                  </a:ext>
                </a:extLst>
              </a:tr>
              <a:tr h="303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913993"/>
                  </a:ext>
                </a:extLst>
              </a:tr>
              <a:tr h="197655">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国際航業</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871479"/>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出張、従業員の通勤、販売した製品に関する排出量を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266730"/>
                  </a:ext>
                </a:extLst>
              </a:tr>
              <a:tr h="388125">
                <a:tc vMerge="1">
                  <a:txBody>
                    <a:bodyPr/>
                    <a:lstStyle/>
                    <a:p>
                      <a:pPr algn="ctr" rtl="0"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766397"/>
                  </a:ext>
                </a:extLst>
              </a:tr>
              <a:tr h="19765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小林製薬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803331"/>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667066"/>
                  </a:ext>
                </a:extLst>
              </a:tr>
              <a:tr h="19765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コマニー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9781"/>
                  </a:ext>
                </a:extLst>
              </a:tr>
              <a:tr h="38812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848515"/>
                  </a:ext>
                </a:extLst>
              </a:tr>
              <a:tr h="29639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コムシステムホールディングス</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027668"/>
                  </a:ext>
                </a:extLst>
              </a:tr>
              <a:tr h="29639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購入した製品・サービス、資本財、燃料及びエネルギー活動からの排出量を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06406"/>
                  </a:ext>
                </a:extLst>
              </a:tr>
              <a:tr h="19765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五洋建設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135361"/>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6591"/>
                  </a:ext>
                </a:extLst>
              </a:tr>
              <a:tr h="19765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参天製薬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059333"/>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37850"/>
                  </a:ext>
                </a:extLst>
              </a:tr>
            </a:tbl>
          </a:graphicData>
        </a:graphic>
      </p:graphicFrame>
    </p:spTree>
    <p:extLst>
      <p:ext uri="{BB962C8B-B14F-4D97-AF65-F5344CB8AC3E}">
        <p14:creationId xmlns:p14="http://schemas.microsoft.com/office/powerpoint/2010/main" val="50129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a:t>
            </a:r>
            <a:r>
              <a:rPr lang="en-US" altLang="ja-JP" dirty="0"/>
              <a:t>Science Based Targets</a:t>
            </a:r>
            <a:r>
              <a:rPr lang="ja-JP" altLang="en-US" dirty="0"/>
              <a:t>）とは？</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pPr>
              <a:buClr>
                <a:schemeClr val="tx1"/>
              </a:buClr>
            </a:pPr>
            <a:r>
              <a:rPr lang="ja-JP" altLang="en-US" b="1" dirty="0">
                <a:solidFill>
                  <a:srgbClr val="FF0000"/>
                </a:solidFill>
              </a:rPr>
              <a:t>パリ協定が求める水準と整合した、企業が設定する温室効果ガス排出削減目標</a:t>
            </a:r>
            <a:r>
              <a:rPr lang="ja-JP" altLang="en-US" dirty="0"/>
              <a:t>のこと</a:t>
            </a:r>
          </a:p>
        </p:txBody>
      </p:sp>
      <p:pic>
        <p:nvPicPr>
          <p:cNvPr id="7" name="Picture 4" descr="「science based targets logo」の画像検索結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1468" y="2484583"/>
            <a:ext cx="7448876" cy="419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7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6/22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460704328"/>
              </p:ext>
            </p:extLst>
          </p:nvPr>
        </p:nvGraphicFramePr>
        <p:xfrm>
          <a:off x="419492" y="1216315"/>
          <a:ext cx="9805918" cy="6015646"/>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1789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参天製薬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0088377"/>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9959078"/>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サンデン</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790454"/>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240657"/>
                  </a:ext>
                </a:extLst>
              </a:tr>
              <a:tr h="229435">
                <a:tc rowSpan="2">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サントリー食品インターナショナル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803148"/>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151399"/>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サントリー</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HD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インターナショナル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249709"/>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296812"/>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佐川急便</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575876"/>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94323"/>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三甲</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281373"/>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000381"/>
                  </a:ext>
                </a:extLst>
              </a:tr>
              <a:tr h="229435">
                <a:tc rowSpan="2">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フロントリテイリング </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48762"/>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541253"/>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ジェネックス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6237"/>
                  </a:ext>
                </a:extLst>
              </a:tr>
              <a:tr h="35017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829102"/>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塩野義製薬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040249"/>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628611"/>
                  </a:ext>
                </a:extLst>
              </a:tr>
              <a:tr h="229435">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資生堂</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363063"/>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年間の再エネ調達量を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230996"/>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付加価値あたりの排出量を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38085"/>
                  </a:ext>
                </a:extLst>
              </a:tr>
              <a:tr h="22943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シチズン時計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524875"/>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5874992"/>
                  </a:ext>
                </a:extLst>
              </a:tr>
            </a:tbl>
          </a:graphicData>
        </a:graphic>
      </p:graphicFrame>
      <p:sp>
        <p:nvSpPr>
          <p:cNvPr id="9" name="テキスト ボックス 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0748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7/22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2598702310"/>
              </p:ext>
            </p:extLst>
          </p:nvPr>
        </p:nvGraphicFramePr>
        <p:xfrm>
          <a:off x="415197" y="1216316"/>
          <a:ext cx="9806398" cy="6015636"/>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9013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637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島津製作所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6808313"/>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134333"/>
                  </a:ext>
                </a:extLst>
              </a:tr>
              <a:tr h="27637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上新電機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12286"/>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551906"/>
                  </a:ext>
                </a:extLst>
              </a:tr>
              <a:tr h="276373">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新電元工業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5746307"/>
                  </a:ext>
                </a:extLst>
              </a:tr>
              <a:tr h="276373">
                <a:tc vMerge="1">
                  <a:txBody>
                    <a:bodyPr/>
                    <a:lstStyle/>
                    <a:p>
                      <a:pPr algn="ctr" rtl="0" fontAlgn="ct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167259"/>
                  </a:ext>
                </a:extLst>
              </a:tr>
              <a:tr h="276373">
                <a:tc rowSpan="2">
                  <a:txBody>
                    <a:bodyPr/>
                    <a:lstStyle/>
                    <a:p>
                      <a:pPr algn="ctr" rtl="0"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SCREEN</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405994"/>
                  </a:ext>
                </a:extLst>
              </a:tr>
              <a:tr h="276373">
                <a:tc vMerge="1">
                  <a:txBody>
                    <a:bodyPr/>
                    <a:lstStyle/>
                    <a:p>
                      <a:pPr algn="ctr" rtl="0" fontAlgn="ct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501016"/>
                  </a:ext>
                </a:extLst>
              </a:tr>
              <a:tr h="276373">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住友ファーマ</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409235"/>
                  </a:ext>
                </a:extLst>
              </a:tr>
              <a:tr h="276373">
                <a:tc vMerge="1">
                  <a:txBody>
                    <a:bodyPr/>
                    <a:lstStyle/>
                    <a:p>
                      <a:pPr algn="ctr" rtl="0" fontAlgn="ct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305217"/>
                  </a:ext>
                </a:extLst>
              </a:tr>
              <a:tr h="276373">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セイコーエプソン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165292"/>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購入した製品・サービスと販売した製品の使用からの付加価値あたりの排出量を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581169"/>
                  </a:ext>
                </a:extLst>
              </a:tr>
              <a:tr h="276373">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世紀東急工業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487126"/>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232150"/>
                  </a:ext>
                </a:extLst>
              </a:tr>
              <a:tr h="276373">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積水化学工業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743054"/>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34102"/>
                  </a:ext>
                </a:extLst>
              </a:tr>
              <a:tr h="27637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積水ハウス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673445"/>
                  </a:ext>
                </a:extLst>
              </a:tr>
              <a:tr h="276373">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3344174"/>
                  </a:ext>
                </a:extLst>
              </a:tr>
              <a:tr h="35078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購入した商品とサービスに対応する排出量で計算されたサプライヤーのうち</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65.8%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に科学的に</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根拠のある目標を設定させる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922972"/>
                  </a:ext>
                </a:extLst>
              </a:tr>
            </a:tbl>
          </a:graphicData>
        </a:graphic>
      </p:graphicFrame>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9014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8/22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4146021187"/>
              </p:ext>
            </p:extLst>
          </p:nvPr>
        </p:nvGraphicFramePr>
        <p:xfrm>
          <a:off x="415197" y="1216316"/>
          <a:ext cx="9806398" cy="608160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9010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636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ソニーグループ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157825"/>
                  </a:ext>
                </a:extLst>
              </a:tr>
              <a:tr h="27636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販売した製品の使用をカバーする排出量を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89695"/>
                  </a:ext>
                </a:extLst>
              </a:tr>
              <a:tr h="33407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300007"/>
                  </a:ext>
                </a:extLst>
              </a:tr>
              <a:tr h="27636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ソフトバンク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717071"/>
                  </a:ext>
                </a:extLst>
              </a:tr>
              <a:tr h="27636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071122"/>
                  </a:ext>
                </a:extLst>
              </a:tr>
              <a:tr h="27636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第一三共</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9241872"/>
                  </a:ext>
                </a:extLst>
              </a:tr>
              <a:tr h="326620">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購入した商品とサービス、設備投資、燃料およびエネルギーに関連する活動、および出張に対応す</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る排出量で計算されたサプライヤーのうち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が科学的に根拠のある目標を設定させる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9910662"/>
                  </a:ext>
                </a:extLst>
              </a:tr>
              <a:tr h="21885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大東建託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38078"/>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874622"/>
                  </a:ext>
                </a:extLst>
              </a:tr>
              <a:tr h="21885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ダイセキ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358336"/>
                  </a:ext>
                </a:extLst>
              </a:tr>
              <a:tr h="44409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購入した製品・サービス、資本財、上流の輸送と流通、事業で発生した廃棄物、</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および販売した製品からの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2282"/>
                  </a:ext>
                </a:extLst>
              </a:tr>
              <a:tr h="21484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ダイフク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742310"/>
                  </a:ext>
                </a:extLst>
              </a:tr>
              <a:tr h="21484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369205"/>
                  </a:ext>
                </a:extLst>
              </a:tr>
              <a:tr h="218854">
                <a:tc rowSpan="4">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大和ハウス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4399968"/>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18397"/>
                  </a:ext>
                </a:extLst>
              </a:tr>
              <a:tr h="334071">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％に相当するサプライヤーに科学に基づく削減目標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653444"/>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533498"/>
                  </a:ext>
                </a:extLst>
              </a:tr>
              <a:tr h="218854">
                <a:tc rowSpan="3">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武田薬品工業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172056"/>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753153"/>
                  </a:ext>
                </a:extLst>
              </a:tr>
              <a:tr h="36778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購入した製品・サービス、資本財、上流輸送の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科学に基づく削減目標を策定させる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5437682"/>
                  </a:ext>
                </a:extLst>
              </a:tr>
            </a:tbl>
          </a:graphicData>
        </a:graphic>
      </p:graphicFrame>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9715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9/22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2251711704"/>
              </p:ext>
            </p:extLst>
          </p:nvPr>
        </p:nvGraphicFramePr>
        <p:xfrm>
          <a:off x="415197" y="1216317"/>
          <a:ext cx="9806398" cy="6112517"/>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0790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39331">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中外製薬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74640"/>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年間の再エネ調達量を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331856"/>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659374"/>
                  </a:ext>
                </a:extLst>
              </a:tr>
              <a:tr h="23933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椿本チエイン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9835431"/>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6646410"/>
                  </a:ext>
                </a:extLst>
              </a:tr>
              <a:tr h="239331">
                <a:tc rowSpan="2">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TIS</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5413169"/>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7400211"/>
                  </a:ext>
                </a:extLst>
              </a:tr>
              <a:tr h="239331">
                <a:tc rowSpan="2">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TSI</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1186460"/>
                  </a:ext>
                </a:extLst>
              </a:tr>
              <a:tr h="239331">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38113"/>
                  </a:ext>
                </a:extLst>
              </a:tr>
              <a:tr h="239331">
                <a:tc rowSpan="2">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DMG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森精機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55341"/>
                  </a:ext>
                </a:extLst>
              </a:tr>
              <a:tr h="239331">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892526"/>
                  </a:ext>
                </a:extLst>
              </a:tr>
              <a:tr h="239331">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テルモ</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582051"/>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988259"/>
                  </a:ext>
                </a:extLst>
              </a:tr>
              <a:tr h="239331">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デンソー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2626733"/>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493747"/>
                  </a:ext>
                </a:extLst>
              </a:tr>
              <a:tr h="239331">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東急不動産ホールディングス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3970224"/>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71028"/>
                  </a:ext>
                </a:extLst>
              </a:tr>
              <a:tr h="239331">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東京エレクトロン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40645"/>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ウエハあたり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41900"/>
                  </a:ext>
                </a:extLst>
              </a:tr>
              <a:tr h="239331">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東芝三菱電機産業システム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861270"/>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付加価値</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円当たりの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GHG</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52.56%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削減する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501065"/>
                  </a:ext>
                </a:extLst>
              </a:tr>
              <a:tr h="23933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戸田建設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8801725"/>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722344"/>
                  </a:ext>
                </a:extLst>
              </a:tr>
            </a:tbl>
          </a:graphicData>
        </a:graphic>
      </p:graphicFrame>
      <p:sp>
        <p:nvSpPr>
          <p:cNvPr id="9" name="テキスト ボックス 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9684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10/22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319010514"/>
              </p:ext>
            </p:extLst>
          </p:nvPr>
        </p:nvGraphicFramePr>
        <p:xfrm>
          <a:off x="415197" y="1216317"/>
          <a:ext cx="9806398" cy="6055390"/>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4027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7737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東洋製罐グループホールディングス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173597"/>
                  </a:ext>
                </a:extLst>
              </a:tr>
              <a:tr h="45920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3583569"/>
                  </a:ext>
                </a:extLst>
              </a:tr>
              <a:tr h="17737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豊田合成</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600135"/>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310740"/>
                  </a:ext>
                </a:extLst>
              </a:tr>
              <a:tr h="177374">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ナブテスコ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922381"/>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46443"/>
                  </a:ext>
                </a:extLst>
              </a:tr>
              <a:tr h="33642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主要サプライヤーの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％に削減目標を設定させ、</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を目指した削減目標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117800"/>
                  </a:ext>
                </a:extLst>
              </a:tr>
              <a:tr h="17737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ニコン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25327"/>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購入した製品、上流輸送、販売した製品の使用による排出量を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566376"/>
                  </a:ext>
                </a:extLst>
              </a:tr>
              <a:tr h="216361">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ニチコン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684241"/>
                  </a:ext>
                </a:extLst>
              </a:tr>
              <a:tr h="17737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日本国土開発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314373"/>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755477"/>
                  </a:ext>
                </a:extLst>
              </a:tr>
              <a:tr h="17737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日本たばこ産業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260261"/>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210290"/>
                  </a:ext>
                </a:extLst>
              </a:tr>
              <a:tr h="177374">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日本電気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948130"/>
                  </a:ext>
                </a:extLst>
              </a:tr>
              <a:tr h="33642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に含まれない燃料及びエネルギー活動、販売した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1993516"/>
                  </a:ext>
                </a:extLst>
              </a:tr>
              <a:tr h="177374">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日本電信電話</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112083"/>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003016"/>
                  </a:ext>
                </a:extLst>
              </a:tr>
              <a:tr h="177374">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日本</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山村硝子</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486934"/>
                  </a:ext>
                </a:extLst>
              </a:tr>
              <a:tr h="501506">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調達した商品とサービス、資本財、燃料およびエネルギー関連活動、上流の輸送と流通、オペ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レーションで発生した廃棄物、ビジネストラベル、従業員の通勤、販売製品の処理、および終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了時の処理に関する排出量を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607723"/>
                  </a:ext>
                </a:extLst>
              </a:tr>
              <a:tr h="21636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日本新薬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290955"/>
                  </a:ext>
                </a:extLst>
              </a:tr>
              <a:tr h="21636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749820"/>
                  </a:ext>
                </a:extLst>
              </a:tr>
              <a:tr h="177374">
                <a:tc rowSpan="3">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野村総合研究所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356142"/>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出張と通勤による排出量を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254424"/>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に相当するサプライヤーとベンダーに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256902"/>
                  </a:ext>
                </a:extLst>
              </a:tr>
            </a:tbl>
          </a:graphicData>
        </a:graphic>
      </p:graphicFrame>
      <p:sp>
        <p:nvSpPr>
          <p:cNvPr id="9" name="テキスト ボックス 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94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11/22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82629097"/>
              </p:ext>
            </p:extLst>
          </p:nvPr>
        </p:nvGraphicFramePr>
        <p:xfrm>
          <a:off x="415197" y="1198759"/>
          <a:ext cx="9806398" cy="6132117"/>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7516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6443">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パシフィックコンサルタンツ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585720"/>
                  </a:ext>
                </a:extLst>
              </a:tr>
              <a:tr h="228480">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596023"/>
                  </a:ext>
                </a:extLst>
              </a:tr>
              <a:tr h="226443">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長谷工コーポレーション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148439"/>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698230"/>
                  </a:ext>
                </a:extLst>
              </a:tr>
              <a:tr h="22644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パナソニックホールディングス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353205"/>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14318"/>
                  </a:ext>
                </a:extLst>
              </a:tr>
              <a:tr h="226443">
                <a:tc rowSpan="2">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日立</a:t>
                      </a:r>
                      <a:r>
                        <a:rPr lang="en-US" altLang="ja-JP" sz="1200" b="0" i="0" u="none" strike="noStrike" dirty="0" err="1">
                          <a:solidFill>
                            <a:srgbClr val="000000"/>
                          </a:solidFill>
                          <a:effectLst/>
                          <a:latin typeface="Meiryo UI" panose="020B0604030504040204" pitchFamily="50" charset="-128"/>
                          <a:ea typeface="Meiryo UI" panose="020B0604030504040204" pitchFamily="50" charset="-128"/>
                        </a:rPr>
                        <a:t>Astemo</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4325624"/>
                  </a:ext>
                </a:extLst>
              </a:tr>
              <a:tr h="226443">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44406"/>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日立製作所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817484"/>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64430"/>
                  </a:ext>
                </a:extLst>
              </a:tr>
              <a:tr h="22644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ヒューリック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133346"/>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2024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％再エネ化</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3995957"/>
                  </a:ext>
                </a:extLst>
              </a:tr>
              <a:tr h="34672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に含まれない燃料及びエネルギー活動からの排出量を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409046"/>
                  </a:ext>
                </a:extLst>
              </a:tr>
              <a:tr h="22644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ファイントゥデイ</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07420"/>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購入した製品、販売した製品の使用と廃棄による排出量を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356090"/>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ファナック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535772"/>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498910"/>
                  </a:ext>
                </a:extLst>
              </a:tr>
              <a:tr h="22644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ファーストリテイリング</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917995"/>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036579"/>
                  </a:ext>
                </a:extLst>
              </a:tr>
              <a:tr h="226443">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富士通</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981795"/>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9263783"/>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711387"/>
                  </a:ext>
                </a:extLst>
              </a:tr>
              <a:tr h="22644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富士電機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947981"/>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98584"/>
                  </a:ext>
                </a:extLst>
              </a:tr>
            </a:tbl>
          </a:graphicData>
        </a:graphic>
      </p:graphicFrame>
      <p:sp>
        <p:nvSpPr>
          <p:cNvPr id="9" name="テキスト ボックス 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9312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12/22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3909402476"/>
              </p:ext>
            </p:extLst>
          </p:nvPr>
        </p:nvGraphicFramePr>
        <p:xfrm>
          <a:off x="415197" y="1198758"/>
          <a:ext cx="9806398" cy="6056879"/>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4569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1483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富士フィルムホールディングス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032444"/>
                  </a:ext>
                </a:extLst>
              </a:tr>
              <a:tr h="326626">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購入した商品とサービス、燃料およびエネルギー関連活動、上流の輸送と流通、販売製品の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処理、および終了時の処理に関するを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362479"/>
                  </a:ext>
                </a:extLst>
              </a:tr>
              <a:tr h="21483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フジパングループ本社</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2264638"/>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2352452"/>
                  </a:ext>
                </a:extLst>
              </a:tr>
              <a:tr h="21483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ブラザー工業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284721"/>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購入した製品、販売した製品の使用と廃棄による排出量を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983373"/>
                  </a:ext>
                </a:extLst>
              </a:tr>
              <a:tr h="214839">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古河電気工業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19906"/>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43435"/>
                  </a:ext>
                </a:extLst>
              </a:tr>
              <a:tr h="21483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文化シヤッター</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628805"/>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購入した商品およびサービス、および上流輸送と配送からの排出量を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181900"/>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ベネッセコーポレーション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640999"/>
                  </a:ext>
                </a:extLst>
              </a:tr>
              <a:tr h="21590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476418"/>
                  </a:ext>
                </a:extLst>
              </a:tr>
              <a:tr h="214839">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ベルシステム</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24</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673734"/>
                  </a:ext>
                </a:extLst>
              </a:tr>
              <a:tr h="214839">
                <a:tc vMerge="1">
                  <a:txBody>
                    <a:bodyPr/>
                    <a:lstStyle/>
                    <a:p>
                      <a:pPr algn="ctr" rtl="0" fontAlgn="ct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398695"/>
                  </a:ext>
                </a:extLst>
              </a:tr>
              <a:tr h="214839">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ポーラ・オルビスホールディングス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286118"/>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912895"/>
                  </a:ext>
                </a:extLst>
              </a:tr>
              <a:tr h="21483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松田産業</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76128"/>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825872"/>
                  </a:ext>
                </a:extLst>
              </a:tr>
              <a:tr h="214839">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丸井グループ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31542"/>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073016"/>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872176"/>
                  </a:ext>
                </a:extLst>
              </a:tr>
              <a:tr h="21852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三井不動産</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954630"/>
                  </a:ext>
                </a:extLst>
              </a:tr>
              <a:tr h="214839">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795570"/>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三菱地所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172211"/>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803937"/>
                  </a:ext>
                </a:extLst>
              </a:tr>
            </a:tbl>
          </a:graphicData>
        </a:graphic>
      </p:graphicFrame>
      <p:sp>
        <p:nvSpPr>
          <p:cNvPr id="9" name="テキスト ボックス 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5834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13/22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3449176939"/>
              </p:ext>
            </p:extLst>
          </p:nvPr>
        </p:nvGraphicFramePr>
        <p:xfrm>
          <a:off x="415197" y="1202326"/>
          <a:ext cx="9806398" cy="605362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5852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三井住友建設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376889"/>
                  </a:ext>
                </a:extLst>
              </a:tr>
              <a:tr h="208838">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824697"/>
                  </a:ext>
                </a:extLst>
              </a:tr>
              <a:tr h="10630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三菱電機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867353"/>
                  </a:ext>
                </a:extLst>
              </a:tr>
              <a:tr h="208838">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7857654"/>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三菱マテリアル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067995"/>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購入した製品・サービス、燃料・エネルギー関連活動、投資から排出量を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143172"/>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ミライト・ワン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224820"/>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529416"/>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村田製作所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315285"/>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875760"/>
                  </a:ext>
                </a:extLst>
              </a:tr>
              <a:tr h="410056">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明治</a:t>
                      </a:r>
                      <a:r>
                        <a:rPr lang="en-US" sz="1400" b="0" i="0" u="none" strike="noStrike">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2030/31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314792"/>
                  </a:ext>
                </a:extLst>
              </a:tr>
              <a:tr h="41005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1320"/>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森ビル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154694"/>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163142"/>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安川電機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782615"/>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384654"/>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八千代エンジニヤリング</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286258"/>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207300"/>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ヤマハ</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6925530"/>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40532"/>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ユー・エス・エス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995042"/>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334820"/>
                  </a:ext>
                </a:extLst>
              </a:tr>
              <a:tr h="20883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横河電機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738108"/>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108195"/>
                  </a:ext>
                </a:extLst>
              </a:tr>
            </a:tbl>
          </a:graphicData>
        </a:graphic>
      </p:graphicFrame>
      <p:sp>
        <p:nvSpPr>
          <p:cNvPr id="9" name="テキスト ボックス 8"/>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5010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14/22</a:t>
            </a:r>
            <a:endParaRPr kumimoji="1" lang="ja-JP" altLang="en-US" dirty="0"/>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957261723"/>
              </p:ext>
            </p:extLst>
          </p:nvPr>
        </p:nvGraphicFramePr>
        <p:xfrm>
          <a:off x="415197" y="1219406"/>
          <a:ext cx="9806398" cy="587660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2783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30773">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ライオン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年までに再生可能エネルギーの年間調達を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301252"/>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259458"/>
                  </a:ext>
                </a:extLst>
              </a:tr>
              <a:tr h="230818">
                <a:tc rowSpan="2">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LIXIL</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764135"/>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780043"/>
                  </a:ext>
                </a:extLst>
              </a:tr>
              <a:tr h="23081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リクルート</a:t>
                      </a:r>
                      <a:r>
                        <a:rPr lang="en-US" sz="1400" b="0" i="0" u="none" strike="noStrike" dirty="0">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129532"/>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831108"/>
                  </a:ext>
                </a:extLst>
              </a:tr>
              <a:tr h="23081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リコー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787320"/>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購入した製品、輸送、販売した製品の使用による排出量を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776490"/>
                  </a:ext>
                </a:extLst>
              </a:tr>
              <a:tr h="23081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ルネサスエレクトロニクス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99210"/>
                  </a:ext>
                </a:extLst>
              </a:tr>
              <a:tr h="3437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346163"/>
                  </a:ext>
                </a:extLst>
              </a:tr>
              <a:tr h="230818">
                <a:tc rowSpan="2">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REINOWA</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3200380"/>
                  </a:ext>
                </a:extLst>
              </a:tr>
              <a:tr h="31790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873176"/>
                  </a:ext>
                </a:extLst>
              </a:tr>
              <a:tr h="23081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レンゴー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359346"/>
                  </a:ext>
                </a:extLst>
              </a:tr>
              <a:tr h="330773">
                <a:tc vMerge="1">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購入した商品とサービス、燃料およびエネルギー関連活動、上流の輸送と流通、廃棄物の処理に関するを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165847"/>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ローム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941730"/>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823020"/>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ロックペイント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213957"/>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購入した商品とサービス、燃料およびエネルギー関連活動、上流の輸送と流通、販売製品の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処理、および終了時の処理に関するを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609084"/>
                  </a:ext>
                </a:extLst>
              </a:tr>
              <a:tr h="230818">
                <a:tc rowSpan="2">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YKK</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749361"/>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508178"/>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1" name="テキスト ボックス 10"/>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2930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15/22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1703670309"/>
              </p:ext>
            </p:extLst>
          </p:nvPr>
        </p:nvGraphicFramePr>
        <p:xfrm>
          <a:off x="415197" y="1215813"/>
          <a:ext cx="9806398" cy="5918994"/>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7924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7121">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トヨタ自動車</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1.5°C/</a:t>
                      </a:r>
                    </a:p>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WB2°C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76034"/>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WB2°C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647354"/>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中型および大型貨物トラックからの排出量を、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台あたり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11.6%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733525"/>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朝日ウッドテック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705180"/>
                  </a:ext>
                </a:extLst>
              </a:tr>
              <a:tr h="33759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購入した製品・サービス、輸送・配送（上流）による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603396"/>
                  </a:ext>
                </a:extLst>
              </a:tr>
              <a:tr h="24712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飛島建設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151542"/>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513475"/>
                  </a:ext>
                </a:extLst>
              </a:tr>
              <a:tr h="247121">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安藤・間</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689163"/>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111331"/>
                  </a:ext>
                </a:extLst>
              </a:tr>
              <a:tr h="247121">
                <a:tc rowSpan="2">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ANA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有償トンキロあたりの、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Scope1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と燃料及びエネルギー活動からの排出量を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852071"/>
                  </a:ext>
                </a:extLst>
              </a:tr>
              <a:tr h="36797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上記以外の</a:t>
                      </a:r>
                      <a:r>
                        <a:rPr lang="en-US" sz="1100" b="0" i="0" u="none" strike="noStrike" dirty="0">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491532"/>
                  </a:ext>
                </a:extLst>
              </a:tr>
              <a:tr h="247121">
                <a:tc rowSpan="3">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AGC</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80587"/>
                  </a:ext>
                </a:extLst>
              </a:tr>
              <a:tr h="485224">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販売した製品の加工、販売した製品の使用、および販売した製品の廃棄処理からの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983122"/>
                  </a:ext>
                </a:extLst>
              </a:tr>
              <a:tr h="48522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購入した商品とサービス、燃料およびエネルギーに関連する活動に対応する排出量で計算され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たサプライヤーのうち</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に科学的に根拠のある目標を設定させる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644134"/>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奥村組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384355"/>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660392"/>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カシオ計算機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038323"/>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購入した商品・サービス、販売した製品の使用による排出を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454299"/>
                  </a:ext>
                </a:extLst>
              </a:tr>
            </a:tbl>
          </a:graphicData>
        </a:graphic>
      </p:graphicFrame>
      <p:sp>
        <p:nvSpPr>
          <p:cNvPr id="12" name="テキスト ボックス 11"/>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0730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a:t>
            </a:r>
            <a:r>
              <a:rPr kumimoji="1" lang="en-US" altLang="ja-JP" dirty="0"/>
              <a:t>Near-term SBT</a:t>
            </a:r>
            <a:r>
              <a:rPr kumimoji="1" lang="ja-JP" altLang="en-US" dirty="0"/>
              <a:t>）のイメージ</a:t>
            </a:r>
          </a:p>
        </p:txBody>
      </p:sp>
      <p:sp>
        <p:nvSpPr>
          <p:cNvPr id="3" name="コンテンツ プレースホルダー 2"/>
          <p:cNvSpPr>
            <a:spLocks noGrp="1"/>
          </p:cNvSpPr>
          <p:nvPr>
            <p:ph sz="quarter" idx="12"/>
          </p:nvPr>
        </p:nvSpPr>
        <p:spPr>
          <a:xfrm>
            <a:off x="161925" y="1110920"/>
            <a:ext cx="10367963" cy="927328"/>
          </a:xfrm>
        </p:spPr>
        <p:txBody>
          <a:bodyPr/>
          <a:lstStyle/>
          <a:p>
            <a:r>
              <a:rPr lang="en-US" altLang="ja-JP" sz="1800"/>
              <a:t>4.2%/</a:t>
            </a:r>
            <a:r>
              <a:rPr lang="ja-JP" altLang="en-US" sz="1800"/>
              <a:t>年</a:t>
            </a:r>
            <a:r>
              <a:rPr lang="ja-JP" altLang="en-US" sz="1800" dirty="0"/>
              <a:t>以上の削減を目安として、申請時から</a:t>
            </a:r>
            <a:r>
              <a:rPr lang="en-US" altLang="ja-JP" sz="1800" dirty="0"/>
              <a:t>5</a:t>
            </a:r>
            <a:r>
              <a:rPr lang="ja-JP" altLang="en-US" sz="1800" dirty="0"/>
              <a:t>年～</a:t>
            </a:r>
            <a:r>
              <a:rPr lang="en-US" altLang="ja-JP" sz="1800" dirty="0"/>
              <a:t>10</a:t>
            </a:r>
            <a:r>
              <a:rPr lang="ja-JP" altLang="en-US" sz="1800" dirty="0"/>
              <a:t>年先の目標を設定する</a:t>
            </a:r>
            <a:endParaRPr lang="en-US" altLang="ja-JP" sz="1800" dirty="0"/>
          </a:p>
          <a:p>
            <a:pPr marL="0" indent="0">
              <a:buNone/>
            </a:pPr>
            <a:r>
              <a:rPr lang="ja-JP" altLang="en-US" sz="1600" dirty="0"/>
              <a:t>　　</a:t>
            </a:r>
            <a:r>
              <a:rPr lang="en-US" altLang="ja-JP" sz="1600" dirty="0"/>
              <a:t>※</a:t>
            </a:r>
            <a:r>
              <a:rPr lang="ja-JP" altLang="en-US" sz="1600" dirty="0"/>
              <a:t>本資料中においては、特段の注記のない場合には</a:t>
            </a:r>
            <a:r>
              <a:rPr lang="en-US" altLang="ja-JP" sz="1600" dirty="0"/>
              <a:t>SBT=Near-term SBT</a:t>
            </a:r>
            <a:r>
              <a:rPr lang="ja-JP" altLang="en-US" sz="1600" dirty="0"/>
              <a:t>として記載する</a:t>
            </a:r>
            <a:endParaRPr lang="en-US" altLang="ja-JP" sz="1600" dirty="0"/>
          </a:p>
        </p:txBody>
      </p:sp>
      <p:pic>
        <p:nvPicPr>
          <p:cNvPr id="82" name="図 81"/>
          <p:cNvPicPr>
            <a:picLocks noChangeAspect="1"/>
          </p:cNvPicPr>
          <p:nvPr/>
        </p:nvPicPr>
        <p:blipFill>
          <a:blip r:embed="rId2"/>
          <a:stretch>
            <a:fillRect/>
          </a:stretch>
        </p:blipFill>
        <p:spPr>
          <a:xfrm>
            <a:off x="1032630" y="2384137"/>
            <a:ext cx="7239000" cy="4924425"/>
          </a:xfrm>
          <a:prstGeom prst="rect">
            <a:avLst/>
          </a:prstGeom>
        </p:spPr>
      </p:pic>
      <p:sp>
        <p:nvSpPr>
          <p:cNvPr id="83" name="テキスト ボックス 45"/>
          <p:cNvSpPr txBox="1"/>
          <p:nvPr/>
        </p:nvSpPr>
        <p:spPr>
          <a:xfrm>
            <a:off x="7558697" y="4735128"/>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p:nvPr/>
        </p:nvCxnSpPr>
        <p:spPr>
          <a:xfrm>
            <a:off x="4523133" y="3985664"/>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85" name="直線矢印コネクタ 84"/>
          <p:cNvCxnSpPr/>
          <p:nvPr/>
        </p:nvCxnSpPr>
        <p:spPr>
          <a:xfrm>
            <a:off x="4528445" y="4500578"/>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86" name="直線矢印コネクタ 85"/>
          <p:cNvCxnSpPr/>
          <p:nvPr/>
        </p:nvCxnSpPr>
        <p:spPr>
          <a:xfrm>
            <a:off x="4523133" y="5034225"/>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87" name="テキスト ボックス 50"/>
          <p:cNvSpPr txBox="1"/>
          <p:nvPr/>
        </p:nvSpPr>
        <p:spPr>
          <a:xfrm>
            <a:off x="8037104" y="6767845"/>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88" name="テキスト ボックス 52"/>
          <p:cNvSpPr txBox="1"/>
          <p:nvPr/>
        </p:nvSpPr>
        <p:spPr>
          <a:xfrm>
            <a:off x="3775084" y="3916387"/>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89" name="テキスト ボックス 53"/>
          <p:cNvSpPr txBox="1"/>
          <p:nvPr/>
        </p:nvSpPr>
        <p:spPr>
          <a:xfrm>
            <a:off x="3645576" y="4339036"/>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テキスト ボックス 54"/>
          <p:cNvSpPr txBox="1"/>
          <p:nvPr/>
        </p:nvSpPr>
        <p:spPr>
          <a:xfrm>
            <a:off x="3696034" y="4942683"/>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56"/>
          <p:cNvSpPr txBox="1"/>
          <p:nvPr/>
        </p:nvSpPr>
        <p:spPr>
          <a:xfrm>
            <a:off x="7531356" y="6540330"/>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フローチャート: 結合子 91"/>
          <p:cNvSpPr/>
          <p:nvPr/>
        </p:nvSpPr>
        <p:spPr>
          <a:xfrm>
            <a:off x="4468476" y="41683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93" name="フローチャート: 結合子 92"/>
          <p:cNvSpPr/>
          <p:nvPr/>
        </p:nvSpPr>
        <p:spPr>
          <a:xfrm>
            <a:off x="4468476" y="468571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94" name="フローチャート: 結合子 93"/>
          <p:cNvSpPr/>
          <p:nvPr/>
        </p:nvSpPr>
        <p:spPr>
          <a:xfrm>
            <a:off x="4444827" y="5426220"/>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cxnSp>
        <p:nvCxnSpPr>
          <p:cNvPr id="95" name="直線コネクタ 94"/>
          <p:cNvCxnSpPr>
            <a:stCxn id="92" idx="6"/>
            <a:endCxn id="100" idx="1"/>
          </p:cNvCxnSpPr>
          <p:nvPr/>
        </p:nvCxnSpPr>
        <p:spPr>
          <a:xfrm flipV="1">
            <a:off x="4612492" y="3387044"/>
            <a:ext cx="1298529" cy="853317"/>
          </a:xfrm>
          <a:prstGeom prst="line">
            <a:avLst/>
          </a:prstGeom>
          <a:noFill/>
          <a:ln w="9525" cap="flat" cmpd="sng" algn="ctr">
            <a:solidFill>
              <a:sysClr val="windowText" lastClr="000000">
                <a:shade val="95000"/>
                <a:satMod val="105000"/>
              </a:sysClr>
            </a:solidFill>
            <a:prstDash val="solid"/>
          </a:ln>
          <a:effectLst/>
        </p:spPr>
      </p:cxnSp>
      <p:cxnSp>
        <p:nvCxnSpPr>
          <p:cNvPr id="96" name="直線コネクタ 95"/>
          <p:cNvCxnSpPr>
            <a:stCxn id="93" idx="7"/>
            <a:endCxn id="99" idx="1"/>
          </p:cNvCxnSpPr>
          <p:nvPr/>
        </p:nvCxnSpPr>
        <p:spPr>
          <a:xfrm flipV="1">
            <a:off x="4591401" y="3387043"/>
            <a:ext cx="1325770" cy="1319764"/>
          </a:xfrm>
          <a:prstGeom prst="line">
            <a:avLst/>
          </a:prstGeom>
          <a:noFill/>
          <a:ln w="9525" cap="flat" cmpd="sng" algn="ctr">
            <a:solidFill>
              <a:sysClr val="windowText" lastClr="000000">
                <a:shade val="95000"/>
                <a:satMod val="105000"/>
              </a:sysClr>
            </a:solidFill>
            <a:prstDash val="solid"/>
          </a:ln>
          <a:effectLst/>
        </p:spPr>
      </p:cxnSp>
      <p:cxnSp>
        <p:nvCxnSpPr>
          <p:cNvPr id="97" name="直線コネクタ 96"/>
          <p:cNvCxnSpPr>
            <a:stCxn id="94" idx="7"/>
            <a:endCxn id="100" idx="1"/>
          </p:cNvCxnSpPr>
          <p:nvPr/>
        </p:nvCxnSpPr>
        <p:spPr>
          <a:xfrm flipV="1">
            <a:off x="4567752" y="3387044"/>
            <a:ext cx="1343269" cy="2060267"/>
          </a:xfrm>
          <a:prstGeom prst="line">
            <a:avLst/>
          </a:prstGeom>
          <a:noFill/>
          <a:ln w="9525" cap="flat" cmpd="sng" algn="ctr">
            <a:solidFill>
              <a:sysClr val="windowText" lastClr="000000">
                <a:shade val="95000"/>
                <a:satMod val="105000"/>
              </a:sysClr>
            </a:solidFill>
            <a:prstDash val="solid"/>
          </a:ln>
          <a:effectLst/>
        </p:spPr>
      </p:cxnSp>
      <p:sp>
        <p:nvSpPr>
          <p:cNvPr id="98" name="テキスト ボックス 17"/>
          <p:cNvSpPr txBox="1"/>
          <p:nvPr/>
        </p:nvSpPr>
        <p:spPr>
          <a:xfrm>
            <a:off x="1110366" y="2390755"/>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99" name="テキスト ボックス 14"/>
          <p:cNvSpPr txBox="1"/>
          <p:nvPr/>
        </p:nvSpPr>
        <p:spPr>
          <a:xfrm>
            <a:off x="5917171" y="2925378"/>
            <a:ext cx="1434010" cy="92333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defTabSz="914400"/>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dirty="0">
                <a:latin typeface="Meiryo UI" panose="020B0604030504040204" pitchFamily="50" charset="-128"/>
                <a:ea typeface="Meiryo UI" panose="020B0604030504040204" pitchFamily="50" charset="-128"/>
                <a:cs typeface="Meiryo UI" panose="020B0604030504040204" pitchFamily="50" charset="-128"/>
              </a:rPr>
              <a:t>WB2℃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lang="ja-JP" altLang="en-US" sz="1800" dirty="0">
              <a:solidFill>
                <a:prstClr val="black"/>
              </a:solidFill>
              <a:latin typeface="Segoe UI"/>
              <a:ea typeface="Meiryo UI"/>
            </a:endParaRPr>
          </a:p>
        </p:txBody>
      </p:sp>
      <p:sp>
        <p:nvSpPr>
          <p:cNvPr id="100" name="正方形/長方形 99"/>
          <p:cNvSpPr/>
          <p:nvPr/>
        </p:nvSpPr>
        <p:spPr bwMode="auto">
          <a:xfrm>
            <a:off x="5911021" y="2925379"/>
            <a:ext cx="3852539" cy="923330"/>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charset="0"/>
              <a:ea typeface="HGPｺﾞｼｯｸM" pitchFamily="50" charset="-128"/>
              <a:cs typeface="+mn-cs"/>
            </a:endParaRPr>
          </a:p>
        </p:txBody>
      </p:sp>
      <p:sp>
        <p:nvSpPr>
          <p:cNvPr id="101" name="フローチャート: 処理 100"/>
          <p:cNvSpPr/>
          <p:nvPr/>
        </p:nvSpPr>
        <p:spPr>
          <a:xfrm>
            <a:off x="7135157" y="2925267"/>
            <a:ext cx="2597584" cy="923441"/>
          </a:xfrm>
          <a:prstGeom prst="flowChartProcess">
            <a:avLst/>
          </a:prstGeom>
          <a:no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：傾き</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1.23</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2.5%/</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年</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schemeClr val="tx1"/>
                </a:solidFill>
                <a:effectLst/>
                <a:uLnTx/>
                <a:uFillTx/>
                <a:latin typeface="Meiryo UI" panose="020B0604030504040204" pitchFamily="50" charset="-128"/>
                <a:ea typeface="Meiryo UI"/>
                <a:cs typeface="Meiryo UI" panose="020B0604030504040204" pitchFamily="50" charset="-128"/>
              </a:rPr>
              <a:t>：傾き</a:t>
            </a:r>
            <a:r>
              <a:rPr kumimoji="1" lang="en-US" altLang="ja-JP" sz="1800" i="0" u="none" strike="noStrike" kern="1200" cap="none" spc="0" normalizeH="0" baseline="0" noProof="0" dirty="0">
                <a:ln>
                  <a:noFill/>
                </a:ln>
                <a:solidFill>
                  <a:schemeClr val="tx1"/>
                </a:solidFill>
                <a:effectLst/>
                <a:uLnTx/>
                <a:uFillTx/>
                <a:latin typeface="Meiryo UI" panose="020B0604030504040204" pitchFamily="50" charset="-128"/>
                <a:ea typeface="Meiryo UI"/>
                <a:cs typeface="Meiryo UI" panose="020B0604030504040204" pitchFamily="50" charset="-128"/>
              </a:rPr>
              <a:t>2.5</a:t>
            </a:r>
            <a:r>
              <a:rPr kumimoji="1" lang="ja-JP" altLang="en-US" sz="1800" i="0" u="none" strike="noStrike" kern="1200" cap="none" spc="0" normalizeH="0" baseline="0" noProof="0" dirty="0">
                <a:ln>
                  <a:noFill/>
                </a:ln>
                <a:solidFill>
                  <a:schemeClr val="tx1"/>
                </a:solidFill>
                <a:effectLst/>
                <a:uLnTx/>
                <a:uFillTx/>
                <a:latin typeface="Meiryo UI" panose="020B0604030504040204" pitchFamily="50" charset="-128"/>
                <a:ea typeface="Meiryo UI"/>
                <a:cs typeface="Meiryo UI" panose="020B0604030504040204" pitchFamily="50" charset="-128"/>
              </a:rPr>
              <a:t>～</a:t>
            </a:r>
            <a:r>
              <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4.2%/</a:t>
            </a: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年</a:t>
            </a:r>
            <a:endParaRPr kumimoji="1" lang="en-US" altLang="ja-JP" sz="1800" i="0" u="none" strike="noStrike" kern="1200" cap="none" spc="0" normalizeH="0" baseline="0" noProof="0" dirty="0">
              <a:ln>
                <a:noFill/>
              </a:ln>
              <a:solidFill>
                <a:schemeClr val="tx1"/>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rPr>
              <a:t>：傾き</a:t>
            </a:r>
            <a:r>
              <a:rPr kumimoji="1" lang="en-US" altLang="ja-JP"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4.2%/</a:t>
            </a:r>
            <a:r>
              <a:rPr kumimoji="1" lang="ja-JP" altLang="en-US"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年</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rPr>
              <a:t>～</a:t>
            </a:r>
          </a:p>
        </p:txBody>
      </p:sp>
      <p:sp>
        <p:nvSpPr>
          <p:cNvPr id="102" name="テキスト ボックス 49"/>
          <p:cNvSpPr txBox="1"/>
          <p:nvPr/>
        </p:nvSpPr>
        <p:spPr>
          <a:xfrm>
            <a:off x="710256" y="6956094"/>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103" name="テキスト ボックス 51"/>
          <p:cNvSpPr txBox="1"/>
          <p:nvPr/>
        </p:nvSpPr>
        <p:spPr>
          <a:xfrm>
            <a:off x="4134758" y="6956094"/>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104" name="テキスト ボックス 103"/>
          <p:cNvSpPr txBox="1"/>
          <p:nvPr/>
        </p:nvSpPr>
        <p:spPr>
          <a:xfrm>
            <a:off x="5911021" y="2286696"/>
            <a:ext cx="4443845" cy="307777"/>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kern="0" dirty="0" err="1">
                <a:solidFill>
                  <a:prstClr val="black"/>
                </a:solidFill>
                <a:latin typeface="Segoe UI"/>
              </a:rPr>
              <a:t>SBTi</a:t>
            </a:r>
            <a:r>
              <a:rPr kumimoji="0" lang="en-US" altLang="ja-JP" kern="0" dirty="0">
                <a:solidFill>
                  <a:prstClr val="black"/>
                </a:solidFill>
                <a:latin typeface="Segoe UI"/>
              </a:rPr>
              <a:t> Criteria and Recommendations Version </a:t>
            </a:r>
            <a:r>
              <a:rPr kumimoji="0" lang="en-US" altLang="ja-JP" kern="0" dirty="0">
                <a:solidFill>
                  <a:prstClr val="black"/>
                </a:solidFill>
                <a:latin typeface="Segoe UI"/>
                <a:ea typeface="Meiryo UI"/>
              </a:rPr>
              <a:t>5.0</a:t>
            </a:r>
            <a:r>
              <a:rPr kumimoji="0" lang="ja-JP" altLang="en-US" sz="1400" b="0" i="0" u="none" strike="noStrike" kern="0" cap="none" spc="0" normalizeH="0" baseline="0" noProof="0" dirty="0">
                <a:ln>
                  <a:noFill/>
                </a:ln>
                <a:solidFill>
                  <a:prstClr val="black"/>
                </a:solidFill>
                <a:effectLst/>
                <a:uLnTx/>
                <a:uFillTx/>
                <a:latin typeface="Segoe UI"/>
                <a:ea typeface="Meiryo UI"/>
              </a:rPr>
              <a:t>に準拠</a:t>
            </a:r>
          </a:p>
        </p:txBody>
      </p:sp>
      <p:sp>
        <p:nvSpPr>
          <p:cNvPr id="105" name="テキスト ボックス 104"/>
          <p:cNvSpPr txBox="1"/>
          <p:nvPr/>
        </p:nvSpPr>
        <p:spPr>
          <a:xfrm>
            <a:off x="7531356" y="5657131"/>
            <a:ext cx="1383712" cy="553998"/>
          </a:xfrm>
          <a:prstGeom prst="rect">
            <a:avLst/>
          </a:prstGeom>
          <a:noFill/>
        </p:spPr>
        <p:txBody>
          <a:bodyPr wrap="none" rtlCol="0">
            <a:spAutoFit/>
          </a:bodyPr>
          <a:lstStyle/>
          <a:p>
            <a:pPr defTabSz="914400" fontAlgn="base">
              <a:spcBef>
                <a:spcPct val="0"/>
              </a:spcBef>
              <a:spcAft>
                <a:spcPct val="0"/>
              </a:spcAft>
            </a:pPr>
            <a:r>
              <a:rPr lang="ja-JP" altLang="en-US" sz="1600" dirty="0">
                <a:latin typeface="Meiryo UI" panose="020B0604030504040204" pitchFamily="50" charset="-128"/>
                <a:cs typeface="Meiryo UI" panose="020B0604030504040204" pitchFamily="50" charset="-128"/>
              </a:rPr>
              <a:t>傾き</a:t>
            </a:r>
            <a:r>
              <a:rPr lang="en-US" altLang="ja-JP" sz="1600">
                <a:latin typeface="Meiryo UI" panose="020B0604030504040204" pitchFamily="50" charset="-128"/>
                <a:cs typeface="Meiryo UI" panose="020B0604030504040204" pitchFamily="50" charset="-128"/>
              </a:rPr>
              <a:t>2.5%/</a:t>
            </a:r>
            <a:r>
              <a:rPr lang="ja-JP" altLang="en-US" sz="1600">
                <a:latin typeface="Meiryo UI" panose="020B0604030504040204" pitchFamily="50" charset="-128"/>
                <a:cs typeface="Meiryo UI" panose="020B0604030504040204" pitchFamily="50" charset="-128"/>
              </a:rPr>
              <a:t>年</a:t>
            </a:r>
            <a:br>
              <a:rPr lang="en-US" altLang="ja-JP" sz="1600" b="1" dirty="0">
                <a:solidFill>
                  <a:srgbClr val="FF0000"/>
                </a:solidFill>
                <a:latin typeface="Meiryo UI" panose="020B0604030504040204" pitchFamily="50" charset="-128"/>
                <a:cs typeface="Meiryo UI" panose="020B0604030504040204" pitchFamily="50" charset="-128"/>
              </a:rPr>
            </a:br>
            <a:endParaRPr lang="ja-JP" altLang="en-US" sz="1400" dirty="0">
              <a:latin typeface="Meiryo UI" panose="020B0604030504040204" pitchFamily="50" charset="-128"/>
              <a:cs typeface="Meiryo UI" panose="020B0604030504040204" pitchFamily="50" charset="-128"/>
            </a:endParaRPr>
          </a:p>
        </p:txBody>
      </p:sp>
      <p:sp>
        <p:nvSpPr>
          <p:cNvPr id="106" name="テキスト ボックス 49"/>
          <p:cNvSpPr txBox="1"/>
          <p:nvPr/>
        </p:nvSpPr>
        <p:spPr>
          <a:xfrm>
            <a:off x="5476966" y="6956094"/>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107" name="テキスト ボックス 49"/>
          <p:cNvSpPr txBox="1"/>
          <p:nvPr/>
        </p:nvSpPr>
        <p:spPr>
          <a:xfrm>
            <a:off x="2555166" y="6956094"/>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Tree>
    <p:extLst>
      <p:ext uri="{BB962C8B-B14F-4D97-AF65-F5344CB8AC3E}">
        <p14:creationId xmlns:p14="http://schemas.microsoft.com/office/powerpoint/2010/main" val="781669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16/22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3614628703"/>
              </p:ext>
            </p:extLst>
          </p:nvPr>
        </p:nvGraphicFramePr>
        <p:xfrm>
          <a:off x="415197" y="1215811"/>
          <a:ext cx="9806398" cy="5403145"/>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86692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927">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九州電力</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MWh</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当たりの排出量を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867519"/>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販売した電力に関わる排出量を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MWh</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当たり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27373"/>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燃料・エネルギー関連活動・投資および販売した製品の使用による排出量を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94021"/>
                  </a:ext>
                </a:extLst>
              </a:tr>
              <a:tr h="274927">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小松製作所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932212"/>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430750"/>
                  </a:ext>
                </a:extLst>
              </a:tr>
              <a:tr h="274927">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熊谷組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687202"/>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073241"/>
                  </a:ext>
                </a:extLst>
              </a:tr>
              <a:tr h="274927">
                <a:tc rowSpan="4">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清水建設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211240"/>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052979"/>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126234"/>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248035"/>
                  </a:ext>
                </a:extLst>
              </a:tr>
              <a:tr h="274927">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シャープ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051496"/>
                  </a:ext>
                </a:extLst>
              </a:tr>
              <a:tr h="42234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454051"/>
                  </a:ext>
                </a:extLst>
              </a:tr>
              <a:tr h="274927">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住友化学</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682890"/>
                  </a:ext>
                </a:extLst>
              </a:tr>
              <a:tr h="53982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に含まれない燃料及びエネルギー活動からの排出量</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953201"/>
                  </a:ext>
                </a:extLst>
              </a:tr>
            </a:tbl>
          </a:graphicData>
        </a:graphic>
      </p:graphicFrame>
      <p:sp>
        <p:nvSpPr>
          <p:cNvPr id="12" name="テキスト ボックス 11"/>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9021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17/22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1277920525"/>
              </p:ext>
            </p:extLst>
          </p:nvPr>
        </p:nvGraphicFramePr>
        <p:xfrm>
          <a:off x="415197" y="1192662"/>
          <a:ext cx="9806398" cy="5839404"/>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7647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24475">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住友電気工業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536720"/>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7701362"/>
                  </a:ext>
                </a:extLst>
              </a:tr>
              <a:tr h="32447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セコム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422589"/>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3928376"/>
                  </a:ext>
                </a:extLst>
              </a:tr>
              <a:tr h="324475">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大建工業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750860"/>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4539313"/>
                  </a:ext>
                </a:extLst>
              </a:tr>
              <a:tr h="32447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大日本印刷</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621162"/>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購入金額の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％に相当する主要サプライヤーに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625779"/>
                  </a:ext>
                </a:extLst>
              </a:tr>
              <a:tr h="324475">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高砂香料工業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6795994"/>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734121"/>
                  </a:ext>
                </a:extLst>
              </a:tr>
              <a:tr h="324475">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高砂熱学工業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665907"/>
                  </a:ext>
                </a:extLst>
              </a:tr>
              <a:tr h="324475">
                <a:tc vMerge="1">
                  <a:txBody>
                    <a:bodyPr/>
                    <a:lstStyle/>
                    <a:p>
                      <a:pPr algn="ctr" rtl="0" fontAlgn="ct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091857"/>
                  </a:ext>
                </a:extLst>
              </a:tr>
              <a:tr h="181319">
                <a:tc rowSpan="3">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DIC</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797699"/>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カテゴリー</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2,3,4,5,12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からの温室効果ガス排出量を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230287"/>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購入した商品やサービスをカバーするサプライヤーの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9515051"/>
                  </a:ext>
                </a:extLst>
              </a:tr>
              <a:tr h="181319">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東亜建設工業</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490588"/>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247786"/>
                  </a:ext>
                </a:extLst>
              </a:tr>
              <a:tr h="18131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帝人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005926"/>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9830997"/>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71100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18/22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1961766958"/>
              </p:ext>
            </p:extLst>
          </p:nvPr>
        </p:nvGraphicFramePr>
        <p:xfrm>
          <a:off x="415197" y="1215811"/>
          <a:ext cx="9806398" cy="5608593"/>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3">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TOTO</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689074"/>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0605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間接使用による排出量を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828630"/>
                  </a:ext>
                </a:extLst>
              </a:tr>
              <a:tr h="274648">
                <a:tc rowSpan="3">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東急建設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89619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44362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45538"/>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東京建物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63050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38005"/>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東芝</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5238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販売したエネルギー供給製品・サービスの使用による排出量を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％削減、販売したエネルギー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消費製品・サービスの使用による排出量を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98710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東洋紡</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96679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購入した商品とサービス、および販売した製品の使用による排出量を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781127"/>
                  </a:ext>
                </a:extLst>
              </a:tr>
              <a:tr h="274648">
                <a:tc rowSpan="2">
                  <a:txBody>
                    <a:bodyPr/>
                    <a:lstStyle/>
                    <a:p>
                      <a:pPr algn="ctr" rtl="0" fontAlgn="ctr"/>
                      <a:r>
                        <a:rPr lang="en-US" sz="1300" b="0" i="0" u="none" strike="noStrike" dirty="0">
                          <a:solidFill>
                            <a:srgbClr val="000000"/>
                          </a:solidFill>
                          <a:effectLst/>
                          <a:latin typeface="Meiryo UI" panose="020B0604030504040204" pitchFamily="50" charset="-128"/>
                          <a:ea typeface="Meiryo UI" panose="020B0604030504040204" pitchFamily="50" charset="-128"/>
                        </a:rPr>
                        <a:t>TOPPAN</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74568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50697"/>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西松建設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7752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30862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日産自動車</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73533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販売した製品の使用による車両キロ当たりの排出量を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4124954"/>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771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19/22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4145651327"/>
              </p:ext>
            </p:extLst>
          </p:nvPr>
        </p:nvGraphicFramePr>
        <p:xfrm>
          <a:off x="415197" y="1215812"/>
          <a:ext cx="9806398" cy="5816260"/>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日清食品</a:t>
                      </a:r>
                      <a:r>
                        <a:rPr lang="en-US" sz="1300" b="0" i="0" u="none" strike="noStrike" dirty="0">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780776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794566"/>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日新電機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9901398"/>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783107"/>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日本板硝子</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71917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271355"/>
                  </a:ext>
                </a:extLst>
              </a:tr>
              <a:tr h="274648">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日本特殊陶業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54636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購入した製品・サービス、輸送（上流）、販売した製品の使用による排出量を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188443"/>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野村不動産ホールディングス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12643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購入した製品・サービスおよび販売した製品の使用による排出量を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124918"/>
                  </a:ext>
                </a:extLst>
              </a:tr>
              <a:tr h="274648">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浜松ホトニクス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99924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3271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購入金額の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336136"/>
                  </a:ext>
                </a:extLst>
              </a:tr>
              <a:tr h="27464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ファミリーマート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682416"/>
                  </a:ext>
                </a:extLst>
              </a:tr>
              <a:tr h="274648">
                <a:tc vMerge="1">
                  <a:txBody>
                    <a:bodyPr/>
                    <a:lstStyle/>
                    <a:p>
                      <a:endParaRPr dirty="0"/>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dirty="0"/>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9159598"/>
                  </a:ext>
                </a:extLst>
              </a:tr>
              <a:tr h="27464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フジクラ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93293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9136031"/>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不二製油グループ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2102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002659"/>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27446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20/22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3601852757"/>
              </p:ext>
            </p:extLst>
          </p:nvPr>
        </p:nvGraphicFramePr>
        <p:xfrm>
          <a:off x="415197" y="1215811"/>
          <a:ext cx="9806398" cy="485163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ブリヂストン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35292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購入した製品・サービスに関わる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583993"/>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明電舎</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59945"/>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345065"/>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ユナイテッドアローズ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37650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173220"/>
                  </a:ext>
                </a:extLst>
              </a:tr>
              <a:tr h="27464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横河レンタリース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78130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購入した商品とサービス、資本財、燃料およびエネルギー関連活動、上流の輸送と流通に関す　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677792"/>
                  </a:ext>
                </a:extLst>
              </a:tr>
              <a:tr h="274648">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ロッテ</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646393"/>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Scope1,2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に含まれない燃料及びエネルギー活動からの排出量を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10338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購入した製品・サービス、資本財、輸送・配送（上流）による 排出量の</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％に相当する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サプライヤーに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843636"/>
                  </a:ext>
                </a:extLst>
              </a:tr>
              <a:tr h="274648">
                <a:tc rowSpan="2">
                  <a:txBody>
                    <a:bodyPr/>
                    <a:lstStyle/>
                    <a:p>
                      <a:pPr algn="ctr" rtl="0"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YKK AP</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29017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294054"/>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ウシオ電機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21988"/>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006602"/>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50259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21/22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7858668"/>
              </p:ext>
            </p:extLst>
          </p:nvPr>
        </p:nvGraphicFramePr>
        <p:xfrm>
          <a:off x="415197" y="1215811"/>
          <a:ext cx="9806398" cy="5266963"/>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大塚製薬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748504"/>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764768"/>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川崎汽船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輸送単位あたりの排出量を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97546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輸送単位あたりの排出量を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933884"/>
                  </a:ext>
                </a:extLst>
              </a:tr>
              <a:tr h="274648">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コニカミノルタ</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48972"/>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住友林業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236473"/>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購入した製品・サービスと販売した製品の使用からの排出量を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203105"/>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大成建設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6150785"/>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172578"/>
                  </a:ext>
                </a:extLst>
              </a:tr>
              <a:tr h="274648">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大鵬薬品工業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70825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248110"/>
                  </a:ext>
                </a:extLst>
              </a:tr>
              <a:tr h="27464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電通</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29017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人あたりの出張に係る排出量を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294054"/>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日本郵船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トンキロ当たりの排出量を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163435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トンキロ当たりの排出量を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751828"/>
                  </a:ext>
                </a:extLst>
              </a:tr>
              <a:tr h="27464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日立建機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21988"/>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006602"/>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81927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認定取得済み日本企業の取組 </a:t>
            </a:r>
            <a:r>
              <a:rPr lang="en-US" altLang="ja-JP" dirty="0"/>
              <a:t>22/22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Action</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158398721"/>
              </p:ext>
            </p:extLst>
          </p:nvPr>
        </p:nvGraphicFramePr>
        <p:xfrm>
          <a:off x="415197" y="1215811"/>
          <a:ext cx="9806398" cy="1696539"/>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前田建設工業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36940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428973"/>
                  </a:ext>
                </a:extLst>
              </a:tr>
              <a:tr h="274648">
                <a:tc rowSpan="2">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ユニ・チャーム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447760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購入した商品とサービス、販売製品の　処理、および終了時の処理に関するを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087550"/>
                  </a:ext>
                </a:extLst>
              </a:tr>
            </a:tbl>
          </a:graphicData>
        </a:graphic>
      </p:graphicFrame>
      <p:sp>
        <p:nvSpPr>
          <p:cNvPr id="14" name="テキスト ボックス 13"/>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一部企業が</a:t>
            </a:r>
            <a:r>
              <a:rPr lang="en-US" altLang="ja-JP" sz="1100" dirty="0">
                <a:latin typeface="Meiryo UI" pitchFamily="50" charset="-128"/>
                <a:ea typeface="Meiryo UI" pitchFamily="50" charset="-128"/>
                <a:cs typeface="Meiryo UI" pitchFamily="50" charset="-128"/>
              </a:rPr>
              <a:t>WB2℃</a:t>
            </a:r>
            <a:r>
              <a:rPr lang="ja-JP" altLang="en-US" sz="1100" dirty="0">
                <a:latin typeface="Meiryo UI" pitchFamily="50" charset="-128"/>
                <a:ea typeface="Meiryo UI" pitchFamily="50" charset="-128"/>
                <a:cs typeface="Meiryo UI" pitchFamily="50" charset="-128"/>
              </a:rPr>
              <a:t>または</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dirty="0">
                <a:latin typeface="Meiryo UI" pitchFamily="50" charset="-128"/>
                <a:ea typeface="Meiryo UI" pitchFamily="50" charset="-128"/>
                <a:cs typeface="Meiryo UI" pitchFamily="50" charset="-128"/>
              </a:rPr>
              <a:t>1.5</a:t>
            </a:r>
            <a:r>
              <a:rPr lang="ja-JP" altLang="en-US" sz="1100" dirty="0">
                <a:latin typeface="Meiryo UI" pitchFamily="50" charset="-128"/>
                <a:ea typeface="Meiryo UI" pitchFamily="50" charset="-128"/>
                <a:cs typeface="Meiryo UI" pitchFamily="50" charset="-128"/>
              </a:rPr>
              <a:t>℃の水準で目標を設定する必要がある。</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01996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ja-JP" altLang="en-US" dirty="0"/>
              <a:t>環境省 </a:t>
            </a:r>
            <a:r>
              <a:rPr lang="en-US" altLang="ja-JP" dirty="0"/>
              <a:t>SBT</a:t>
            </a:r>
            <a:r>
              <a:rPr lang="ja-JP" altLang="en-US" dirty="0"/>
              <a:t>設定支援事業</a:t>
            </a:r>
          </a:p>
        </p:txBody>
      </p:sp>
    </p:spTree>
    <p:extLst>
      <p:ext uri="{BB962C8B-B14F-4D97-AF65-F5344CB8AC3E}">
        <p14:creationId xmlns:p14="http://schemas.microsoft.com/office/powerpoint/2010/main" val="1569056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2020</a:t>
            </a:r>
            <a:r>
              <a:rPr kumimoji="1" lang="ja-JP" altLang="en-US" dirty="0"/>
              <a:t>年度 環境省 </a:t>
            </a:r>
            <a:r>
              <a:rPr kumimoji="1" lang="en-US" altLang="ja-JP" dirty="0"/>
              <a:t>SBT</a:t>
            </a:r>
            <a:r>
              <a:rPr kumimoji="1" lang="ja-JP" altLang="en-US" dirty="0"/>
              <a:t>設定支援</a:t>
            </a:r>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dirty="0"/>
              <a:t>19</a:t>
            </a:r>
            <a:r>
              <a:rPr lang="ja-JP" altLang="en-US" dirty="0"/>
              <a:t>社から応募があり、うち</a:t>
            </a:r>
            <a:r>
              <a:rPr lang="en-US" altLang="ja-JP" dirty="0"/>
              <a:t>8</a:t>
            </a:r>
            <a:r>
              <a:rPr lang="ja-JP" altLang="en-US" dirty="0"/>
              <a:t>社に個社別支援を実施。</a:t>
            </a:r>
            <a:r>
              <a:rPr lang="en-US" altLang="ja-JP" b="1" dirty="0">
                <a:solidFill>
                  <a:srgbClr val="FF0000"/>
                </a:solidFill>
              </a:rPr>
              <a:t> 8</a:t>
            </a:r>
            <a:r>
              <a:rPr lang="ja-JP" altLang="en-US" b="1" dirty="0">
                <a:solidFill>
                  <a:srgbClr val="FF0000"/>
                </a:solidFill>
              </a:rPr>
              <a:t>社中</a:t>
            </a:r>
            <a:r>
              <a:rPr lang="en-US" altLang="ja-JP" b="1" dirty="0">
                <a:solidFill>
                  <a:srgbClr val="FF0000"/>
                </a:solidFill>
              </a:rPr>
              <a:t>5</a:t>
            </a:r>
            <a:r>
              <a:rPr lang="ja-JP" altLang="en-US" b="1" dirty="0">
                <a:solidFill>
                  <a:srgbClr val="FF0000"/>
                </a:solidFill>
              </a:rPr>
              <a:t>社が認定取得</a:t>
            </a:r>
            <a:endParaRPr lang="en-US" altLang="ja-JP" dirty="0"/>
          </a:p>
        </p:txBody>
      </p:sp>
      <p:grpSp>
        <p:nvGrpSpPr>
          <p:cNvPr id="19" name="グループ化 18"/>
          <p:cNvGrpSpPr/>
          <p:nvPr/>
        </p:nvGrpSpPr>
        <p:grpSpPr>
          <a:xfrm>
            <a:off x="1216498" y="2563840"/>
            <a:ext cx="8984885" cy="1569662"/>
            <a:chOff x="1139562" y="2278826"/>
            <a:chExt cx="4995074" cy="872641"/>
          </a:xfrm>
        </p:grpSpPr>
        <p:sp>
          <p:nvSpPr>
            <p:cNvPr id="20" name="テキスト ボックス 19"/>
            <p:cNvSpPr txBox="1"/>
            <p:nvPr/>
          </p:nvSpPr>
          <p:spPr>
            <a:xfrm>
              <a:off x="1958622" y="2278827"/>
              <a:ext cx="4176014" cy="872640"/>
            </a:xfrm>
            <a:prstGeom prst="rect">
              <a:avLst/>
            </a:prstGeom>
            <a:noFill/>
          </p:spPr>
          <p:txBody>
            <a:bodyPr wrap="square" rtlCol="0">
              <a:spAutoFit/>
            </a:bodyPr>
            <a:lstStyle/>
            <a:p>
              <a:r>
                <a:rPr lang="ja-JP" altLang="en-US" sz="2400" dirty="0">
                  <a:solidFill>
                    <a:srgbClr val="FF0000"/>
                  </a:solidFill>
                  <a:latin typeface="+mj-ea"/>
                  <a:ea typeface="+mj-ea"/>
                </a:rPr>
                <a:t>明治ホールディングス</a:t>
              </a:r>
              <a:endParaRPr lang="en-US" altLang="ja-JP" sz="2400" dirty="0">
                <a:solidFill>
                  <a:srgbClr val="FF0000"/>
                </a:solidFill>
                <a:latin typeface="+mj-ea"/>
                <a:ea typeface="+mj-ea"/>
              </a:endParaRPr>
            </a:p>
            <a:p>
              <a:r>
                <a:rPr lang="ja-JP" altLang="en-US" sz="2400" dirty="0">
                  <a:latin typeface="+mj-ea"/>
                  <a:ea typeface="+mj-ea"/>
                </a:rPr>
                <a:t>バルカー／信越化学工業</a:t>
              </a:r>
              <a:endParaRPr lang="en-US" altLang="ja-JP" sz="2400" dirty="0">
                <a:latin typeface="+mj-ea"/>
                <a:ea typeface="+mj-ea"/>
              </a:endParaRPr>
            </a:p>
            <a:p>
              <a:r>
                <a:rPr lang="ja-JP" altLang="en-US" sz="2400" dirty="0">
                  <a:solidFill>
                    <a:srgbClr val="FF0000"/>
                  </a:solidFill>
                  <a:latin typeface="+mj-ea"/>
                  <a:ea typeface="+mj-ea"/>
                </a:rPr>
                <a:t>富士電機</a:t>
              </a:r>
              <a:r>
                <a:rPr lang="ja-JP" altLang="en-US" sz="2400" dirty="0">
                  <a:latin typeface="+mj-ea"/>
                  <a:ea typeface="+mj-ea"/>
                </a:rPr>
                <a:t>／</a:t>
              </a:r>
              <a:r>
                <a:rPr lang="ja-JP" altLang="en-US" sz="2400" dirty="0">
                  <a:solidFill>
                    <a:srgbClr val="FF0000"/>
                  </a:solidFill>
                  <a:latin typeface="+mj-ea"/>
                  <a:ea typeface="+mj-ea"/>
                </a:rPr>
                <a:t>浜松ホトニクス</a:t>
              </a:r>
              <a:r>
                <a:rPr lang="ja-JP" altLang="en-US" sz="2400" dirty="0">
                  <a:latin typeface="+mj-ea"/>
                  <a:ea typeface="+mj-ea"/>
                </a:rPr>
                <a:t>／</a:t>
              </a:r>
              <a:r>
                <a:rPr lang="ja-JP" altLang="en-US" sz="2400" dirty="0">
                  <a:solidFill>
                    <a:srgbClr val="FF0000"/>
                  </a:solidFill>
                  <a:latin typeface="+mj-ea"/>
                  <a:ea typeface="+mj-ea"/>
                </a:rPr>
                <a:t>エスペック</a:t>
              </a:r>
            </a:p>
            <a:p>
              <a:r>
                <a:rPr lang="ja-JP" altLang="en-US" sz="2400" dirty="0">
                  <a:latin typeface="+mj-ea"/>
                  <a:ea typeface="+mj-ea"/>
                </a:rPr>
                <a:t>セブン＆アイ・ホールディングス／</a:t>
              </a:r>
              <a:r>
                <a:rPr lang="ja-JP" altLang="en-US" sz="2400" dirty="0">
                  <a:solidFill>
                    <a:srgbClr val="FF0000"/>
                  </a:solidFill>
                  <a:latin typeface="+mj-ea"/>
                  <a:ea typeface="+mj-ea"/>
                </a:rPr>
                <a:t>ユナイテッド・アローズ</a:t>
              </a:r>
            </a:p>
          </p:txBody>
        </p:sp>
        <p:sp>
          <p:nvSpPr>
            <p:cNvPr id="21" name="テキスト ボックス 20"/>
            <p:cNvSpPr txBox="1"/>
            <p:nvPr/>
          </p:nvSpPr>
          <p:spPr>
            <a:xfrm>
              <a:off x="1139562" y="2278826"/>
              <a:ext cx="958193" cy="872640"/>
            </a:xfrm>
            <a:prstGeom prst="rect">
              <a:avLst/>
            </a:prstGeom>
            <a:noFill/>
          </p:spPr>
          <p:txBody>
            <a:bodyPr wrap="none" rtlCol="0">
              <a:spAutoFit/>
            </a:bodyPr>
            <a:lstStyle/>
            <a:p>
              <a:pPr algn="r"/>
              <a:r>
                <a:rPr lang="ja-JP" altLang="en-US" sz="2400" dirty="0">
                  <a:latin typeface="+mj-ea"/>
                  <a:ea typeface="+mj-ea"/>
                </a:rPr>
                <a:t>食料品：</a:t>
              </a:r>
              <a:endParaRPr lang="en-US" altLang="ja-JP" sz="2400" dirty="0">
                <a:latin typeface="+mj-ea"/>
                <a:ea typeface="+mj-ea"/>
              </a:endParaRPr>
            </a:p>
            <a:p>
              <a:pPr algn="r"/>
              <a:r>
                <a:rPr lang="ja-JP" altLang="en-US" sz="2400" dirty="0">
                  <a:latin typeface="+mj-ea"/>
                  <a:ea typeface="+mj-ea"/>
                </a:rPr>
                <a:t>化学：</a:t>
              </a:r>
              <a:endParaRPr lang="en-US" altLang="ja-JP" sz="2400" dirty="0">
                <a:latin typeface="+mj-ea"/>
                <a:ea typeface="+mj-ea"/>
              </a:endParaRPr>
            </a:p>
            <a:p>
              <a:pPr algn="r"/>
              <a:r>
                <a:rPr lang="ja-JP" altLang="en-US" sz="2400" dirty="0">
                  <a:latin typeface="+mj-ea"/>
                  <a:ea typeface="+mj-ea"/>
                </a:rPr>
                <a:t>電気機器：</a:t>
              </a:r>
            </a:p>
            <a:p>
              <a:pPr algn="r"/>
              <a:r>
                <a:rPr lang="ja-JP" altLang="en-US" sz="2400" dirty="0">
                  <a:latin typeface="+mj-ea"/>
                  <a:ea typeface="+mj-ea"/>
                </a:rPr>
                <a:t>小売業：</a:t>
              </a:r>
              <a:endParaRPr lang="en-US" altLang="ja-JP" sz="2400" dirty="0">
                <a:latin typeface="+mj-ea"/>
                <a:ea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a:latin typeface="+mn-ea"/>
                <a:ea typeface="+mn-ea"/>
              </a:rPr>
              <a:t>個社別支援企業一覧</a:t>
            </a:r>
            <a:endParaRPr kumimoji="1" lang="ja-JP" altLang="en-US" sz="2000" b="1" dirty="0">
              <a:latin typeface="+mn-ea"/>
              <a:ea typeface="+mn-ea"/>
            </a:endParaRPr>
          </a:p>
        </p:txBody>
      </p:sp>
      <p:sp>
        <p:nvSpPr>
          <p:cNvPr id="23" name="テキスト ボックス 22"/>
          <p:cNvSpPr txBox="1"/>
          <p:nvPr/>
        </p:nvSpPr>
        <p:spPr>
          <a:xfrm>
            <a:off x="7895560" y="22245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942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2019</a:t>
            </a:r>
            <a:r>
              <a:rPr kumimoji="1" lang="ja-JP" altLang="en-US" dirty="0"/>
              <a:t>年度 環境省 </a:t>
            </a:r>
            <a:r>
              <a:rPr kumimoji="1" lang="en-US" altLang="ja-JP" dirty="0"/>
              <a:t>SBT</a:t>
            </a:r>
            <a:r>
              <a:rPr kumimoji="1" lang="ja-JP" altLang="en-US" dirty="0"/>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dirty="0"/>
              <a:t>35</a:t>
            </a:r>
            <a:r>
              <a:rPr lang="ja-JP" altLang="en-US" dirty="0"/>
              <a:t>社の応募企業に対し</a:t>
            </a:r>
            <a:r>
              <a:rPr lang="en-US" altLang="ja-JP" dirty="0"/>
              <a:t>SBT</a:t>
            </a:r>
            <a:r>
              <a:rPr lang="ja-JP" altLang="en-US" dirty="0"/>
              <a:t>設定の説明会を開催。うち</a:t>
            </a:r>
            <a:r>
              <a:rPr lang="en-US" altLang="ja-JP" dirty="0"/>
              <a:t>20</a:t>
            </a:r>
            <a:r>
              <a:rPr lang="ja-JP" altLang="en-US" dirty="0"/>
              <a:t>社に個社別支援を実施。</a:t>
            </a:r>
            <a:r>
              <a:rPr lang="en-US" altLang="ja-JP" b="1" dirty="0">
                <a:solidFill>
                  <a:srgbClr val="FF0000"/>
                </a:solidFill>
              </a:rPr>
              <a:t>20</a:t>
            </a:r>
            <a:r>
              <a:rPr lang="ja-JP" altLang="en-US" b="1" dirty="0">
                <a:solidFill>
                  <a:srgbClr val="FF0000"/>
                </a:solidFill>
              </a:rPr>
              <a:t>社中</a:t>
            </a:r>
            <a:br>
              <a:rPr lang="en-US" altLang="ja-JP" b="1" dirty="0">
                <a:solidFill>
                  <a:srgbClr val="FF0000"/>
                </a:solidFill>
              </a:rPr>
            </a:br>
            <a:r>
              <a:rPr lang="en-US" altLang="ja-JP" b="1" dirty="0">
                <a:solidFill>
                  <a:srgbClr val="FF0000"/>
                </a:solidFill>
              </a:rPr>
              <a:t>10</a:t>
            </a:r>
            <a:r>
              <a:rPr lang="ja-JP" altLang="en-US" b="1" dirty="0">
                <a:solidFill>
                  <a:srgbClr val="FF0000"/>
                </a:solidFill>
              </a:rPr>
              <a:t>社が認定取得</a:t>
            </a:r>
            <a:endParaRPr lang="en-US" altLang="ja-JP" b="1" dirty="0">
              <a:solidFill>
                <a:srgbClr val="FF0000"/>
              </a:solidFill>
            </a:endParaRPr>
          </a:p>
        </p:txBody>
      </p:sp>
      <p:grpSp>
        <p:nvGrpSpPr>
          <p:cNvPr id="19" name="グループ化 18"/>
          <p:cNvGrpSpPr/>
          <p:nvPr/>
        </p:nvGrpSpPr>
        <p:grpSpPr>
          <a:xfrm>
            <a:off x="754770" y="2563839"/>
            <a:ext cx="9446613" cy="4893649"/>
            <a:chOff x="882868" y="2278826"/>
            <a:chExt cx="5251768" cy="2720585"/>
          </a:xfrm>
        </p:grpSpPr>
        <p:sp>
          <p:nvSpPr>
            <p:cNvPr id="20" name="テキスト ボックス 19"/>
            <p:cNvSpPr txBox="1"/>
            <p:nvPr/>
          </p:nvSpPr>
          <p:spPr>
            <a:xfrm>
              <a:off x="1958622" y="2278827"/>
              <a:ext cx="4176014" cy="2720584"/>
            </a:xfrm>
            <a:prstGeom prst="rect">
              <a:avLst/>
            </a:prstGeom>
            <a:noFill/>
          </p:spPr>
          <p:txBody>
            <a:bodyPr wrap="square" rtlCol="0">
              <a:spAutoFit/>
            </a:bodyPr>
            <a:lstStyle/>
            <a:p>
              <a:r>
                <a:rPr lang="ja-JP" altLang="en-US" sz="2400" dirty="0">
                  <a:latin typeface="+mj-ea"/>
                </a:rPr>
                <a:t>キユーピー／</a:t>
              </a:r>
              <a:r>
                <a:rPr lang="ja-JP" altLang="en-US" sz="2400" dirty="0">
                  <a:solidFill>
                    <a:srgbClr val="FF0000"/>
                  </a:solidFill>
                  <a:latin typeface="+mj-ea"/>
                </a:rPr>
                <a:t>日清食品ホールディングス</a:t>
              </a:r>
            </a:p>
            <a:p>
              <a:r>
                <a:rPr lang="ja-JP" altLang="en-US" sz="2400" dirty="0">
                  <a:solidFill>
                    <a:srgbClr val="FF0000"/>
                  </a:solidFill>
                  <a:latin typeface="+mj-ea"/>
                </a:rPr>
                <a:t>高砂香料工業</a:t>
              </a:r>
              <a:r>
                <a:rPr lang="ja-JP" altLang="en-US" sz="2400" dirty="0">
                  <a:latin typeface="+mj-ea"/>
                </a:rPr>
                <a:t>／日産化学／ニフコ</a:t>
              </a:r>
              <a:endParaRPr lang="en-US" altLang="ja-JP" sz="2400" dirty="0">
                <a:latin typeface="+mj-ea"/>
              </a:endParaRPr>
            </a:p>
            <a:p>
              <a:r>
                <a:rPr lang="ja-JP" altLang="en-US" sz="2400" dirty="0">
                  <a:latin typeface="+mj-ea"/>
                </a:rPr>
                <a:t>田辺三菱製薬</a:t>
              </a:r>
            </a:p>
            <a:p>
              <a:r>
                <a:rPr lang="ja-JP" altLang="en-US" sz="2400" dirty="0">
                  <a:latin typeface="+mj-ea"/>
                </a:rPr>
                <a:t>住友理工</a:t>
              </a:r>
            </a:p>
            <a:p>
              <a:r>
                <a:rPr lang="ja-JP" altLang="en-US" sz="2400" dirty="0">
                  <a:latin typeface="+mj-ea"/>
                </a:rPr>
                <a:t>ディスコ</a:t>
              </a:r>
            </a:p>
            <a:p>
              <a:r>
                <a:rPr lang="en-US" altLang="ja-JP" sz="2400" dirty="0">
                  <a:solidFill>
                    <a:srgbClr val="FF0000"/>
                  </a:solidFill>
                  <a:latin typeface="+mj-ea"/>
                </a:rPr>
                <a:t>SCREEN</a:t>
              </a:r>
              <a:r>
                <a:rPr lang="ja-JP" altLang="en-US" sz="2400" dirty="0">
                  <a:solidFill>
                    <a:srgbClr val="FF0000"/>
                  </a:solidFill>
                  <a:latin typeface="+mj-ea"/>
                </a:rPr>
                <a:t>ホールディングス</a:t>
              </a:r>
              <a:r>
                <a:rPr lang="ja-JP" altLang="en-US" sz="2400" dirty="0">
                  <a:latin typeface="+mj-ea"/>
                </a:rPr>
                <a:t>／フォスター電機／富士通ゼネラル／</a:t>
              </a:r>
              <a:r>
                <a:rPr lang="ja-JP" altLang="en-US" sz="2400" dirty="0">
                  <a:solidFill>
                    <a:srgbClr val="FF0000"/>
                  </a:solidFill>
                  <a:latin typeface="+mj-ea"/>
                </a:rPr>
                <a:t>安川電機</a:t>
              </a:r>
              <a:r>
                <a:rPr lang="ja-JP" altLang="en-US" sz="2400" dirty="0">
                  <a:latin typeface="+mj-ea"/>
                </a:rPr>
                <a:t>／</a:t>
              </a:r>
              <a:r>
                <a:rPr lang="ja-JP" altLang="en-US" sz="2400" dirty="0">
                  <a:solidFill>
                    <a:srgbClr val="FF0000"/>
                  </a:solidFill>
                  <a:latin typeface="+mj-ea"/>
                </a:rPr>
                <a:t>ローム</a:t>
              </a:r>
            </a:p>
            <a:p>
              <a:r>
                <a:rPr lang="ja-JP" altLang="en-US" sz="2400" dirty="0">
                  <a:solidFill>
                    <a:srgbClr val="FF0000"/>
                  </a:solidFill>
                  <a:latin typeface="+mj-ea"/>
                </a:rPr>
                <a:t>ニコン</a:t>
              </a:r>
            </a:p>
            <a:p>
              <a:r>
                <a:rPr lang="ja-JP" altLang="en-US" sz="2400" dirty="0">
                  <a:solidFill>
                    <a:srgbClr val="FF0000"/>
                  </a:solidFill>
                  <a:latin typeface="+mj-ea"/>
                </a:rPr>
                <a:t>大建工業</a:t>
              </a:r>
              <a:r>
                <a:rPr lang="ja-JP" altLang="en-US" sz="2400" dirty="0">
                  <a:latin typeface="+mj-ea"/>
                </a:rPr>
                <a:t>／ミズノ</a:t>
              </a:r>
              <a:endParaRPr lang="en-US" altLang="ja-JP" sz="2400" dirty="0">
                <a:latin typeface="+mj-ea"/>
              </a:endParaRPr>
            </a:p>
            <a:p>
              <a:r>
                <a:rPr lang="ja-JP" altLang="en-US" sz="2400" dirty="0">
                  <a:latin typeface="+mj-ea"/>
                </a:rPr>
                <a:t>日立物流</a:t>
              </a:r>
            </a:p>
            <a:p>
              <a:r>
                <a:rPr lang="en-US" altLang="ja-JP" sz="2400" dirty="0">
                  <a:solidFill>
                    <a:srgbClr val="FF0000"/>
                  </a:solidFill>
                  <a:latin typeface="+mj-ea"/>
                </a:rPr>
                <a:t>ANA</a:t>
              </a:r>
              <a:r>
                <a:rPr lang="ja-JP" altLang="en-US" sz="2400" dirty="0">
                  <a:solidFill>
                    <a:srgbClr val="FF0000"/>
                  </a:solidFill>
                  <a:latin typeface="+mj-ea"/>
                </a:rPr>
                <a:t>ホールディングス</a:t>
              </a:r>
            </a:p>
            <a:p>
              <a:r>
                <a:rPr lang="en-US" altLang="ja-JP" sz="2400" dirty="0">
                  <a:solidFill>
                    <a:srgbClr val="FF0000"/>
                  </a:solidFill>
                  <a:latin typeface="+mj-ea"/>
                </a:rPr>
                <a:t>NTT</a:t>
              </a:r>
              <a:r>
                <a:rPr lang="ja-JP" altLang="en-US" sz="2400" dirty="0">
                  <a:solidFill>
                    <a:srgbClr val="FF0000"/>
                  </a:solidFill>
                  <a:latin typeface="+mj-ea"/>
                </a:rPr>
                <a:t>データ</a:t>
              </a:r>
              <a:endParaRPr lang="en-US" altLang="ja-JP" sz="2400" dirty="0">
                <a:solidFill>
                  <a:srgbClr val="FF0000"/>
                </a:solidFill>
                <a:latin typeface="+mj-ea"/>
              </a:endParaRPr>
            </a:p>
            <a:p>
              <a:r>
                <a:rPr lang="ja-JP" altLang="en-US" sz="2400" dirty="0">
                  <a:solidFill>
                    <a:srgbClr val="FF0000"/>
                  </a:solidFill>
                  <a:latin typeface="+mj-ea"/>
                </a:rPr>
                <a:t>ファミリーマート</a:t>
              </a:r>
            </a:p>
          </p:txBody>
        </p:sp>
        <p:sp>
          <p:nvSpPr>
            <p:cNvPr id="21" name="テキスト ボックス 20"/>
            <p:cNvSpPr txBox="1"/>
            <p:nvPr/>
          </p:nvSpPr>
          <p:spPr>
            <a:xfrm>
              <a:off x="882868" y="2278826"/>
              <a:ext cx="1214888" cy="2720584"/>
            </a:xfrm>
            <a:prstGeom prst="rect">
              <a:avLst/>
            </a:prstGeom>
            <a:noFill/>
          </p:spPr>
          <p:txBody>
            <a:bodyPr wrap="none" rtlCol="0">
              <a:spAutoFit/>
            </a:bodyPr>
            <a:lstStyle/>
            <a:p>
              <a:pPr algn="r"/>
              <a:r>
                <a:rPr lang="ja-JP" altLang="en-US" sz="2400" dirty="0">
                  <a:latin typeface="+mj-ea"/>
                </a:rPr>
                <a:t>食料品：</a:t>
              </a:r>
              <a:endParaRPr lang="en-US" altLang="ja-JP" sz="2400" dirty="0">
                <a:latin typeface="+mj-ea"/>
              </a:endParaRPr>
            </a:p>
            <a:p>
              <a:pPr algn="r"/>
              <a:r>
                <a:rPr lang="ja-JP" altLang="en-US" sz="2400" dirty="0">
                  <a:latin typeface="+mj-ea"/>
                </a:rPr>
                <a:t>化学：</a:t>
              </a:r>
              <a:endParaRPr lang="en-US" altLang="ja-JP" sz="2400" dirty="0">
                <a:latin typeface="+mj-ea"/>
              </a:endParaRPr>
            </a:p>
            <a:p>
              <a:pPr algn="r"/>
              <a:r>
                <a:rPr lang="ja-JP" altLang="en-US" sz="2400" dirty="0">
                  <a:latin typeface="+mj-ea"/>
                </a:rPr>
                <a:t>医薬品：</a:t>
              </a:r>
            </a:p>
            <a:p>
              <a:pPr algn="r"/>
              <a:r>
                <a:rPr lang="ja-JP" altLang="en-US" sz="2400" dirty="0">
                  <a:latin typeface="+mj-ea"/>
                </a:rPr>
                <a:t>ゴム製品：</a:t>
              </a:r>
              <a:endParaRPr lang="en-US" altLang="ja-JP" sz="2400" dirty="0">
                <a:latin typeface="+mj-ea"/>
              </a:endParaRPr>
            </a:p>
            <a:p>
              <a:pPr algn="r"/>
              <a:r>
                <a:rPr lang="ja-JP" altLang="en-US" sz="2400" dirty="0">
                  <a:latin typeface="+mj-ea"/>
                </a:rPr>
                <a:t>機械：</a:t>
              </a:r>
              <a:endParaRPr lang="en-US" altLang="ja-JP" sz="2400" dirty="0">
                <a:latin typeface="+mj-ea"/>
              </a:endParaRPr>
            </a:p>
            <a:p>
              <a:pPr algn="r"/>
              <a:r>
                <a:rPr lang="ja-JP" altLang="en-US" sz="2400" dirty="0">
                  <a:latin typeface="+mj-ea"/>
                </a:rPr>
                <a:t>電気機器：</a:t>
              </a:r>
              <a:endParaRPr lang="en-US" altLang="ja-JP" sz="2400" dirty="0">
                <a:latin typeface="+mj-ea"/>
              </a:endParaRPr>
            </a:p>
            <a:p>
              <a:pPr algn="r"/>
              <a:endParaRPr lang="en-US" altLang="ja-JP" sz="2400" dirty="0">
                <a:latin typeface="+mj-ea"/>
              </a:endParaRPr>
            </a:p>
            <a:p>
              <a:pPr algn="r"/>
              <a:r>
                <a:rPr lang="ja-JP" altLang="en-US" sz="2400" dirty="0">
                  <a:latin typeface="+mj-ea"/>
                </a:rPr>
                <a:t>精密機器：</a:t>
              </a:r>
              <a:endParaRPr lang="en-US" altLang="ja-JP" sz="2400" dirty="0">
                <a:latin typeface="+mj-ea"/>
              </a:endParaRPr>
            </a:p>
            <a:p>
              <a:pPr algn="r"/>
              <a:r>
                <a:rPr lang="ja-JP" altLang="en-US" sz="2400" dirty="0">
                  <a:latin typeface="+mj-ea"/>
                </a:rPr>
                <a:t>その他製品：</a:t>
              </a:r>
              <a:endParaRPr lang="en-US" altLang="ja-JP" sz="2400" dirty="0">
                <a:latin typeface="+mj-ea"/>
              </a:endParaRPr>
            </a:p>
            <a:p>
              <a:pPr algn="r"/>
              <a:r>
                <a:rPr lang="ja-JP" altLang="en-US" sz="2400" dirty="0">
                  <a:latin typeface="+mj-ea"/>
                </a:rPr>
                <a:t>陸運業：</a:t>
              </a:r>
              <a:endParaRPr lang="en-US" altLang="ja-JP" sz="2400" dirty="0">
                <a:latin typeface="+mj-ea"/>
              </a:endParaRPr>
            </a:p>
            <a:p>
              <a:pPr algn="r"/>
              <a:r>
                <a:rPr lang="ja-JP" altLang="en-US" sz="2400" dirty="0">
                  <a:latin typeface="+mj-ea"/>
                </a:rPr>
                <a:t>空運業：</a:t>
              </a:r>
              <a:endParaRPr lang="en-US" altLang="ja-JP" sz="2400" dirty="0">
                <a:latin typeface="+mj-ea"/>
              </a:endParaRPr>
            </a:p>
            <a:p>
              <a:pPr algn="r"/>
              <a:r>
                <a:rPr lang="ja-JP" altLang="en-US" sz="2400" dirty="0">
                  <a:latin typeface="+mj-ea"/>
                </a:rPr>
                <a:t>情報・通信業：</a:t>
              </a:r>
              <a:endParaRPr lang="en-US" altLang="ja-JP" sz="2400" dirty="0">
                <a:latin typeface="+mj-ea"/>
              </a:endParaRPr>
            </a:p>
            <a:p>
              <a:pPr algn="r"/>
              <a:r>
                <a:rPr lang="ja-JP" altLang="en-US" sz="2400" dirty="0">
                  <a:latin typeface="+mj-ea"/>
                </a:rPr>
                <a:t>小売業：</a:t>
              </a:r>
              <a:endParaRPr lang="en-US" altLang="ja-JP" sz="2400" dirty="0">
                <a:latin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a:latin typeface="+mn-ea"/>
                <a:ea typeface="+mn-ea"/>
              </a:rPr>
              <a:t>個社別支援企業一覧</a:t>
            </a:r>
            <a:endParaRPr kumimoji="1" lang="ja-JP" altLang="en-US" sz="2000" b="1" dirty="0">
              <a:latin typeface="+mn-ea"/>
              <a:ea typeface="+mn-ea"/>
            </a:endParaRPr>
          </a:p>
        </p:txBody>
      </p:sp>
      <p:sp>
        <p:nvSpPr>
          <p:cNvPr id="23" name="テキスト ボックス 22"/>
          <p:cNvSpPr txBox="1"/>
          <p:nvPr/>
        </p:nvSpPr>
        <p:spPr>
          <a:xfrm>
            <a:off x="7895560" y="22245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462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が削減対象とする排出量</a:t>
            </a:r>
          </a:p>
        </p:txBody>
      </p:sp>
      <p:sp>
        <p:nvSpPr>
          <p:cNvPr id="3" name="コンテンツ プレースホルダー 2"/>
          <p:cNvSpPr>
            <a:spLocks noGrp="1"/>
          </p:cNvSpPr>
          <p:nvPr>
            <p:ph sz="quarter" idx="12"/>
          </p:nvPr>
        </p:nvSpPr>
        <p:spPr>
          <a:xfrm>
            <a:off x="161925" y="1110920"/>
            <a:ext cx="10367963" cy="1327438"/>
          </a:xfrm>
        </p:spPr>
        <p:txBody>
          <a:bodyPr/>
          <a:lstStyle/>
          <a:p>
            <a:pPr>
              <a:buClr>
                <a:schemeClr val="tx1"/>
              </a:buClr>
            </a:pPr>
            <a:r>
              <a:rPr lang="ja-JP" altLang="en-US" b="1" dirty="0">
                <a:solidFill>
                  <a:srgbClr val="FF0000"/>
                </a:solidFill>
              </a:rPr>
              <a:t>サプライチェーン排出量</a:t>
            </a:r>
            <a:r>
              <a:rPr lang="ja-JP" altLang="en-US" dirty="0"/>
              <a:t>（事業者自らの排出だけでなく、事業活動に関係するあらゆる排出を</a:t>
            </a:r>
            <a:br>
              <a:rPr lang="en-US" altLang="ja-JP" dirty="0"/>
            </a:br>
            <a:r>
              <a:rPr lang="ja-JP" altLang="en-US" dirty="0"/>
              <a:t>合計した排出量）の削減が、</a:t>
            </a:r>
            <a:r>
              <a:rPr lang="en-US" altLang="ja-JP" dirty="0"/>
              <a:t>SBT</a:t>
            </a:r>
            <a:r>
              <a:rPr lang="ja-JP" altLang="en-US" dirty="0"/>
              <a:t>では求められる</a:t>
            </a:r>
            <a:endParaRPr lang="en-US" altLang="ja-JP" dirty="0"/>
          </a:p>
          <a:p>
            <a:r>
              <a:rPr lang="ja-JP" altLang="en-US" dirty="0"/>
              <a:t>サプライチェーン排出量＝</a:t>
            </a:r>
            <a:r>
              <a:rPr lang="en-US" altLang="ja-JP" b="1" dirty="0">
                <a:solidFill>
                  <a:srgbClr val="0070C0"/>
                </a:solidFill>
              </a:rPr>
              <a:t>Scope1</a:t>
            </a:r>
            <a:r>
              <a:rPr lang="ja-JP" altLang="en-US" b="1" dirty="0">
                <a:solidFill>
                  <a:srgbClr val="0070C0"/>
                </a:solidFill>
              </a:rPr>
              <a:t>排出量</a:t>
            </a:r>
            <a:r>
              <a:rPr lang="ja-JP" altLang="en-US" b="1" dirty="0"/>
              <a:t>＋</a:t>
            </a:r>
            <a:r>
              <a:rPr lang="en-US" altLang="ja-JP" b="1" dirty="0">
                <a:solidFill>
                  <a:srgbClr val="FF33CC"/>
                </a:solidFill>
              </a:rPr>
              <a:t>Scope2</a:t>
            </a:r>
            <a:r>
              <a:rPr lang="ja-JP" altLang="en-US" b="1" dirty="0">
                <a:solidFill>
                  <a:srgbClr val="FF33CC"/>
                </a:solidFill>
              </a:rPr>
              <a:t>排出量</a:t>
            </a:r>
            <a:r>
              <a:rPr lang="ja-JP" altLang="en-US" b="1" dirty="0"/>
              <a:t>＋</a:t>
            </a:r>
            <a:r>
              <a:rPr lang="en-US" altLang="ja-JP" b="1" dirty="0">
                <a:solidFill>
                  <a:srgbClr val="009900"/>
                </a:solidFill>
              </a:rPr>
              <a:t>Scope3</a:t>
            </a:r>
            <a:r>
              <a:rPr lang="ja-JP" altLang="en-US" b="1" dirty="0">
                <a:solidFill>
                  <a:srgbClr val="009900"/>
                </a:solidFill>
              </a:rPr>
              <a:t>排出量</a:t>
            </a:r>
            <a:endParaRPr lang="en-US" altLang="ja-JP" b="1" dirty="0">
              <a:solidFill>
                <a:srgbClr val="009900"/>
              </a:solidFill>
            </a:endParaRPr>
          </a:p>
        </p:txBody>
      </p:sp>
      <p:sp>
        <p:nvSpPr>
          <p:cNvPr id="10" name="テキスト ボックス 9"/>
          <p:cNvSpPr txBox="1"/>
          <p:nvPr/>
        </p:nvSpPr>
        <p:spPr>
          <a:xfrm>
            <a:off x="561368" y="6000322"/>
            <a:ext cx="9575355" cy="1015663"/>
          </a:xfrm>
          <a:prstGeom prst="rect">
            <a:avLst/>
          </a:prstGeom>
          <a:noFill/>
        </p:spPr>
        <p:txBody>
          <a:bodyPr wrap="square" rtlCol="0" anchor="t">
            <a:spAutoFit/>
          </a:bodyPr>
          <a:lstStyle/>
          <a:p>
            <a:r>
              <a:rPr lang="en-US" altLang="ja-JP" sz="2000" b="1" dirty="0">
                <a:solidFill>
                  <a:srgbClr val="0066CC"/>
                </a:solidFill>
                <a:latin typeface="Meiryo UI" panose="020B0604030504040204" pitchFamily="50" charset="-128"/>
                <a:ea typeface="Meiryo UI" panose="020B0604030504040204" pitchFamily="50" charset="-128"/>
              </a:rPr>
              <a:t>Scope1</a:t>
            </a:r>
            <a:r>
              <a:rPr lang="ja-JP" altLang="en-US" sz="2000" b="1" dirty="0">
                <a:solidFill>
                  <a:srgbClr val="0066CC"/>
                </a:solidFill>
                <a:latin typeface="Meiryo UI" panose="020B0604030504040204" pitchFamily="50" charset="-128"/>
                <a:ea typeface="Meiryo UI" panose="020B0604030504040204" pitchFamily="50" charset="-128"/>
              </a:rPr>
              <a:t>：事業者自らによる温室効果ガスの直接排出</a:t>
            </a:r>
            <a:r>
              <a:rPr lang="en-US" altLang="ja-JP" sz="2000" b="1" dirty="0">
                <a:solidFill>
                  <a:srgbClr val="0066CC"/>
                </a:solidFill>
                <a:latin typeface="Meiryo UI" panose="020B0604030504040204" pitchFamily="50" charset="-128"/>
                <a:ea typeface="Meiryo UI" panose="020B0604030504040204" pitchFamily="50" charset="-128"/>
              </a:rPr>
              <a:t>(</a:t>
            </a:r>
            <a:r>
              <a:rPr lang="ja-JP" altLang="en-US" sz="2000" b="1" dirty="0">
                <a:solidFill>
                  <a:srgbClr val="0066CC"/>
                </a:solidFill>
                <a:latin typeface="Meiryo UI" panose="020B0604030504040204" pitchFamily="50" charset="-128"/>
                <a:ea typeface="Meiryo UI" panose="020B0604030504040204" pitchFamily="50" charset="-128"/>
              </a:rPr>
              <a:t>燃料の燃焼、工業プロセス</a:t>
            </a:r>
            <a:r>
              <a:rPr lang="en-US" altLang="ja-JP" sz="2000" b="1" dirty="0">
                <a:solidFill>
                  <a:srgbClr val="0066CC"/>
                </a:solidFill>
                <a:latin typeface="Meiryo UI" panose="020B0604030504040204" pitchFamily="50" charset="-128"/>
                <a:ea typeface="Meiryo UI" panose="020B0604030504040204" pitchFamily="50" charset="-128"/>
              </a:rPr>
              <a:t>)</a:t>
            </a:r>
          </a:p>
          <a:p>
            <a:r>
              <a:rPr lang="en-US" altLang="ja-JP" sz="2000" b="1" dirty="0">
                <a:solidFill>
                  <a:srgbClr val="FF33CC"/>
                </a:solidFill>
                <a:latin typeface="Meiryo UI" panose="020B0604030504040204" pitchFamily="50" charset="-128"/>
                <a:ea typeface="Meiryo UI" panose="020B0604030504040204" pitchFamily="50" charset="-128"/>
              </a:rPr>
              <a:t>Scope2 :</a:t>
            </a:r>
            <a:r>
              <a:rPr lang="ja-JP" altLang="en-US" sz="2000" b="1" dirty="0">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2000" b="1" dirty="0">
              <a:solidFill>
                <a:srgbClr val="FF33CC"/>
              </a:solidFill>
              <a:latin typeface="Meiryo UI" panose="020B0604030504040204" pitchFamily="50" charset="-128"/>
              <a:ea typeface="Meiryo UI" panose="020B0604030504040204" pitchFamily="50" charset="-128"/>
            </a:endParaRPr>
          </a:p>
          <a:p>
            <a:r>
              <a:rPr lang="en-US" altLang="ja-JP" sz="2000" b="1" dirty="0">
                <a:solidFill>
                  <a:srgbClr val="009900"/>
                </a:solidFill>
                <a:latin typeface="Meiryo UI" panose="020B0604030504040204" pitchFamily="50" charset="-128"/>
                <a:ea typeface="Meiryo UI" panose="020B0604030504040204" pitchFamily="50" charset="-128"/>
              </a:rPr>
              <a:t>Scope3 : Scope1</a:t>
            </a:r>
            <a:r>
              <a:rPr lang="ja-JP" altLang="en-US" sz="2000" b="1" dirty="0" err="1">
                <a:solidFill>
                  <a:srgbClr val="009900"/>
                </a:solidFill>
                <a:latin typeface="Meiryo UI" panose="020B0604030504040204" pitchFamily="50" charset="-128"/>
                <a:ea typeface="Meiryo UI" panose="020B0604030504040204" pitchFamily="50" charset="-128"/>
              </a:rPr>
              <a:t>、</a:t>
            </a:r>
            <a:r>
              <a:rPr lang="en-US" altLang="ja-JP" sz="2000" b="1" dirty="0">
                <a:solidFill>
                  <a:srgbClr val="009900"/>
                </a:solidFill>
                <a:latin typeface="Meiryo UI" panose="020B0604030504040204" pitchFamily="50" charset="-128"/>
                <a:ea typeface="Meiryo UI" panose="020B0604030504040204" pitchFamily="50" charset="-128"/>
              </a:rPr>
              <a:t>Scope2</a:t>
            </a:r>
            <a:r>
              <a:rPr lang="ja-JP" altLang="en-US" sz="2000" b="1" dirty="0">
                <a:solidFill>
                  <a:srgbClr val="009900"/>
                </a:solidFill>
                <a:latin typeface="Meiryo UI" panose="020B0604030504040204" pitchFamily="50" charset="-128"/>
                <a:ea typeface="Meiryo UI" panose="020B0604030504040204" pitchFamily="50" charset="-128"/>
              </a:rPr>
              <a:t>以外の間接排出</a:t>
            </a:r>
            <a:r>
              <a:rPr lang="en-US" altLang="ja-JP" sz="2000" b="1" dirty="0">
                <a:solidFill>
                  <a:srgbClr val="009900"/>
                </a:solidFill>
                <a:latin typeface="Meiryo UI" panose="020B0604030504040204" pitchFamily="50" charset="-128"/>
                <a:ea typeface="Meiryo UI" panose="020B0604030504040204" pitchFamily="50" charset="-128"/>
              </a:rPr>
              <a:t>(</a:t>
            </a:r>
            <a:r>
              <a:rPr lang="ja-JP" altLang="en-US" sz="2000" b="1" dirty="0">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2000" b="1" dirty="0">
                <a:solidFill>
                  <a:srgbClr val="009900"/>
                </a:solidFill>
                <a:latin typeface="Meiryo UI" panose="020B0604030504040204" pitchFamily="50" charset="-128"/>
                <a:ea typeface="Meiryo UI" panose="020B0604030504040204" pitchFamily="50" charset="-128"/>
              </a:rPr>
              <a:t>)</a:t>
            </a:r>
          </a:p>
        </p:txBody>
      </p:sp>
      <p:pic>
        <p:nvPicPr>
          <p:cNvPr id="11" name="図 10"/>
          <p:cNvPicPr>
            <a:picLocks noChangeAspect="1"/>
          </p:cNvPicPr>
          <p:nvPr/>
        </p:nvPicPr>
        <p:blipFill>
          <a:blip r:embed="rId2"/>
          <a:stretch>
            <a:fillRect/>
          </a:stretch>
        </p:blipFill>
        <p:spPr>
          <a:xfrm>
            <a:off x="573404" y="2921336"/>
            <a:ext cx="9563319" cy="2697775"/>
          </a:xfrm>
          <a:prstGeom prst="rect">
            <a:avLst/>
          </a:prstGeom>
        </p:spPr>
      </p:pic>
      <p:sp>
        <p:nvSpPr>
          <p:cNvPr id="12" name="テキスト ボックス 11"/>
          <p:cNvSpPr txBox="1"/>
          <p:nvPr/>
        </p:nvSpPr>
        <p:spPr>
          <a:xfrm>
            <a:off x="530527" y="5585632"/>
            <a:ext cx="2806727" cy="253916"/>
          </a:xfrm>
          <a:prstGeom prst="rect">
            <a:avLst/>
          </a:prstGeom>
          <a:noFill/>
        </p:spPr>
        <p:txBody>
          <a:bodyPr wrap="square" rtlCol="0">
            <a:spAutoFit/>
          </a:bodyPr>
          <a:lstStyle/>
          <a:p>
            <a:pPr defTabSz="914400" fontAlgn="base">
              <a:spcBef>
                <a:spcPct val="0"/>
              </a:spcBef>
              <a:spcAft>
                <a:spcPct val="0"/>
              </a:spcAft>
            </a:pPr>
            <a:r>
              <a:rPr lang="ja-JP" altLang="en-US" sz="1050" dirty="0">
                <a:solidFill>
                  <a:prstClr val="black"/>
                </a:solidFill>
                <a:latin typeface="Segoe UI"/>
              </a:rPr>
              <a:t>○の数字は</a:t>
            </a:r>
            <a:r>
              <a:rPr lang="en-US" altLang="ja-JP" sz="1050" dirty="0">
                <a:solidFill>
                  <a:prstClr val="black"/>
                </a:solidFill>
                <a:latin typeface="Segoe UI"/>
              </a:rPr>
              <a:t>Scope</a:t>
            </a:r>
            <a:r>
              <a:rPr lang="ja-JP" altLang="en-US" sz="1050" dirty="0">
                <a:solidFill>
                  <a:prstClr val="black"/>
                </a:solidFill>
                <a:latin typeface="Segoe UI"/>
              </a:rPr>
              <a:t>３のカテゴリ</a:t>
            </a:r>
          </a:p>
        </p:txBody>
      </p:sp>
    </p:spTree>
    <p:extLst>
      <p:ext uri="{BB962C8B-B14F-4D97-AF65-F5344CB8AC3E}">
        <p14:creationId xmlns:p14="http://schemas.microsoft.com/office/powerpoint/2010/main" val="271270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2018</a:t>
            </a:r>
            <a:r>
              <a:rPr kumimoji="1" lang="ja-JP" altLang="en-US" dirty="0"/>
              <a:t>年度 環境省 </a:t>
            </a:r>
            <a:r>
              <a:rPr kumimoji="1" lang="en-US" altLang="ja-JP" dirty="0"/>
              <a:t>SBT</a:t>
            </a:r>
            <a:r>
              <a:rPr kumimoji="1" lang="ja-JP" altLang="en-US" dirty="0"/>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dirty="0"/>
              <a:t>57</a:t>
            </a:r>
            <a:r>
              <a:rPr lang="ja-JP" altLang="en-US" dirty="0"/>
              <a:t>社の応募企業に対し</a:t>
            </a:r>
            <a:r>
              <a:rPr lang="en-US" altLang="ja-JP" dirty="0"/>
              <a:t>SBT</a:t>
            </a:r>
            <a:r>
              <a:rPr lang="ja-JP" altLang="en-US" dirty="0"/>
              <a:t>設定の説明会を開催。うち</a:t>
            </a:r>
            <a:r>
              <a:rPr lang="en-US" altLang="ja-JP" dirty="0"/>
              <a:t>21</a:t>
            </a:r>
            <a:r>
              <a:rPr lang="ja-JP" altLang="en-US" dirty="0"/>
              <a:t>社に個社別支援を実施。</a:t>
            </a:r>
            <a:r>
              <a:rPr lang="en-US" altLang="ja-JP" b="1" dirty="0">
                <a:solidFill>
                  <a:srgbClr val="FF0000"/>
                </a:solidFill>
              </a:rPr>
              <a:t>21</a:t>
            </a:r>
            <a:r>
              <a:rPr lang="ja-JP" altLang="en-US" b="1" dirty="0">
                <a:solidFill>
                  <a:srgbClr val="FF0000"/>
                </a:solidFill>
              </a:rPr>
              <a:t>社中</a:t>
            </a:r>
            <a:br>
              <a:rPr lang="en-US" altLang="ja-JP" b="1" dirty="0">
                <a:solidFill>
                  <a:srgbClr val="FF0000"/>
                </a:solidFill>
              </a:rPr>
            </a:br>
            <a:r>
              <a:rPr lang="en-US" altLang="ja-JP" b="1" dirty="0">
                <a:solidFill>
                  <a:srgbClr val="FF0000"/>
                </a:solidFill>
              </a:rPr>
              <a:t>12</a:t>
            </a:r>
            <a:r>
              <a:rPr lang="ja-JP" altLang="en-US" b="1" dirty="0">
                <a:solidFill>
                  <a:srgbClr val="FF0000"/>
                </a:solidFill>
              </a:rPr>
              <a:t>社が認定取得</a:t>
            </a:r>
            <a:endParaRPr lang="en-US" altLang="ja-JP" b="1" dirty="0">
              <a:solidFill>
                <a:srgbClr val="FF0000"/>
              </a:solidFill>
            </a:endParaRPr>
          </a:p>
        </p:txBody>
      </p:sp>
      <p:grpSp>
        <p:nvGrpSpPr>
          <p:cNvPr id="19" name="グループ化 18"/>
          <p:cNvGrpSpPr/>
          <p:nvPr/>
        </p:nvGrpSpPr>
        <p:grpSpPr>
          <a:xfrm>
            <a:off x="754774" y="2563839"/>
            <a:ext cx="9446609" cy="4893648"/>
            <a:chOff x="882870" y="2278826"/>
            <a:chExt cx="5251766" cy="2720584"/>
          </a:xfrm>
        </p:grpSpPr>
        <p:sp>
          <p:nvSpPr>
            <p:cNvPr id="20" name="テキスト ボックス 19"/>
            <p:cNvSpPr txBox="1"/>
            <p:nvPr/>
          </p:nvSpPr>
          <p:spPr>
            <a:xfrm>
              <a:off x="1958622" y="2278827"/>
              <a:ext cx="4176014" cy="2720583"/>
            </a:xfrm>
            <a:prstGeom prst="rect">
              <a:avLst/>
            </a:prstGeom>
            <a:noFill/>
          </p:spPr>
          <p:txBody>
            <a:bodyPr wrap="square" rtlCol="0">
              <a:spAutoFit/>
            </a:bodyPr>
            <a:lstStyle/>
            <a:p>
              <a:pPr lvl="0" fontAlgn="base">
                <a:spcBef>
                  <a:spcPct val="0"/>
                </a:spcBef>
                <a:spcAft>
                  <a:spcPct val="0"/>
                </a:spcAft>
              </a:pPr>
              <a:r>
                <a:rPr lang="ja-JP" altLang="en-US" sz="2400" dirty="0">
                  <a:solidFill>
                    <a:prstClr val="black"/>
                  </a:solidFill>
                  <a:latin typeface="Segoe UI"/>
                </a:rPr>
                <a:t>カルビー／日清製粉グループ本社</a:t>
              </a:r>
            </a:p>
            <a:p>
              <a:pPr lvl="0" fontAlgn="base">
                <a:spcBef>
                  <a:spcPct val="0"/>
                </a:spcBef>
                <a:spcAft>
                  <a:spcPct val="0"/>
                </a:spcAft>
              </a:pPr>
              <a:r>
                <a:rPr lang="en-US" altLang="ja-JP" sz="2400" dirty="0">
                  <a:solidFill>
                    <a:srgbClr val="FF0000"/>
                  </a:solidFill>
                  <a:latin typeface="Segoe UI"/>
                </a:rPr>
                <a:t>DIC</a:t>
              </a:r>
              <a:r>
                <a:rPr lang="ja-JP" altLang="en-US" sz="2400" dirty="0">
                  <a:solidFill>
                    <a:prstClr val="black"/>
                  </a:solidFill>
                  <a:latin typeface="Segoe UI"/>
                </a:rPr>
                <a:t>／三菱ケミカルホールディングス／</a:t>
              </a:r>
              <a:r>
                <a:rPr lang="ja-JP" altLang="en-US" sz="2400" dirty="0">
                  <a:solidFill>
                    <a:srgbClr val="FF0000"/>
                  </a:solidFill>
                  <a:latin typeface="Segoe UI"/>
                </a:rPr>
                <a:t>ライオン</a:t>
              </a:r>
            </a:p>
            <a:p>
              <a:pPr lvl="0" fontAlgn="base">
                <a:spcBef>
                  <a:spcPct val="0"/>
                </a:spcBef>
                <a:spcAft>
                  <a:spcPct val="0"/>
                </a:spcAft>
              </a:pPr>
              <a:r>
                <a:rPr lang="ja-JP" altLang="en-US" sz="2400" dirty="0">
                  <a:solidFill>
                    <a:srgbClr val="FF0000"/>
                  </a:solidFill>
                  <a:latin typeface="Segoe UI"/>
                </a:rPr>
                <a:t>塩野義製薬</a:t>
              </a:r>
              <a:r>
                <a:rPr lang="ja-JP" altLang="en-US" sz="2400" dirty="0">
                  <a:solidFill>
                    <a:prstClr val="black"/>
                  </a:solidFill>
                  <a:latin typeface="Segoe UI"/>
                </a:rPr>
                <a:t>／</a:t>
              </a:r>
              <a:r>
                <a:rPr lang="ja-JP" altLang="en-US" sz="2400" dirty="0">
                  <a:solidFill>
                    <a:srgbClr val="FF0000"/>
                  </a:solidFill>
                  <a:latin typeface="Segoe UI"/>
                </a:rPr>
                <a:t>住友ファーマ（旧：大日本住友製薬）</a:t>
              </a:r>
              <a:endParaRPr lang="en-US" altLang="ja-JP" sz="2400" dirty="0">
                <a:solidFill>
                  <a:srgbClr val="FF0000"/>
                </a:solidFill>
                <a:latin typeface="Segoe UI"/>
              </a:endParaRPr>
            </a:p>
            <a:p>
              <a:pPr lvl="0" fontAlgn="base">
                <a:spcBef>
                  <a:spcPct val="0"/>
                </a:spcBef>
                <a:spcAft>
                  <a:spcPct val="0"/>
                </a:spcAft>
              </a:pPr>
              <a:r>
                <a:rPr lang="ja-JP" altLang="en-US" sz="2400" dirty="0">
                  <a:solidFill>
                    <a:prstClr val="black"/>
                  </a:solidFill>
                  <a:latin typeface="Segoe UI"/>
                </a:rPr>
                <a:t>／</a:t>
              </a:r>
              <a:r>
                <a:rPr lang="ja-JP" altLang="en-US" sz="2400" dirty="0">
                  <a:solidFill>
                    <a:srgbClr val="FF0000"/>
                  </a:solidFill>
                  <a:latin typeface="Segoe UI"/>
                </a:rPr>
                <a:t>大鵬薬品工業</a:t>
              </a:r>
            </a:p>
            <a:p>
              <a:pPr lvl="0" fontAlgn="base">
                <a:spcBef>
                  <a:spcPct val="0"/>
                </a:spcBef>
                <a:spcAft>
                  <a:spcPct val="0"/>
                </a:spcAft>
              </a:pPr>
              <a:r>
                <a:rPr lang="ja-JP" altLang="en-US" sz="2400" dirty="0">
                  <a:solidFill>
                    <a:srgbClr val="0033CC"/>
                  </a:solidFill>
                  <a:latin typeface="Segoe UI"/>
                </a:rPr>
                <a:t>住友ゴム工業</a:t>
              </a:r>
            </a:p>
            <a:p>
              <a:pPr lvl="0" fontAlgn="base">
                <a:spcBef>
                  <a:spcPct val="0"/>
                </a:spcBef>
                <a:spcAft>
                  <a:spcPct val="0"/>
                </a:spcAft>
              </a:pPr>
              <a:r>
                <a:rPr lang="ja-JP" altLang="en-US" sz="2400" dirty="0">
                  <a:solidFill>
                    <a:srgbClr val="0033CC"/>
                  </a:solidFill>
                  <a:latin typeface="Segoe UI"/>
                </a:rPr>
                <a:t>ジェイテクト</a:t>
              </a:r>
            </a:p>
            <a:p>
              <a:pPr lvl="0" fontAlgn="base">
                <a:spcBef>
                  <a:spcPct val="0"/>
                </a:spcBef>
                <a:spcAft>
                  <a:spcPct val="0"/>
                </a:spcAft>
              </a:pPr>
              <a:r>
                <a:rPr lang="ja-JP" altLang="en-US" sz="2400" dirty="0">
                  <a:solidFill>
                    <a:srgbClr val="FF0000"/>
                  </a:solidFill>
                  <a:latin typeface="Segoe UI"/>
                </a:rPr>
                <a:t>アズビル</a:t>
              </a:r>
              <a:r>
                <a:rPr lang="ja-JP" altLang="en-US" sz="2400" dirty="0">
                  <a:solidFill>
                    <a:prstClr val="black"/>
                  </a:solidFill>
                  <a:latin typeface="Segoe UI"/>
                </a:rPr>
                <a:t>／</a:t>
              </a:r>
              <a:r>
                <a:rPr lang="ja-JP" altLang="en-US" sz="2400" dirty="0">
                  <a:solidFill>
                    <a:srgbClr val="FF0000"/>
                  </a:solidFill>
                  <a:latin typeface="Segoe UI"/>
                </a:rPr>
                <a:t>ウシオ電機</a:t>
              </a:r>
              <a:r>
                <a:rPr lang="ja-JP" altLang="en-US" sz="2400" dirty="0">
                  <a:solidFill>
                    <a:prstClr val="black"/>
                  </a:solidFill>
                  <a:latin typeface="Segoe UI"/>
                </a:rPr>
                <a:t>／</a:t>
              </a:r>
              <a:r>
                <a:rPr lang="ja-JP" altLang="en-US" sz="2400" dirty="0">
                  <a:solidFill>
                    <a:srgbClr val="FF0000"/>
                  </a:solidFill>
                  <a:latin typeface="Segoe UI"/>
                </a:rPr>
                <a:t>日新電機</a:t>
              </a:r>
              <a:r>
                <a:rPr lang="ja-JP" altLang="en-US" sz="2400" dirty="0">
                  <a:solidFill>
                    <a:prstClr val="black"/>
                  </a:solidFill>
                  <a:latin typeface="Segoe UI"/>
                </a:rPr>
                <a:t>／</a:t>
              </a:r>
              <a:r>
                <a:rPr lang="ja-JP" altLang="en-US" sz="2400" dirty="0">
                  <a:solidFill>
                    <a:srgbClr val="0033CC"/>
                  </a:solidFill>
                  <a:latin typeface="Segoe UI"/>
                </a:rPr>
                <a:t>ニデック</a:t>
              </a:r>
            </a:p>
            <a:p>
              <a:pPr lvl="0" fontAlgn="base">
                <a:spcBef>
                  <a:spcPct val="0"/>
                </a:spcBef>
                <a:spcAft>
                  <a:spcPct val="0"/>
                </a:spcAft>
              </a:pPr>
              <a:r>
                <a:rPr lang="ja-JP" altLang="en-US" sz="2400" dirty="0">
                  <a:solidFill>
                    <a:srgbClr val="0033CC"/>
                  </a:solidFill>
                  <a:latin typeface="Segoe UI"/>
                </a:rPr>
                <a:t>豊田自動織機</a:t>
              </a:r>
              <a:r>
                <a:rPr lang="ja-JP" altLang="en-US" sz="2400" dirty="0">
                  <a:solidFill>
                    <a:prstClr val="black"/>
                  </a:solidFill>
                  <a:latin typeface="Segoe UI"/>
                </a:rPr>
                <a:t>／三菱自動車工業</a:t>
              </a:r>
            </a:p>
            <a:p>
              <a:pPr lvl="0" fontAlgn="base">
                <a:spcBef>
                  <a:spcPct val="0"/>
                </a:spcBef>
                <a:spcAft>
                  <a:spcPct val="0"/>
                </a:spcAft>
              </a:pPr>
              <a:r>
                <a:rPr lang="en-US" altLang="ja-JP" sz="2400" dirty="0">
                  <a:solidFill>
                    <a:srgbClr val="FF0000"/>
                  </a:solidFill>
                  <a:latin typeface="Segoe UI"/>
                </a:rPr>
                <a:t>TOPPAN</a:t>
              </a:r>
              <a:r>
                <a:rPr lang="ja-JP" altLang="en-US" sz="2400" dirty="0">
                  <a:solidFill>
                    <a:srgbClr val="FF0000"/>
                  </a:solidFill>
                  <a:latin typeface="Segoe UI"/>
                </a:rPr>
                <a:t>（旧：凸版印刷）</a:t>
              </a:r>
              <a:endParaRPr lang="ja-JP" altLang="en-US" sz="2400" dirty="0">
                <a:solidFill>
                  <a:prstClr val="black"/>
                </a:solidFill>
                <a:latin typeface="Segoe UI"/>
              </a:endParaRPr>
            </a:p>
            <a:p>
              <a:pPr lvl="0" fontAlgn="base">
                <a:spcBef>
                  <a:spcPct val="0"/>
                </a:spcBef>
                <a:spcAft>
                  <a:spcPct val="0"/>
                </a:spcAft>
              </a:pPr>
              <a:r>
                <a:rPr lang="ja-JP" altLang="en-US" sz="2400" dirty="0">
                  <a:solidFill>
                    <a:srgbClr val="FF0000"/>
                  </a:solidFill>
                  <a:latin typeface="Segoe UI"/>
                </a:rPr>
                <a:t>ヤマハ</a:t>
              </a:r>
            </a:p>
            <a:p>
              <a:pPr lvl="0" fontAlgn="base">
                <a:spcBef>
                  <a:spcPct val="0"/>
                </a:spcBef>
                <a:spcAft>
                  <a:spcPct val="0"/>
                </a:spcAft>
              </a:pPr>
              <a:r>
                <a:rPr lang="ja-JP" altLang="en-US" sz="2400" dirty="0">
                  <a:solidFill>
                    <a:srgbClr val="FF0000"/>
                  </a:solidFill>
                  <a:latin typeface="Segoe UI"/>
                </a:rPr>
                <a:t>佐川急便</a:t>
              </a:r>
            </a:p>
            <a:p>
              <a:pPr lvl="0" fontAlgn="base">
                <a:spcBef>
                  <a:spcPct val="0"/>
                </a:spcBef>
                <a:spcAft>
                  <a:spcPct val="0"/>
                </a:spcAft>
              </a:pPr>
              <a:r>
                <a:rPr lang="ja-JP" altLang="en-US" sz="2400" dirty="0">
                  <a:solidFill>
                    <a:prstClr val="black"/>
                  </a:solidFill>
                  <a:latin typeface="Segoe UI"/>
                </a:rPr>
                <a:t>三菱</a:t>
              </a:r>
              <a:r>
                <a:rPr lang="en-US" altLang="ja-JP" sz="2400" dirty="0">
                  <a:solidFill>
                    <a:prstClr val="black"/>
                  </a:solidFill>
                  <a:latin typeface="Segoe UI"/>
                </a:rPr>
                <a:t>UFJ</a:t>
              </a:r>
              <a:r>
                <a:rPr lang="ja-JP" altLang="en-US" sz="2400" dirty="0">
                  <a:solidFill>
                    <a:prstClr val="black"/>
                  </a:solidFill>
                  <a:latin typeface="Segoe UI"/>
                </a:rPr>
                <a:t>フィナンシャル・グループ</a:t>
              </a:r>
            </a:p>
            <a:p>
              <a:pPr lvl="0" fontAlgn="base">
                <a:spcBef>
                  <a:spcPct val="0"/>
                </a:spcBef>
                <a:spcAft>
                  <a:spcPct val="0"/>
                </a:spcAft>
              </a:pPr>
              <a:r>
                <a:rPr lang="ja-JP" altLang="en-US" sz="2400" dirty="0">
                  <a:solidFill>
                    <a:srgbClr val="FF0000"/>
                  </a:solidFill>
                  <a:latin typeface="Segoe UI"/>
                </a:rPr>
                <a:t>三菱地所</a:t>
              </a:r>
            </a:p>
          </p:txBody>
        </p:sp>
        <p:sp>
          <p:nvSpPr>
            <p:cNvPr id="21" name="テキスト ボックス 20"/>
            <p:cNvSpPr txBox="1"/>
            <p:nvPr/>
          </p:nvSpPr>
          <p:spPr>
            <a:xfrm>
              <a:off x="882870" y="2278826"/>
              <a:ext cx="1214887" cy="2720583"/>
            </a:xfrm>
            <a:prstGeom prst="rect">
              <a:avLst/>
            </a:prstGeom>
            <a:noFill/>
          </p:spPr>
          <p:txBody>
            <a:bodyPr wrap="none" rtlCol="0">
              <a:spAutoFit/>
            </a:bodyPr>
            <a:lstStyle/>
            <a:p>
              <a:pPr lvl="0" algn="r" fontAlgn="base">
                <a:spcBef>
                  <a:spcPct val="0"/>
                </a:spcBef>
                <a:spcAft>
                  <a:spcPct val="0"/>
                </a:spcAft>
              </a:pPr>
              <a:r>
                <a:rPr lang="ja-JP" altLang="en-US" sz="2400" dirty="0">
                  <a:solidFill>
                    <a:prstClr val="black"/>
                  </a:solidFill>
                  <a:latin typeface="Segoe UI"/>
                </a:rPr>
                <a:t>食料品：</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化学：</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医薬品：</a:t>
              </a:r>
            </a:p>
            <a:p>
              <a:pPr lvl="0" algn="r" fontAlgn="base">
                <a:spcBef>
                  <a:spcPct val="0"/>
                </a:spcBef>
                <a:spcAft>
                  <a:spcPct val="0"/>
                </a:spcAft>
              </a:pP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ゴム製品：</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機械：</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電気機器：</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輸送用機器：</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印刷：</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その他製品：</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陸運業：</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金融・保険業：</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不動産業：</a:t>
              </a:r>
              <a:endParaRPr lang="en-US" altLang="ja-JP" sz="2400" dirty="0">
                <a:solidFill>
                  <a:prstClr val="black"/>
                </a:solidFill>
                <a:latin typeface="Segoe UI"/>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a:latin typeface="+mn-ea"/>
                <a:ea typeface="+mn-ea"/>
              </a:rPr>
              <a:t>個社別支援企業一覧</a:t>
            </a:r>
            <a:endParaRPr kumimoji="1" lang="ja-JP" altLang="en-US" sz="2000" b="1" dirty="0">
              <a:latin typeface="+mn-ea"/>
              <a:ea typeface="+mn-ea"/>
            </a:endParaRPr>
          </a:p>
        </p:txBody>
      </p:sp>
      <p:sp>
        <p:nvSpPr>
          <p:cNvPr id="23" name="テキスト ボックス 22"/>
          <p:cNvSpPr txBox="1"/>
          <p:nvPr/>
        </p:nvSpPr>
        <p:spPr>
          <a:xfrm>
            <a:off x="7895560" y="22245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292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2017</a:t>
            </a:r>
            <a:r>
              <a:rPr kumimoji="1" lang="ja-JP" altLang="en-US" dirty="0"/>
              <a:t>年度 環境省 </a:t>
            </a:r>
            <a:r>
              <a:rPr kumimoji="1" lang="en-US" altLang="ja-JP" dirty="0"/>
              <a:t>SBT</a:t>
            </a:r>
            <a:r>
              <a:rPr kumimoji="1" lang="ja-JP" altLang="en-US" dirty="0"/>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dirty="0"/>
              <a:t>63</a:t>
            </a:r>
            <a:r>
              <a:rPr lang="ja-JP" altLang="en-US" dirty="0"/>
              <a:t>社の応募企業に対し</a:t>
            </a:r>
            <a:r>
              <a:rPr lang="en-US" altLang="ja-JP" dirty="0"/>
              <a:t>SBT</a:t>
            </a:r>
            <a:r>
              <a:rPr lang="ja-JP" altLang="en-US" dirty="0"/>
              <a:t>設定の合同セミナーを開催。うち</a:t>
            </a:r>
            <a:r>
              <a:rPr lang="en-US" altLang="ja-JP" dirty="0"/>
              <a:t>42</a:t>
            </a:r>
            <a:r>
              <a:rPr lang="ja-JP" altLang="en-US" dirty="0"/>
              <a:t>社に個社別支援を実施。</a:t>
            </a:r>
            <a:br>
              <a:rPr lang="en-US" altLang="ja-JP" dirty="0"/>
            </a:br>
            <a:r>
              <a:rPr lang="en-US" altLang="ja-JP" b="1" dirty="0">
                <a:solidFill>
                  <a:srgbClr val="FF0000"/>
                </a:solidFill>
              </a:rPr>
              <a:t>42</a:t>
            </a:r>
            <a:r>
              <a:rPr lang="ja-JP" altLang="en-US" b="1" dirty="0">
                <a:solidFill>
                  <a:srgbClr val="FF0000"/>
                </a:solidFill>
              </a:rPr>
              <a:t>社中</a:t>
            </a:r>
            <a:r>
              <a:rPr lang="en-US" altLang="ja-JP" b="1" dirty="0">
                <a:solidFill>
                  <a:srgbClr val="FF0000"/>
                </a:solidFill>
              </a:rPr>
              <a:t>27</a:t>
            </a:r>
            <a:r>
              <a:rPr lang="ja-JP" altLang="en-US" b="1" dirty="0">
                <a:solidFill>
                  <a:srgbClr val="FF0000"/>
                </a:solidFill>
              </a:rPr>
              <a:t>社が認定取得、</a:t>
            </a:r>
            <a:r>
              <a:rPr lang="en-US" altLang="ja-JP" b="1" dirty="0">
                <a:solidFill>
                  <a:srgbClr val="FF0000"/>
                </a:solidFill>
              </a:rPr>
              <a:t>2</a:t>
            </a:r>
            <a:r>
              <a:rPr lang="ja-JP" altLang="en-US" b="1" dirty="0">
                <a:solidFill>
                  <a:srgbClr val="FF0000"/>
                </a:solidFill>
              </a:rPr>
              <a:t>社が</a:t>
            </a:r>
            <a:r>
              <a:rPr lang="en-US" altLang="ja-JP" b="1" dirty="0">
                <a:solidFill>
                  <a:srgbClr val="FF0000"/>
                </a:solidFill>
              </a:rPr>
              <a:t>2</a:t>
            </a:r>
            <a:r>
              <a:rPr lang="ja-JP" altLang="en-US" b="1" dirty="0">
                <a:solidFill>
                  <a:srgbClr val="FF0000"/>
                </a:solidFill>
              </a:rPr>
              <a:t>年以内の設定をコミット</a:t>
            </a:r>
            <a:endParaRPr lang="en-US" altLang="ja-JP" b="1" dirty="0">
              <a:solidFill>
                <a:srgbClr val="FF0000"/>
              </a:solidFill>
            </a:endParaRPr>
          </a:p>
        </p:txBody>
      </p:sp>
      <p:grpSp>
        <p:nvGrpSpPr>
          <p:cNvPr id="19" name="グループ化 18"/>
          <p:cNvGrpSpPr/>
          <p:nvPr/>
        </p:nvGrpSpPr>
        <p:grpSpPr>
          <a:xfrm>
            <a:off x="1162000" y="2563839"/>
            <a:ext cx="9039383" cy="4770539"/>
            <a:chOff x="1109264" y="2278826"/>
            <a:chExt cx="5025372" cy="2652143"/>
          </a:xfrm>
        </p:grpSpPr>
        <p:sp>
          <p:nvSpPr>
            <p:cNvPr id="20" name="テキスト ボックス 19"/>
            <p:cNvSpPr txBox="1"/>
            <p:nvPr/>
          </p:nvSpPr>
          <p:spPr>
            <a:xfrm>
              <a:off x="1958622" y="2278827"/>
              <a:ext cx="4176014" cy="2652142"/>
            </a:xfrm>
            <a:prstGeom prst="rect">
              <a:avLst/>
            </a:prstGeom>
            <a:noFill/>
          </p:spPr>
          <p:txBody>
            <a:bodyPr wrap="square" rtlCol="0">
              <a:spAutoFit/>
            </a:bodyPr>
            <a:lstStyle/>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鹿島建設</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住友林業</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積水ハウス</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大成建設</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大東建託</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大和ハウス工業</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味の素</a:t>
              </a:r>
              <a:r>
                <a:rPr lang="ja-JP" altLang="en-US" sz="1600" kern="100" dirty="0">
                  <a:solidFill>
                    <a:prstClr val="black"/>
                  </a:solidFill>
                  <a:latin typeface="Meiryo UI" panose="020B0604030504040204" pitchFamily="50" charset="-128"/>
                  <a:cs typeface="Times New Roman" panose="02020603050405020304" pitchFamily="18" charset="0"/>
                </a:rPr>
                <a:t>、ニチレイ</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花王</a:t>
              </a:r>
              <a:r>
                <a:rPr lang="ja-JP" altLang="en-US" sz="1600" kern="100" dirty="0">
                  <a:solidFill>
                    <a:prstClr val="black"/>
                  </a:solidFill>
                  <a:latin typeface="Meiryo UI" panose="020B0604030504040204" pitchFamily="50" charset="-128"/>
                  <a:cs typeface="Times New Roman" panose="02020603050405020304" pitchFamily="18" charset="0"/>
                </a:rPr>
                <a:t>、日本ゼオン、</a:t>
              </a:r>
              <a:r>
                <a:rPr lang="ja-JP" altLang="en-US" sz="1600" kern="100" dirty="0">
                  <a:solidFill>
                    <a:srgbClr val="0033CC"/>
                  </a:solidFill>
                  <a:latin typeface="Meiryo UI" panose="020B0604030504040204" pitchFamily="50" charset="-128"/>
                  <a:cs typeface="Times New Roman" panose="02020603050405020304" pitchFamily="18" charset="0"/>
                </a:rPr>
                <a:t>ファンケル</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富士フイルムホールディングス</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アステラス製薬</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大塚製薬（大塚</a:t>
              </a:r>
              <a:r>
                <a:rPr lang="en-US" altLang="ja-JP" sz="1600" kern="100" dirty="0">
                  <a:solidFill>
                    <a:srgbClr val="FF0000"/>
                  </a:solidFill>
                  <a:latin typeface="Meiryo UI" panose="020B0604030504040204" pitchFamily="50" charset="-128"/>
                  <a:cs typeface="Times New Roman" panose="02020603050405020304" pitchFamily="18" charset="0"/>
                </a:rPr>
                <a:t>HD</a:t>
              </a:r>
              <a:r>
                <a:rPr lang="ja-JP" altLang="en-US" sz="1600" kern="100" dirty="0">
                  <a:solidFill>
                    <a:srgbClr val="FF0000"/>
                  </a:solidFill>
                  <a:latin typeface="Meiryo UI" panose="020B0604030504040204" pitchFamily="50" charset="-128"/>
                  <a:cs typeface="Times New Roman" panose="02020603050405020304" pitchFamily="18" charset="0"/>
                </a:rPr>
                <a:t>）</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グローリー、ダイキン工業、ダイフク、</a:t>
              </a:r>
              <a:r>
                <a:rPr lang="ja-JP" altLang="en-US" sz="1600" kern="100" dirty="0">
                  <a:solidFill>
                    <a:srgbClr val="FF0000"/>
                  </a:solidFill>
                  <a:latin typeface="Meiryo UI" panose="020B0604030504040204" pitchFamily="50" charset="-128"/>
                  <a:cs typeface="Times New Roman" panose="02020603050405020304" pitchFamily="18" charset="0"/>
                </a:rPr>
                <a:t>日立建機</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dirty="0">
                  <a:solidFill>
                    <a:srgbClr val="FF0000"/>
                  </a:solidFill>
                  <a:latin typeface="Meiryo UI" panose="020B0604030504040204" pitchFamily="50" charset="-128"/>
                  <a:cs typeface="Times New Roman" panose="02020603050405020304" pitchFamily="18" charset="0"/>
                </a:rPr>
                <a:t>AGC</a:t>
              </a: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フジクラ</a:t>
              </a:r>
              <a:r>
                <a:rPr lang="ja-JP" altLang="en-US" sz="1600" kern="100" dirty="0">
                  <a:solidFill>
                    <a:prstClr val="black"/>
                  </a:solidFill>
                  <a:latin typeface="Meiryo UI" panose="020B0604030504040204" pitchFamily="50" charset="-128"/>
                  <a:cs typeface="Times New Roman" panose="02020603050405020304" pitchFamily="18" charset="0"/>
                </a:rPr>
                <a:t>、</a:t>
              </a:r>
              <a:r>
                <a:rPr lang="en-US" altLang="ja-JP" sz="1600" kern="100" dirty="0">
                  <a:solidFill>
                    <a:srgbClr val="FF0000"/>
                  </a:solidFill>
                  <a:latin typeface="Meiryo UI" panose="020B0604030504040204" pitchFamily="50" charset="-128"/>
                  <a:cs typeface="Times New Roman" panose="02020603050405020304" pitchFamily="18" charset="0"/>
                </a:rPr>
                <a:t>YKK</a:t>
              </a: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オムロン</a:t>
              </a:r>
              <a:r>
                <a:rPr lang="ja-JP" altLang="en-US" sz="1600" kern="100" dirty="0">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京セラ</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明電舎</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テイ・エス テック、マツダ</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サンメッセ、</a:t>
              </a:r>
              <a:r>
                <a:rPr lang="ja-JP" altLang="en-US" sz="1600" kern="100" dirty="0">
                  <a:solidFill>
                    <a:srgbClr val="FF0000"/>
                  </a:solidFill>
                  <a:latin typeface="Meiryo UI" panose="020B0604030504040204" pitchFamily="50" charset="-128"/>
                  <a:cs typeface="Times New Roman" panose="02020603050405020304" pitchFamily="18" charset="0"/>
                </a:rPr>
                <a:t>大日本印刷</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0033CC"/>
                  </a:solidFill>
                  <a:latin typeface="Meiryo UI" panose="020B0604030504040204" pitchFamily="50" charset="-128"/>
                  <a:cs typeface="Times New Roman" panose="02020603050405020304" pitchFamily="18" charset="0"/>
                </a:rPr>
                <a:t>横浜ゴム</a:t>
              </a:r>
              <a:endParaRPr lang="en-US" altLang="ja-JP" sz="1600" kern="100" dirty="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アシックス</a:t>
              </a:r>
              <a:r>
                <a:rPr lang="ja-JP" altLang="en-US" sz="1600" kern="100" dirty="0">
                  <a:solidFill>
                    <a:prstClr val="black"/>
                  </a:solidFill>
                  <a:latin typeface="Meiryo UI" panose="020B0604030504040204" pitchFamily="50" charset="-128"/>
                  <a:cs typeface="Times New Roman" panose="02020603050405020304" pitchFamily="18" charset="0"/>
                </a:rPr>
                <a:t>、コクヨ</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日本通運</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日本郵船</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dirty="0">
                  <a:solidFill>
                    <a:srgbClr val="FF0000"/>
                  </a:solidFill>
                  <a:latin typeface="Meiryo UI" panose="020B0604030504040204" pitchFamily="50" charset="-128"/>
                  <a:cs typeface="Times New Roman" panose="02020603050405020304" pitchFamily="18" charset="0"/>
                </a:rPr>
                <a:t>NTT</a:t>
              </a:r>
              <a:r>
                <a:rPr lang="ja-JP" altLang="en-US" sz="1600" kern="100" dirty="0">
                  <a:solidFill>
                    <a:srgbClr val="FF0000"/>
                  </a:solidFill>
                  <a:latin typeface="Meiryo UI" panose="020B0604030504040204" pitchFamily="50" charset="-128"/>
                  <a:cs typeface="Times New Roman" panose="02020603050405020304" pitchFamily="18" charset="0"/>
                </a:rPr>
                <a:t>ドコモ</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アスクル</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丸井グループ</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dirty="0">
                  <a:latin typeface="Meiryo UI" panose="020B0604030504040204" pitchFamily="50" charset="-128"/>
                  <a:cs typeface="Times New Roman" panose="02020603050405020304" pitchFamily="18" charset="0"/>
                </a:rPr>
                <a:t>MS&amp;AD</a:t>
              </a:r>
              <a:r>
                <a:rPr lang="ja-JP" altLang="en-US" sz="1600" kern="100" dirty="0">
                  <a:latin typeface="Meiryo UI" panose="020B0604030504040204" pitchFamily="50" charset="-128"/>
                  <a:cs typeface="Times New Roman" panose="02020603050405020304" pitchFamily="18" charset="0"/>
                </a:rPr>
                <a:t>インシュアランス グループ ホールディングス</a:t>
              </a:r>
              <a:r>
                <a:rPr lang="ja-JP" altLang="en-US" sz="1600" kern="100" dirty="0">
                  <a:solidFill>
                    <a:prstClr val="black"/>
                  </a:solidFill>
                  <a:latin typeface="Meiryo UI" panose="020B0604030504040204" pitchFamily="50" charset="-128"/>
                  <a:cs typeface="Times New Roman" panose="02020603050405020304" pitchFamily="18" charset="0"/>
                </a:rPr>
                <a:t>、</a:t>
              </a:r>
              <a:r>
                <a:rPr lang="en-US" altLang="ja-JP" sz="1600" kern="100" dirty="0">
                  <a:solidFill>
                    <a:srgbClr val="0033CC"/>
                  </a:solidFill>
                  <a:latin typeface="Meiryo UI" panose="020B0604030504040204" pitchFamily="50" charset="-128"/>
                  <a:cs typeface="Times New Roman" panose="02020603050405020304" pitchFamily="18" charset="0"/>
                </a:rPr>
                <a:t>SOMPO</a:t>
              </a:r>
              <a:r>
                <a:rPr lang="ja-JP" altLang="en-US" sz="1600" kern="100" dirty="0">
                  <a:solidFill>
                    <a:srgbClr val="0033CC"/>
                  </a:solidFill>
                  <a:latin typeface="Meiryo UI" panose="020B0604030504040204" pitchFamily="50" charset="-128"/>
                  <a:cs typeface="Times New Roman" panose="02020603050405020304" pitchFamily="18" charset="0"/>
                </a:rPr>
                <a:t>ホールディングス</a:t>
              </a:r>
              <a:endParaRPr lang="en-US" altLang="ja-JP" sz="1600" kern="100" dirty="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東急不動産ホールディングス</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セコム</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ベネッセコーポレーション</a:t>
              </a:r>
              <a:endParaRPr lang="ja-JP" altLang="ja-JP" sz="1600" kern="100" dirty="0">
                <a:solidFill>
                  <a:srgbClr val="FF0000"/>
                </a:solidFill>
                <a:latin typeface="Meiryo UI" panose="020B0604030504040204" pitchFamily="50" charset="-128"/>
                <a:cs typeface="Times New Roman" panose="02020603050405020304" pitchFamily="18" charset="0"/>
              </a:endParaRPr>
            </a:p>
          </p:txBody>
        </p:sp>
        <p:sp>
          <p:nvSpPr>
            <p:cNvPr id="21" name="テキスト ボックス 20"/>
            <p:cNvSpPr txBox="1"/>
            <p:nvPr/>
          </p:nvSpPr>
          <p:spPr>
            <a:xfrm>
              <a:off x="1109264" y="2278826"/>
              <a:ext cx="988493" cy="2652142"/>
            </a:xfrm>
            <a:prstGeom prst="rect">
              <a:avLst/>
            </a:prstGeom>
            <a:noFill/>
          </p:spPr>
          <p:txBody>
            <a:bodyPr wrap="none" rtlCol="0">
              <a:spAutoFit/>
            </a:bodyPr>
            <a:lstStyle/>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建設業：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食料品：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化学：</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医薬品：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機械：</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ガラス・土石製品：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非鉄金属：</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電気機器：</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輸送用機器：</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印刷：</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ゴム製品：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その他製品：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陸運業：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海運業：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情報・通信：</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小売業：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保険業：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不動産業：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サービス業：</a:t>
              </a:r>
              <a:endParaRPr lang="ja-JP" altLang="ja-JP" sz="1600" kern="100" dirty="0">
                <a:solidFill>
                  <a:prstClr val="black"/>
                </a:solidFill>
                <a:latin typeface="Meiryo UI" panose="020B0604030504040204" pitchFamily="50" charset="-128"/>
                <a:cs typeface="Times New Roman" panose="02020603050405020304" pitchFamily="18" charset="0"/>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a:latin typeface="+mn-ea"/>
                <a:ea typeface="+mn-ea"/>
              </a:rPr>
              <a:t>個社別支援企業一覧</a:t>
            </a:r>
            <a:endParaRPr kumimoji="1" lang="ja-JP" altLang="en-US" sz="2000" b="1" dirty="0">
              <a:latin typeface="+mn-ea"/>
              <a:ea typeface="+mn-ea"/>
            </a:endParaRPr>
          </a:p>
        </p:txBody>
      </p:sp>
      <p:sp>
        <p:nvSpPr>
          <p:cNvPr id="23" name="テキスト ボックス 22"/>
          <p:cNvSpPr txBox="1"/>
          <p:nvPr/>
        </p:nvSpPr>
        <p:spPr>
          <a:xfrm>
            <a:off x="7895560" y="319995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9782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2020</a:t>
            </a:r>
            <a:r>
              <a:rPr kumimoji="1" lang="ja-JP" altLang="en-US" sz="2400" dirty="0"/>
              <a:t>年度 環境省中小企業版</a:t>
            </a:r>
            <a:r>
              <a:rPr kumimoji="1" lang="en-US" altLang="ja-JP" sz="2400" dirty="0"/>
              <a:t>SBT</a:t>
            </a:r>
            <a:r>
              <a:rPr kumimoji="1" lang="ja-JP" altLang="en-US" sz="2400" dirty="0"/>
              <a:t>・</a:t>
            </a:r>
            <a:r>
              <a:rPr kumimoji="1" lang="en-US" altLang="ja-JP" sz="2400" dirty="0"/>
              <a:t>RE100</a:t>
            </a:r>
            <a:r>
              <a:rPr kumimoji="1" lang="ja-JP" altLang="en-US" sz="2400" dirty="0"/>
              <a:t>の設定支援</a:t>
            </a:r>
          </a:p>
        </p:txBody>
      </p:sp>
      <p:sp>
        <p:nvSpPr>
          <p:cNvPr id="3" name="コンテンツ プレースホルダー 2"/>
          <p:cNvSpPr>
            <a:spLocks noGrp="1"/>
          </p:cNvSpPr>
          <p:nvPr>
            <p:ph sz="quarter" idx="12"/>
          </p:nvPr>
        </p:nvSpPr>
        <p:spPr>
          <a:xfrm>
            <a:off x="161925" y="1110920"/>
            <a:ext cx="10367963" cy="1327438"/>
          </a:xfrm>
        </p:spPr>
        <p:txBody>
          <a:bodyPr/>
          <a:lstStyle/>
          <a:p>
            <a:r>
              <a:rPr lang="ja-JP" altLang="en-US" dirty="0"/>
              <a:t>中小企業を対象として、</a:t>
            </a:r>
            <a:r>
              <a:rPr lang="en-US" altLang="ja-JP" dirty="0"/>
              <a:t>17</a:t>
            </a:r>
            <a:r>
              <a:rPr lang="ja-JP" altLang="en-US" dirty="0"/>
              <a:t>社の応募企業のうち</a:t>
            </a:r>
            <a:r>
              <a:rPr lang="en-US" altLang="ja-JP" dirty="0"/>
              <a:t>15</a:t>
            </a:r>
            <a:r>
              <a:rPr lang="ja-JP" altLang="en-US" dirty="0"/>
              <a:t>社に対して中小企業用に特化した</a:t>
            </a:r>
            <a:r>
              <a:rPr lang="en-US" altLang="ja-JP" dirty="0"/>
              <a:t>SBT</a:t>
            </a:r>
            <a:r>
              <a:rPr lang="ja-JP" altLang="en-US" dirty="0"/>
              <a:t>や、</a:t>
            </a:r>
            <a:r>
              <a:rPr lang="en-US" altLang="ja-JP" dirty="0"/>
              <a:t>RE100</a:t>
            </a:r>
            <a:r>
              <a:rPr lang="ja-JP" altLang="en-US" dirty="0"/>
              <a:t>の設定支援を実施</a:t>
            </a:r>
            <a:endParaRPr lang="en-US" altLang="ja-JP" dirty="0"/>
          </a:p>
          <a:p>
            <a:pPr>
              <a:buClr>
                <a:schemeClr val="tx1"/>
              </a:buClr>
            </a:pPr>
            <a:r>
              <a:rPr lang="en-US" altLang="ja-JP" b="1" dirty="0">
                <a:solidFill>
                  <a:srgbClr val="FF0000"/>
                </a:solidFill>
              </a:rPr>
              <a:t>15</a:t>
            </a:r>
            <a:r>
              <a:rPr lang="ja-JP" altLang="en-US" b="1" dirty="0">
                <a:solidFill>
                  <a:srgbClr val="FF0000"/>
                </a:solidFill>
              </a:rPr>
              <a:t>社中</a:t>
            </a:r>
            <a:r>
              <a:rPr lang="en-US" altLang="ja-JP" b="1" dirty="0">
                <a:solidFill>
                  <a:srgbClr val="FF0000"/>
                </a:solidFill>
              </a:rPr>
              <a:t>10</a:t>
            </a:r>
            <a:r>
              <a:rPr lang="ja-JP" altLang="en-US" b="1" dirty="0">
                <a:solidFill>
                  <a:srgbClr val="FF0000"/>
                </a:solidFill>
              </a:rPr>
              <a:t>社が認定取得</a:t>
            </a:r>
            <a:endParaRPr lang="en-US" altLang="ja-JP" b="1" dirty="0">
              <a:solidFill>
                <a:srgbClr val="FF0000"/>
              </a:solidFill>
            </a:endParaRPr>
          </a:p>
        </p:txBody>
      </p:sp>
      <p:grpSp>
        <p:nvGrpSpPr>
          <p:cNvPr id="19" name="グループ化 18"/>
          <p:cNvGrpSpPr/>
          <p:nvPr/>
        </p:nvGrpSpPr>
        <p:grpSpPr>
          <a:xfrm>
            <a:off x="754770" y="2970240"/>
            <a:ext cx="9446613" cy="4524316"/>
            <a:chOff x="882868" y="2278826"/>
            <a:chExt cx="5251768" cy="2515257"/>
          </a:xfrm>
        </p:grpSpPr>
        <p:sp>
          <p:nvSpPr>
            <p:cNvPr id="20" name="テキスト ボックス 19"/>
            <p:cNvSpPr txBox="1"/>
            <p:nvPr/>
          </p:nvSpPr>
          <p:spPr>
            <a:xfrm>
              <a:off x="1958622" y="2278827"/>
              <a:ext cx="4176014" cy="2515256"/>
            </a:xfrm>
            <a:prstGeom prst="rect">
              <a:avLst/>
            </a:prstGeom>
            <a:noFill/>
          </p:spPr>
          <p:txBody>
            <a:bodyPr wrap="square" rtlCol="0">
              <a:spAutoFit/>
            </a:bodyPr>
            <a:lstStyle/>
            <a:p>
              <a:pPr fontAlgn="base">
                <a:spcBef>
                  <a:spcPct val="0"/>
                </a:spcBef>
                <a:spcAft>
                  <a:spcPct val="0"/>
                </a:spcAft>
              </a:pPr>
              <a:r>
                <a:rPr lang="ja-JP" altLang="en-US" sz="2400" dirty="0">
                  <a:solidFill>
                    <a:srgbClr val="FF0000"/>
                  </a:solidFill>
                </a:rPr>
                <a:t>八洲建設</a:t>
              </a:r>
              <a:endParaRPr lang="en-US" altLang="ja-JP" sz="2400" dirty="0">
                <a:solidFill>
                  <a:srgbClr val="FF0000"/>
                </a:solidFill>
              </a:endParaRPr>
            </a:p>
            <a:p>
              <a:pPr fontAlgn="base">
                <a:spcBef>
                  <a:spcPct val="0"/>
                </a:spcBef>
                <a:spcAft>
                  <a:spcPct val="0"/>
                </a:spcAft>
              </a:pPr>
              <a:r>
                <a:rPr lang="ja-JP" altLang="en-US" sz="2400" dirty="0">
                  <a:solidFill>
                    <a:prstClr val="black"/>
                  </a:solidFill>
                </a:rPr>
                <a:t>篠原化学</a:t>
              </a:r>
              <a:endParaRPr lang="en-US" altLang="ja-JP" sz="2400" dirty="0">
                <a:solidFill>
                  <a:prstClr val="black"/>
                </a:solidFill>
              </a:endParaRPr>
            </a:p>
            <a:p>
              <a:pPr fontAlgn="base">
                <a:spcBef>
                  <a:spcPct val="0"/>
                </a:spcBef>
                <a:spcAft>
                  <a:spcPct val="0"/>
                </a:spcAft>
              </a:pPr>
              <a:r>
                <a:rPr lang="ja-JP" altLang="en-US" sz="2400" dirty="0">
                  <a:solidFill>
                    <a:prstClr val="black"/>
                  </a:solidFill>
                </a:rPr>
                <a:t>和泉／セッツ</a:t>
              </a:r>
            </a:p>
            <a:p>
              <a:pPr fontAlgn="base">
                <a:spcBef>
                  <a:spcPct val="0"/>
                </a:spcBef>
                <a:spcAft>
                  <a:spcPct val="0"/>
                </a:spcAft>
              </a:pPr>
              <a:r>
                <a:rPr lang="ja-JP" altLang="en-US" sz="2400" dirty="0">
                  <a:solidFill>
                    <a:srgbClr val="FF0000"/>
                  </a:solidFill>
                </a:rPr>
                <a:t>協発工業</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榊原工業</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デジタルグリッド</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ゲットイット</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大同トレーディング</a:t>
              </a:r>
              <a:endParaRPr lang="en-US" altLang="ja-JP" sz="2400" dirty="0">
                <a:solidFill>
                  <a:srgbClr val="FF0000"/>
                </a:solidFill>
              </a:endParaRPr>
            </a:p>
            <a:p>
              <a:pPr fontAlgn="base">
                <a:spcBef>
                  <a:spcPct val="0"/>
                </a:spcBef>
                <a:spcAft>
                  <a:spcPct val="0"/>
                </a:spcAft>
              </a:pPr>
              <a:r>
                <a:rPr lang="ja-JP" altLang="en-US" sz="2400" dirty="0">
                  <a:solidFill>
                    <a:prstClr val="black"/>
                  </a:solidFill>
                </a:rPr>
                <a:t>ヴァンフォーレ山梨スポーツクラブ／</a:t>
              </a:r>
              <a:r>
                <a:rPr lang="ja-JP" altLang="en-US" sz="2400" dirty="0">
                  <a:solidFill>
                    <a:srgbClr val="FF0000"/>
                  </a:solidFill>
                </a:rPr>
                <a:t>日本ウエストン</a:t>
              </a:r>
              <a:r>
                <a:rPr lang="ja-JP" altLang="en-US" sz="2400" dirty="0">
                  <a:solidFill>
                    <a:prstClr val="black"/>
                  </a:solidFill>
                </a:rPr>
                <a:t>／</a:t>
              </a:r>
              <a:endParaRPr lang="en-US" altLang="ja-JP" sz="2400" dirty="0">
                <a:solidFill>
                  <a:prstClr val="black"/>
                </a:solidFill>
              </a:endParaRPr>
            </a:p>
            <a:p>
              <a:pPr fontAlgn="base">
                <a:spcBef>
                  <a:spcPct val="0"/>
                </a:spcBef>
                <a:spcAft>
                  <a:spcPct val="0"/>
                </a:spcAft>
              </a:pPr>
              <a:r>
                <a:rPr lang="ja-JP" altLang="en-US" sz="2400" dirty="0">
                  <a:solidFill>
                    <a:srgbClr val="FF0000"/>
                  </a:solidFill>
                </a:rPr>
                <a:t>ユタコロジー</a:t>
              </a:r>
              <a:endParaRPr lang="en-US" altLang="ja-JP" sz="2400" dirty="0">
                <a:solidFill>
                  <a:srgbClr val="FF0000"/>
                </a:solidFill>
              </a:endParaRPr>
            </a:p>
            <a:p>
              <a:pPr fontAlgn="base">
                <a:spcBef>
                  <a:spcPct val="0"/>
                </a:spcBef>
                <a:spcAft>
                  <a:spcPct val="0"/>
                </a:spcAft>
              </a:pPr>
              <a:r>
                <a:rPr lang="ja-JP" altLang="en-US" sz="2400" dirty="0">
                  <a:solidFill>
                    <a:prstClr val="black"/>
                  </a:solidFill>
                </a:rPr>
                <a:t>イノチオホールディングス／</a:t>
              </a:r>
              <a:r>
                <a:rPr lang="ja-JP" altLang="en-US" sz="2400" dirty="0">
                  <a:solidFill>
                    <a:srgbClr val="FF0000"/>
                  </a:solidFill>
                </a:rPr>
                <a:t>浜田</a:t>
              </a:r>
              <a:endParaRPr lang="en-US" altLang="ja-JP" sz="2400" dirty="0">
                <a:solidFill>
                  <a:srgbClr val="FF0000"/>
                </a:solidFill>
              </a:endParaRPr>
            </a:p>
            <a:p>
              <a:pPr fontAlgn="base">
                <a:spcBef>
                  <a:spcPct val="0"/>
                </a:spcBef>
                <a:spcAft>
                  <a:spcPct val="0"/>
                </a:spcAft>
              </a:pPr>
              <a:r>
                <a:rPr lang="en-US" altLang="ja-JP" sz="2400" dirty="0">
                  <a:solidFill>
                    <a:srgbClr val="FF0000"/>
                  </a:solidFill>
                </a:rPr>
                <a:t>Wood Life Company</a:t>
              </a:r>
              <a:r>
                <a:rPr lang="ja-JP" altLang="en-US" sz="2400" dirty="0">
                  <a:solidFill>
                    <a:srgbClr val="FF0000"/>
                  </a:solidFill>
                </a:rPr>
                <a:t>（旧：りさいくる</a:t>
              </a:r>
              <a:r>
                <a:rPr lang="en-US" altLang="ja-JP" sz="2400" dirty="0">
                  <a:solidFill>
                    <a:srgbClr val="FF0000"/>
                  </a:solidFill>
                </a:rPr>
                <a:t>inn</a:t>
              </a:r>
              <a:r>
                <a:rPr lang="ja-JP" altLang="en-US" sz="2400" dirty="0">
                  <a:solidFill>
                    <a:srgbClr val="FF0000"/>
                  </a:solidFill>
                </a:rPr>
                <a:t>京都）</a:t>
              </a:r>
              <a:endParaRPr lang="en-US" altLang="ja-JP" sz="2400" dirty="0">
                <a:solidFill>
                  <a:srgbClr val="FF0000"/>
                </a:solidFill>
              </a:endParaRPr>
            </a:p>
          </p:txBody>
        </p:sp>
        <p:sp>
          <p:nvSpPr>
            <p:cNvPr id="21" name="テキスト ボックス 20"/>
            <p:cNvSpPr txBox="1"/>
            <p:nvPr/>
          </p:nvSpPr>
          <p:spPr>
            <a:xfrm>
              <a:off x="882868" y="2278826"/>
              <a:ext cx="1214888" cy="2515257"/>
            </a:xfrm>
            <a:prstGeom prst="rect">
              <a:avLst/>
            </a:prstGeom>
            <a:noFill/>
          </p:spPr>
          <p:txBody>
            <a:bodyPr wrap="none" rtlCol="0">
              <a:spAutoFit/>
            </a:bodyPr>
            <a:lstStyle/>
            <a:p>
              <a:pPr algn="r" fontAlgn="base">
                <a:spcBef>
                  <a:spcPct val="0"/>
                </a:spcBef>
                <a:spcAft>
                  <a:spcPct val="0"/>
                </a:spcAft>
              </a:pPr>
              <a:r>
                <a:rPr lang="ja-JP" altLang="en-US" sz="2400" dirty="0">
                  <a:solidFill>
                    <a:prstClr val="black"/>
                  </a:solidFill>
                </a:rPr>
                <a:t>建設業：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繊維製品：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化学：</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輸送用機器：</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電気・ガス業：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情報・通信業：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卸売業：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サービス業：</a:t>
              </a:r>
              <a:endParaRPr lang="en-US" altLang="ja-JP" sz="2400" dirty="0">
                <a:solidFill>
                  <a:prstClr val="black"/>
                </a:solidFill>
              </a:endParaRPr>
            </a:p>
            <a:p>
              <a:pPr algn="r" fontAlgn="base">
                <a:spcBef>
                  <a:spcPct val="0"/>
                </a:spcBef>
                <a:spcAft>
                  <a:spcPct val="0"/>
                </a:spcAft>
              </a:pP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その他企業：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その他の法人：</a:t>
              </a:r>
              <a:endParaRPr lang="en-US" altLang="ja-JP" sz="2400" dirty="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dirty="0">
                <a:latin typeface="+mn-ea"/>
              </a:rPr>
              <a:t>中小企業版</a:t>
            </a:r>
            <a:r>
              <a:rPr lang="en-US" altLang="ja-JP" sz="2000" b="1" dirty="0">
                <a:latin typeface="+mn-ea"/>
              </a:rPr>
              <a:t>SBT</a:t>
            </a:r>
            <a:r>
              <a:rPr lang="ja-JP" altLang="en-US" sz="2000" b="1" dirty="0">
                <a:latin typeface="+mn-ea"/>
              </a:rPr>
              <a:t>・</a:t>
            </a:r>
            <a:r>
              <a:rPr lang="en-US" altLang="ja-JP" sz="2000" b="1" dirty="0">
                <a:latin typeface="+mn-ea"/>
              </a:rPr>
              <a:t>RE100</a:t>
            </a:r>
            <a:r>
              <a:rPr lang="ja-JP" altLang="en-US" sz="2000" b="1" dirty="0">
                <a:latin typeface="+mn-ea"/>
              </a:rPr>
              <a:t>の設定支援 対象企業一覧</a:t>
            </a:r>
          </a:p>
        </p:txBody>
      </p:sp>
      <p:sp>
        <p:nvSpPr>
          <p:cNvPr id="23" name="テキスト ボックス 22"/>
          <p:cNvSpPr txBox="1"/>
          <p:nvPr/>
        </p:nvSpPr>
        <p:spPr>
          <a:xfrm>
            <a:off x="7895560" y="26309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3907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2019</a:t>
            </a:r>
            <a:r>
              <a:rPr kumimoji="1" lang="ja-JP" altLang="en-US" sz="2400" dirty="0"/>
              <a:t>年度 環境省中小企業版</a:t>
            </a:r>
            <a:r>
              <a:rPr kumimoji="1" lang="en-US" altLang="ja-JP" sz="2400" dirty="0"/>
              <a:t>SBT</a:t>
            </a:r>
            <a:r>
              <a:rPr kumimoji="1" lang="ja-JP" altLang="en-US" sz="2400" dirty="0"/>
              <a:t>・</a:t>
            </a:r>
            <a:r>
              <a:rPr kumimoji="1" lang="en-US" altLang="ja-JP" sz="2400" dirty="0"/>
              <a:t>RE100</a:t>
            </a:r>
            <a:r>
              <a:rPr kumimoji="1" lang="ja-JP" altLang="en-US" sz="2400" dirty="0"/>
              <a:t>の設定支援</a:t>
            </a:r>
          </a:p>
        </p:txBody>
      </p:sp>
      <p:sp>
        <p:nvSpPr>
          <p:cNvPr id="3" name="コンテンツ プレースホルダー 2"/>
          <p:cNvSpPr>
            <a:spLocks noGrp="1"/>
          </p:cNvSpPr>
          <p:nvPr>
            <p:ph sz="quarter" idx="12"/>
          </p:nvPr>
        </p:nvSpPr>
        <p:spPr>
          <a:xfrm>
            <a:off x="161925" y="1110920"/>
            <a:ext cx="10367963" cy="1235105"/>
          </a:xfrm>
        </p:spPr>
        <p:txBody>
          <a:bodyPr/>
          <a:lstStyle/>
          <a:p>
            <a:r>
              <a:rPr lang="ja-JP" altLang="en-US" dirty="0"/>
              <a:t>中小企業を対象として、</a:t>
            </a:r>
            <a:r>
              <a:rPr lang="en-US" altLang="ja-JP" dirty="0"/>
              <a:t>17</a:t>
            </a:r>
            <a:r>
              <a:rPr lang="ja-JP" altLang="en-US" dirty="0"/>
              <a:t>社の応募企業全企業に対して中小企業用に特化した</a:t>
            </a:r>
            <a:r>
              <a:rPr lang="en-US" altLang="ja-JP" dirty="0"/>
              <a:t>SBT</a:t>
            </a:r>
            <a:r>
              <a:rPr lang="ja-JP" altLang="en-US" dirty="0"/>
              <a:t>や、</a:t>
            </a:r>
            <a:r>
              <a:rPr lang="en-US" altLang="ja-JP" dirty="0"/>
              <a:t>RE100</a:t>
            </a:r>
            <a:r>
              <a:rPr lang="ja-JP" altLang="en-US" dirty="0"/>
              <a:t>の設定支援を実施</a:t>
            </a:r>
            <a:endParaRPr lang="en-US" altLang="ja-JP" dirty="0"/>
          </a:p>
          <a:p>
            <a:pPr>
              <a:buClr>
                <a:schemeClr val="tx1"/>
              </a:buClr>
            </a:pPr>
            <a:r>
              <a:rPr lang="en-US" altLang="ja-JP" b="1" dirty="0">
                <a:solidFill>
                  <a:srgbClr val="FF0000"/>
                </a:solidFill>
              </a:rPr>
              <a:t>17</a:t>
            </a:r>
            <a:r>
              <a:rPr lang="ja-JP" altLang="en-US" b="1" dirty="0">
                <a:solidFill>
                  <a:srgbClr val="FF0000"/>
                </a:solidFill>
              </a:rPr>
              <a:t>社中</a:t>
            </a:r>
            <a:r>
              <a:rPr lang="en-US" altLang="ja-JP" b="1" dirty="0">
                <a:solidFill>
                  <a:srgbClr val="FF0000"/>
                </a:solidFill>
              </a:rPr>
              <a:t>7</a:t>
            </a:r>
            <a:r>
              <a:rPr lang="ja-JP" altLang="en-US" b="1" dirty="0">
                <a:solidFill>
                  <a:srgbClr val="FF0000"/>
                </a:solidFill>
              </a:rPr>
              <a:t>社が認定取得</a:t>
            </a:r>
            <a:endParaRPr lang="en-US" altLang="ja-JP" b="1" dirty="0">
              <a:solidFill>
                <a:srgbClr val="FF0000"/>
              </a:solidFill>
            </a:endParaRPr>
          </a:p>
        </p:txBody>
      </p:sp>
      <p:grpSp>
        <p:nvGrpSpPr>
          <p:cNvPr id="19" name="グループ化 18"/>
          <p:cNvGrpSpPr/>
          <p:nvPr/>
        </p:nvGrpSpPr>
        <p:grpSpPr>
          <a:xfrm>
            <a:off x="366845" y="3308449"/>
            <a:ext cx="9834538" cy="3046989"/>
            <a:chOff x="667204" y="2466851"/>
            <a:chExt cx="5467432" cy="1693949"/>
          </a:xfrm>
        </p:grpSpPr>
        <p:sp>
          <p:nvSpPr>
            <p:cNvPr id="20" name="テキスト ボックス 19"/>
            <p:cNvSpPr txBox="1"/>
            <p:nvPr/>
          </p:nvSpPr>
          <p:spPr>
            <a:xfrm>
              <a:off x="1958622" y="2466852"/>
              <a:ext cx="4176014" cy="1693948"/>
            </a:xfrm>
            <a:prstGeom prst="rect">
              <a:avLst/>
            </a:prstGeom>
            <a:noFill/>
          </p:spPr>
          <p:txBody>
            <a:bodyPr wrap="square" rtlCol="0">
              <a:spAutoFit/>
            </a:bodyPr>
            <a:lstStyle/>
            <a:p>
              <a:pPr fontAlgn="base">
                <a:spcBef>
                  <a:spcPct val="0"/>
                </a:spcBef>
                <a:spcAft>
                  <a:spcPct val="0"/>
                </a:spcAft>
              </a:pPr>
              <a:r>
                <a:rPr lang="ja-JP" altLang="en-US" sz="2400" dirty="0">
                  <a:solidFill>
                    <a:prstClr val="black"/>
                  </a:solidFill>
                </a:rPr>
                <a:t>石井造園／</a:t>
              </a:r>
              <a:r>
                <a:rPr lang="ja-JP" altLang="en-US" sz="2400" dirty="0">
                  <a:solidFill>
                    <a:srgbClr val="FF0000"/>
                  </a:solidFill>
                </a:rPr>
                <a:t>エコ・プラン</a:t>
              </a:r>
              <a:r>
                <a:rPr lang="ja-JP" altLang="en-US" sz="2400" dirty="0">
                  <a:solidFill>
                    <a:prstClr val="black"/>
                  </a:solidFill>
                </a:rPr>
                <a:t>／三和興産／</a:t>
              </a:r>
              <a:r>
                <a:rPr lang="ja-JP" altLang="en-US" sz="2400" dirty="0">
                  <a:solidFill>
                    <a:srgbClr val="FF0000"/>
                  </a:solidFill>
                </a:rPr>
                <a:t>ジェネックス</a:t>
              </a:r>
              <a:r>
                <a:rPr lang="ja-JP" altLang="en-US" sz="2400" dirty="0">
                  <a:solidFill>
                    <a:prstClr val="black"/>
                  </a:solidFill>
                </a:rPr>
                <a:t>／</a:t>
              </a:r>
              <a:endParaRPr lang="en-US" altLang="ja-JP" sz="2400" dirty="0">
                <a:solidFill>
                  <a:prstClr val="black"/>
                </a:solidFill>
              </a:endParaRPr>
            </a:p>
            <a:p>
              <a:pPr fontAlgn="base">
                <a:spcBef>
                  <a:spcPct val="0"/>
                </a:spcBef>
                <a:spcAft>
                  <a:spcPct val="0"/>
                </a:spcAft>
              </a:pPr>
              <a:r>
                <a:rPr lang="ja-JP" altLang="en-US" sz="2400" dirty="0">
                  <a:solidFill>
                    <a:srgbClr val="FF0000"/>
                  </a:solidFill>
                </a:rPr>
                <a:t>都田建設</a:t>
              </a:r>
              <a:r>
                <a:rPr lang="ja-JP" altLang="en-US" sz="2400" dirty="0">
                  <a:solidFill>
                    <a:prstClr val="black"/>
                  </a:solidFill>
                </a:rPr>
                <a:t>／横浜環境デザイン</a:t>
              </a:r>
              <a:endParaRPr lang="en-US" altLang="ja-JP" sz="2400" dirty="0">
                <a:solidFill>
                  <a:prstClr val="black"/>
                </a:solidFill>
              </a:endParaRPr>
            </a:p>
            <a:p>
              <a:pPr fontAlgn="base">
                <a:spcBef>
                  <a:spcPct val="0"/>
                </a:spcBef>
                <a:spcAft>
                  <a:spcPct val="0"/>
                </a:spcAft>
              </a:pPr>
              <a:r>
                <a:rPr lang="ja-JP" altLang="en-US" sz="2400" dirty="0">
                  <a:solidFill>
                    <a:prstClr val="black"/>
                  </a:solidFill>
                </a:rPr>
                <a:t>名城ナノカーボン</a:t>
              </a:r>
            </a:p>
            <a:p>
              <a:pPr fontAlgn="base">
                <a:spcBef>
                  <a:spcPct val="0"/>
                </a:spcBef>
                <a:spcAft>
                  <a:spcPct val="0"/>
                </a:spcAft>
              </a:pPr>
              <a:r>
                <a:rPr lang="ja-JP" altLang="en-US" sz="2400" dirty="0">
                  <a:solidFill>
                    <a:prstClr val="black"/>
                  </a:solidFill>
                </a:rPr>
                <a:t>マルワ／</a:t>
              </a:r>
              <a:r>
                <a:rPr lang="zh-TW" altLang="en-US" sz="2400" dirty="0">
                  <a:solidFill>
                    <a:prstClr val="black"/>
                  </a:solidFill>
                </a:rPr>
                <a:t>山口証券印刷</a:t>
              </a:r>
              <a:endParaRPr lang="ja-JP" altLang="en-US" sz="2400" dirty="0">
                <a:solidFill>
                  <a:prstClr val="black"/>
                </a:solidFill>
              </a:endParaRPr>
            </a:p>
            <a:p>
              <a:pPr fontAlgn="base">
                <a:spcBef>
                  <a:spcPct val="0"/>
                </a:spcBef>
                <a:spcAft>
                  <a:spcPct val="0"/>
                </a:spcAft>
              </a:pPr>
              <a:r>
                <a:rPr lang="ja-JP" altLang="en-US" sz="2400" dirty="0">
                  <a:solidFill>
                    <a:prstClr val="black"/>
                  </a:solidFill>
                </a:rPr>
                <a:t>カルネコ／</a:t>
              </a:r>
              <a:r>
                <a:rPr lang="ja-JP" altLang="en-US" sz="2400" dirty="0">
                  <a:solidFill>
                    <a:srgbClr val="FF0000"/>
                  </a:solidFill>
                </a:rPr>
                <a:t>河田フェザー</a:t>
              </a:r>
              <a:r>
                <a:rPr lang="ja-JP" altLang="en-US" sz="2400" dirty="0">
                  <a:solidFill>
                    <a:prstClr val="black"/>
                  </a:solidFill>
                </a:rPr>
                <a:t>／</a:t>
              </a:r>
              <a:r>
                <a:rPr lang="ja-JP" altLang="en-US" sz="2400" dirty="0">
                  <a:solidFill>
                    <a:srgbClr val="FF0000"/>
                  </a:solidFill>
                </a:rPr>
                <a:t>三甲</a:t>
              </a:r>
              <a:r>
                <a:rPr lang="ja-JP" altLang="en-US" sz="2400" dirty="0">
                  <a:solidFill>
                    <a:prstClr val="black"/>
                  </a:solidFill>
                </a:rPr>
                <a:t>／</a:t>
              </a:r>
              <a:r>
                <a:rPr lang="en-US" altLang="ja-JP" sz="2400" dirty="0">
                  <a:solidFill>
                    <a:srgbClr val="FF0000"/>
                  </a:solidFill>
                </a:rPr>
                <a:t>TBM</a:t>
              </a:r>
            </a:p>
            <a:p>
              <a:pPr fontAlgn="base">
                <a:spcBef>
                  <a:spcPct val="0"/>
                </a:spcBef>
                <a:spcAft>
                  <a:spcPct val="0"/>
                </a:spcAft>
              </a:pPr>
              <a:r>
                <a:rPr lang="ja-JP" altLang="en-US" sz="2400" dirty="0">
                  <a:solidFill>
                    <a:prstClr val="black"/>
                  </a:solidFill>
                </a:rPr>
                <a:t>リーピー</a:t>
              </a:r>
              <a:endParaRPr lang="en-US" altLang="ja-JP" sz="2400" dirty="0">
                <a:solidFill>
                  <a:prstClr val="black"/>
                </a:solidFill>
              </a:endParaRPr>
            </a:p>
            <a:p>
              <a:pPr fontAlgn="base">
                <a:spcBef>
                  <a:spcPct val="0"/>
                </a:spcBef>
                <a:spcAft>
                  <a:spcPct val="0"/>
                </a:spcAft>
              </a:pPr>
              <a:r>
                <a:rPr lang="ja-JP" altLang="en-US" sz="2400" dirty="0">
                  <a:solidFill>
                    <a:prstClr val="black"/>
                  </a:solidFill>
                </a:rPr>
                <a:t>深田電機</a:t>
              </a:r>
            </a:p>
            <a:p>
              <a:pPr fontAlgn="base">
                <a:spcBef>
                  <a:spcPct val="0"/>
                </a:spcBef>
                <a:spcAft>
                  <a:spcPct val="0"/>
                </a:spcAft>
              </a:pPr>
              <a:r>
                <a:rPr lang="ja-JP" altLang="en-US" sz="2400" dirty="0">
                  <a:solidFill>
                    <a:srgbClr val="FF0000"/>
                  </a:solidFill>
                </a:rPr>
                <a:t>加山興業</a:t>
              </a:r>
              <a:r>
                <a:rPr lang="ja-JP" altLang="en-US" sz="2400" dirty="0">
                  <a:solidFill>
                    <a:prstClr val="black"/>
                  </a:solidFill>
                </a:rPr>
                <a:t>／戸田家</a:t>
              </a:r>
            </a:p>
          </p:txBody>
        </p:sp>
        <p:sp>
          <p:nvSpPr>
            <p:cNvPr id="21" name="テキスト ボックス 20"/>
            <p:cNvSpPr txBox="1"/>
            <p:nvPr/>
          </p:nvSpPr>
          <p:spPr>
            <a:xfrm>
              <a:off x="667204" y="2466851"/>
              <a:ext cx="1430552" cy="1693948"/>
            </a:xfrm>
            <a:prstGeom prst="rect">
              <a:avLst/>
            </a:prstGeom>
            <a:noFill/>
          </p:spPr>
          <p:txBody>
            <a:bodyPr wrap="none" rtlCol="0">
              <a:spAutoFit/>
            </a:bodyPr>
            <a:lstStyle/>
            <a:p>
              <a:pPr algn="r" fontAlgn="base">
                <a:spcBef>
                  <a:spcPct val="0"/>
                </a:spcBef>
                <a:spcAft>
                  <a:spcPct val="0"/>
                </a:spcAft>
              </a:pPr>
              <a:r>
                <a:rPr lang="ja-JP" altLang="en-US" sz="2400" dirty="0">
                  <a:solidFill>
                    <a:prstClr val="black"/>
                  </a:solidFill>
                </a:rPr>
                <a:t>建設業：</a:t>
              </a:r>
              <a:endParaRPr lang="en-US" altLang="ja-JP" sz="2400" dirty="0">
                <a:solidFill>
                  <a:prstClr val="black"/>
                </a:solidFill>
              </a:endParaRPr>
            </a:p>
            <a:p>
              <a:pPr algn="r" fontAlgn="base">
                <a:spcBef>
                  <a:spcPct val="0"/>
                </a:spcBef>
                <a:spcAft>
                  <a:spcPct val="0"/>
                </a:spcAft>
              </a:pP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ガラス・土石製品：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印刷：</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情報・通信業：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卸売業：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サービス業：</a:t>
              </a:r>
              <a:endParaRPr lang="en-US" altLang="ja-JP" sz="2400" dirty="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dirty="0">
                <a:latin typeface="+mn-ea"/>
              </a:rPr>
              <a:t>中小企業版</a:t>
            </a:r>
            <a:r>
              <a:rPr lang="en-US" altLang="ja-JP" sz="2000" b="1" dirty="0">
                <a:latin typeface="+mn-ea"/>
              </a:rPr>
              <a:t>SBT</a:t>
            </a:r>
            <a:r>
              <a:rPr lang="ja-JP" altLang="en-US" sz="2000" b="1" dirty="0">
                <a:latin typeface="+mn-ea"/>
              </a:rPr>
              <a:t>・</a:t>
            </a:r>
            <a:r>
              <a:rPr lang="en-US" altLang="ja-JP" sz="2000" b="1" dirty="0">
                <a:latin typeface="+mn-ea"/>
              </a:rPr>
              <a:t>RE100</a:t>
            </a:r>
            <a:r>
              <a:rPr lang="ja-JP" altLang="en-US" sz="2000" b="1" dirty="0">
                <a:latin typeface="+mn-ea"/>
              </a:rPr>
              <a:t>の設定支援 対象企業一覧</a:t>
            </a:r>
          </a:p>
        </p:txBody>
      </p:sp>
      <p:sp>
        <p:nvSpPr>
          <p:cNvPr id="23" name="テキスト ボックス 22"/>
          <p:cNvSpPr txBox="1"/>
          <p:nvPr/>
        </p:nvSpPr>
        <p:spPr>
          <a:xfrm>
            <a:off x="7895560" y="26309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513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2018</a:t>
            </a:r>
            <a:r>
              <a:rPr kumimoji="1" lang="ja-JP" altLang="en-US" sz="2400" dirty="0"/>
              <a:t>年度 環境省中小企業版</a:t>
            </a:r>
            <a:r>
              <a:rPr kumimoji="1" lang="en-US" altLang="ja-JP" sz="2400" dirty="0"/>
              <a:t>SBT</a:t>
            </a:r>
            <a:r>
              <a:rPr kumimoji="1" lang="ja-JP" altLang="en-US" sz="2400" dirty="0"/>
              <a:t>・</a:t>
            </a:r>
            <a:r>
              <a:rPr kumimoji="1" lang="en-US" altLang="ja-JP" sz="2400" dirty="0"/>
              <a:t>RE100</a:t>
            </a:r>
            <a:r>
              <a:rPr kumimoji="1" lang="ja-JP" altLang="en-US" sz="2400" dirty="0"/>
              <a:t>の設定支援</a:t>
            </a:r>
          </a:p>
        </p:txBody>
      </p:sp>
      <p:sp>
        <p:nvSpPr>
          <p:cNvPr id="3" name="コンテンツ プレースホルダー 2"/>
          <p:cNvSpPr>
            <a:spLocks noGrp="1"/>
          </p:cNvSpPr>
          <p:nvPr>
            <p:ph sz="quarter" idx="12"/>
          </p:nvPr>
        </p:nvSpPr>
        <p:spPr>
          <a:xfrm>
            <a:off x="161925" y="1110920"/>
            <a:ext cx="10367963" cy="1404382"/>
          </a:xfrm>
        </p:spPr>
        <p:txBody>
          <a:bodyPr/>
          <a:lstStyle/>
          <a:p>
            <a:r>
              <a:rPr lang="ja-JP" altLang="en-US" dirty="0"/>
              <a:t>中小企業を対象として、中小企業用に特化した</a:t>
            </a:r>
            <a:r>
              <a:rPr lang="en-US" altLang="ja-JP" dirty="0"/>
              <a:t>SBT</a:t>
            </a:r>
            <a:r>
              <a:rPr lang="ja-JP" altLang="en-US" dirty="0"/>
              <a:t>や、</a:t>
            </a:r>
            <a:r>
              <a:rPr lang="en-US" altLang="ja-JP" dirty="0"/>
              <a:t>RE100</a:t>
            </a:r>
            <a:r>
              <a:rPr lang="ja-JP" altLang="en-US" dirty="0"/>
              <a:t>の設定支援を実施</a:t>
            </a:r>
            <a:endParaRPr lang="en-US" altLang="ja-JP" dirty="0"/>
          </a:p>
          <a:p>
            <a:r>
              <a:rPr lang="ja-JP" altLang="en-US" dirty="0"/>
              <a:t>応募企業数：</a:t>
            </a:r>
            <a:r>
              <a:rPr lang="en-US" altLang="ja-JP" dirty="0"/>
              <a:t>13</a:t>
            </a:r>
            <a:r>
              <a:rPr lang="ja-JP" altLang="en-US" dirty="0"/>
              <a:t>社のうち</a:t>
            </a:r>
            <a:r>
              <a:rPr lang="en-US" altLang="ja-JP" dirty="0"/>
              <a:t>5</a:t>
            </a:r>
            <a:r>
              <a:rPr lang="ja-JP" altLang="en-US" dirty="0"/>
              <a:t>社に対して個社別支援を実施</a:t>
            </a:r>
            <a:endParaRPr lang="en-US" altLang="ja-JP" dirty="0"/>
          </a:p>
          <a:p>
            <a:pPr>
              <a:buClr>
                <a:schemeClr val="tx1"/>
              </a:buClr>
            </a:pPr>
            <a:r>
              <a:rPr lang="en-US" altLang="ja-JP" b="1" dirty="0">
                <a:solidFill>
                  <a:srgbClr val="FF0000"/>
                </a:solidFill>
              </a:rPr>
              <a:t>5</a:t>
            </a:r>
            <a:r>
              <a:rPr lang="ja-JP" altLang="en-US" b="1" dirty="0">
                <a:solidFill>
                  <a:srgbClr val="FF0000"/>
                </a:solidFill>
              </a:rPr>
              <a:t>社中</a:t>
            </a:r>
            <a:r>
              <a:rPr lang="en-US" altLang="ja-JP" b="1" dirty="0">
                <a:solidFill>
                  <a:srgbClr val="FF0000"/>
                </a:solidFill>
              </a:rPr>
              <a:t>4</a:t>
            </a:r>
            <a:r>
              <a:rPr lang="ja-JP" altLang="en-US" b="1" dirty="0">
                <a:solidFill>
                  <a:srgbClr val="FF0000"/>
                </a:solidFill>
              </a:rPr>
              <a:t>社が認定取得</a:t>
            </a:r>
            <a:endParaRPr lang="en-US" altLang="ja-JP" b="1" dirty="0">
              <a:solidFill>
                <a:srgbClr val="FF0000"/>
              </a:solidFill>
            </a:endParaRPr>
          </a:p>
        </p:txBody>
      </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dirty="0">
                <a:latin typeface="+mn-ea"/>
              </a:rPr>
              <a:t>中小企業版</a:t>
            </a:r>
            <a:r>
              <a:rPr lang="en-US" altLang="ja-JP" sz="2000" b="1" dirty="0">
                <a:latin typeface="+mn-ea"/>
              </a:rPr>
              <a:t>SBT</a:t>
            </a:r>
            <a:r>
              <a:rPr lang="ja-JP" altLang="en-US" sz="2000" b="1" dirty="0">
                <a:latin typeface="+mn-ea"/>
              </a:rPr>
              <a:t>・</a:t>
            </a:r>
            <a:r>
              <a:rPr lang="en-US" altLang="ja-JP" sz="2000" b="1" dirty="0">
                <a:latin typeface="+mn-ea"/>
              </a:rPr>
              <a:t>RE100</a:t>
            </a:r>
            <a:r>
              <a:rPr lang="ja-JP" altLang="en-US" sz="2000" b="1" dirty="0">
                <a:latin typeface="+mn-ea"/>
              </a:rPr>
              <a:t>の設定支援 対象企業一覧</a:t>
            </a:r>
          </a:p>
        </p:txBody>
      </p:sp>
      <p:sp>
        <p:nvSpPr>
          <p:cNvPr id="11" name="テキスト ボックス 10"/>
          <p:cNvSpPr txBox="1"/>
          <p:nvPr/>
        </p:nvSpPr>
        <p:spPr>
          <a:xfrm>
            <a:off x="7895560" y="26309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赤文字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認定取得済企業</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a:solidFill>
                  <a:prstClr val="black"/>
                </a:solidFill>
                <a:latin typeface="Meiryo UI" panose="020B0604030504040204" pitchFamily="50" charset="-128"/>
                <a:ea typeface="Meiryo UI" panose="020B0604030504040204" pitchFamily="50" charset="-128"/>
              </a:rPr>
              <a:t>SBT</a:t>
            </a:r>
            <a:r>
              <a:rPr lang="ja-JP" altLang="en-US" sz="1200" dirty="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12112" y="3146800"/>
            <a:ext cx="3663696" cy="1938992"/>
          </a:xfrm>
          <a:prstGeom prst="rect">
            <a:avLst/>
          </a:prstGeom>
          <a:noFill/>
        </p:spPr>
        <p:txBody>
          <a:bodyPr wrap="square" rtlCol="0">
            <a:spAutoFit/>
          </a:bodyPr>
          <a:lstStyle/>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エコワークス</a:t>
            </a:r>
            <a:endParaRPr lang="en-US" altLang="ja-JP" sz="2400" dirty="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大川印刷</a:t>
            </a:r>
            <a:endParaRPr lang="en-US" altLang="ja-JP" sz="2400" dirty="0">
              <a:solidFill>
                <a:srgbClr val="FF0000"/>
              </a:solidFill>
              <a:latin typeface="Meiryo UI"/>
            </a:endParaRPr>
          </a:p>
          <a:p>
            <a:pPr marL="342900" lvl="0" indent="-342900" defTabSz="914400" fontAlgn="base">
              <a:spcBef>
                <a:spcPct val="0"/>
              </a:spcBef>
              <a:spcAft>
                <a:spcPct val="0"/>
              </a:spcAft>
              <a:buFont typeface="Arial" panose="020B0604020202020204" pitchFamily="34" charset="0"/>
              <a:buChar char="•"/>
            </a:pPr>
            <a:r>
              <a:rPr lang="ja-JP" altLang="en-US" sz="2400" dirty="0">
                <a:solidFill>
                  <a:prstClr val="black"/>
                </a:solidFill>
                <a:latin typeface="Meiryo UI"/>
              </a:rPr>
              <a:t>精電舎電子工業</a:t>
            </a:r>
            <a:endParaRPr lang="en-US" altLang="ja-JP" sz="2400" dirty="0">
              <a:solidFill>
                <a:prstClr val="black"/>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艶金</a:t>
            </a:r>
            <a:endParaRPr lang="en-US" altLang="ja-JP" sz="2400" dirty="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リマテックホールディングス</a:t>
            </a:r>
          </a:p>
        </p:txBody>
      </p:sp>
    </p:spTree>
    <p:extLst>
      <p:ext uri="{BB962C8B-B14F-4D97-AF65-F5344CB8AC3E}">
        <p14:creationId xmlns:p14="http://schemas.microsoft.com/office/powerpoint/2010/main" val="3821227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参加企業のこれまでの感想</a:t>
            </a:r>
            <a:r>
              <a:rPr kumimoji="1" lang="ja-JP" altLang="en-US"/>
              <a:t>コメント</a:t>
            </a:r>
            <a:r>
              <a:rPr lang="ja-JP" altLang="en-US"/>
              <a:t> </a:t>
            </a:r>
            <a:r>
              <a:rPr lang="en-US" altLang="ja-JP"/>
              <a:t>1/5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SBT</a:t>
            </a:r>
            <a:r>
              <a:rPr lang="ja-JP" altLang="en-US" dirty="0"/>
              <a:t>設定のモチベーション・経緯・背景</a:t>
            </a:r>
            <a:endParaRPr lang="en-US" altLang="ja-JP" dirty="0"/>
          </a:p>
        </p:txBody>
      </p:sp>
      <p:sp>
        <p:nvSpPr>
          <p:cNvPr id="11" name="正方形/長方形 10"/>
          <p:cNvSpPr/>
          <p:nvPr/>
        </p:nvSpPr>
        <p:spPr>
          <a:xfrm>
            <a:off x="349980" y="2166291"/>
            <a:ext cx="9827749" cy="3570208"/>
          </a:xfrm>
          <a:prstGeom prst="rect">
            <a:avLst/>
          </a:prstGeom>
        </p:spPr>
        <p:txBody>
          <a:bodyPr wrap="square">
            <a:spAutoFit/>
          </a:bodyPr>
          <a:lstStyle/>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中期経営計画</a:t>
            </a:r>
            <a:r>
              <a:rPr lang="ja-JP" altLang="ja-JP" sz="2800" dirty="0">
                <a:solidFill>
                  <a:prstClr val="black"/>
                </a:solidFill>
                <a:latin typeface="Meiryo UI" panose="020B0604030504040204" pitchFamily="50" charset="-128"/>
              </a:rPr>
              <a:t>発表にあわせて削減目標</a:t>
            </a:r>
            <a:r>
              <a:rPr lang="ja-JP" altLang="en-US" sz="2800" dirty="0">
                <a:solidFill>
                  <a:prstClr val="black"/>
                </a:solidFill>
                <a:latin typeface="Meiryo UI" panose="020B0604030504040204" pitchFamily="50" charset="-128"/>
              </a:rPr>
              <a:t>も</a:t>
            </a:r>
            <a:r>
              <a:rPr lang="ja-JP" altLang="ja-JP" sz="2800" dirty="0">
                <a:solidFill>
                  <a:prstClr val="black"/>
                </a:solidFill>
                <a:latin typeface="Meiryo UI" panose="020B0604030504040204" pitchFamily="50" charset="-128"/>
              </a:rPr>
              <a:t>公表</a:t>
            </a:r>
            <a:endParaRPr lang="ja-JP"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イノベーション</a:t>
            </a:r>
            <a:r>
              <a:rPr lang="ja-JP" altLang="ja-JP" sz="2800" dirty="0">
                <a:solidFill>
                  <a:prstClr val="black"/>
                </a:solidFill>
                <a:latin typeface="Meiryo UI" panose="020B0604030504040204" pitchFamily="50" charset="-128"/>
              </a:rPr>
              <a:t>しつづける、</a:t>
            </a:r>
            <a:r>
              <a:rPr lang="ja-JP" altLang="ja-JP" sz="2800" dirty="0">
                <a:solidFill>
                  <a:srgbClr val="FF0000"/>
                </a:solidFill>
                <a:latin typeface="Meiryo UI" panose="020B0604030504040204" pitchFamily="50" charset="-128"/>
              </a:rPr>
              <a:t>世の中の社会課題</a:t>
            </a:r>
            <a:r>
              <a:rPr lang="ja-JP" altLang="ja-JP" sz="2800" dirty="0">
                <a:solidFill>
                  <a:prstClr val="black"/>
                </a:solidFill>
                <a:latin typeface="Meiryo UI" panose="020B0604030504040204" pitchFamily="50" charset="-128"/>
              </a:rPr>
              <a:t>に対応しつづけるという</a:t>
            </a:r>
            <a:r>
              <a:rPr lang="ja-JP" altLang="en-US" sz="2800" dirty="0">
                <a:solidFill>
                  <a:prstClr val="black"/>
                </a:solidFill>
                <a:latin typeface="Meiryo UI" panose="020B0604030504040204" pitchFamily="50" charset="-128"/>
              </a:rPr>
              <a:t>姿勢</a:t>
            </a:r>
            <a:r>
              <a:rPr lang="ja-JP" altLang="ja-JP" sz="2800" dirty="0">
                <a:solidFill>
                  <a:prstClr val="black"/>
                </a:solidFill>
                <a:latin typeface="Meiryo UI" panose="020B0604030504040204" pitchFamily="50" charset="-128"/>
              </a:rPr>
              <a:t>を示すもの</a:t>
            </a:r>
            <a:endParaRPr lang="en-US"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Font typeface="Wingdings" panose="05000000000000000000" pitchFamily="2" charset="2"/>
              <a:buChar char="l"/>
            </a:pPr>
            <a:r>
              <a:rPr lang="ja-JP" altLang="ja-JP" sz="2800" dirty="0">
                <a:solidFill>
                  <a:prstClr val="black"/>
                </a:solidFill>
                <a:latin typeface="Meiryo UI" panose="020B0604030504040204" pitchFamily="50" charset="-128"/>
              </a:rPr>
              <a:t>今後は</a:t>
            </a:r>
            <a:r>
              <a:rPr lang="ja-JP" altLang="ja-JP" sz="2800" dirty="0">
                <a:solidFill>
                  <a:srgbClr val="FF0000"/>
                </a:solidFill>
                <a:latin typeface="Meiryo UI" panose="020B0604030504040204" pitchFamily="50" charset="-128"/>
              </a:rPr>
              <a:t>投資を必要とする</a:t>
            </a:r>
            <a:r>
              <a:rPr lang="ja-JP" altLang="en-US" sz="2800" dirty="0">
                <a:solidFill>
                  <a:srgbClr val="FF0000"/>
                </a:solidFill>
                <a:latin typeface="Meiryo UI" panose="020B0604030504040204" pitchFamily="50" charset="-128"/>
              </a:rPr>
              <a:t>環境</a:t>
            </a:r>
            <a:r>
              <a:rPr lang="ja-JP" altLang="ja-JP" sz="2800" dirty="0">
                <a:solidFill>
                  <a:srgbClr val="FF0000"/>
                </a:solidFill>
                <a:latin typeface="Meiryo UI" panose="020B0604030504040204" pitchFamily="50" charset="-128"/>
              </a:rPr>
              <a:t>対策</a:t>
            </a:r>
            <a:r>
              <a:rPr lang="ja-JP" altLang="ja-JP" sz="2800" dirty="0">
                <a:solidFill>
                  <a:prstClr val="black"/>
                </a:solidFill>
                <a:latin typeface="Meiryo UI" panose="020B0604030504040204" pitchFamily="50" charset="-128"/>
              </a:rPr>
              <a:t>が増える</a:t>
            </a:r>
            <a:r>
              <a:rPr lang="ja-JP" altLang="en-US" sz="2800" dirty="0">
                <a:solidFill>
                  <a:prstClr val="black"/>
                </a:solidFill>
                <a:latin typeface="Meiryo UI" panose="020B0604030504040204" pitchFamily="50" charset="-128"/>
              </a:rPr>
              <a:t>ので、</a:t>
            </a:r>
            <a:r>
              <a:rPr lang="ja-JP" altLang="ja-JP" sz="2800" dirty="0">
                <a:solidFill>
                  <a:prstClr val="black"/>
                </a:solidFill>
                <a:latin typeface="Meiryo UI" panose="020B0604030504040204" pitchFamily="50" charset="-128"/>
              </a:rPr>
              <a:t>その社内説得の定量的な論拠として</a:t>
            </a:r>
            <a:r>
              <a:rPr lang="en-US" altLang="ja-JP" sz="2800" dirty="0">
                <a:solidFill>
                  <a:prstClr val="black"/>
                </a:solidFill>
                <a:latin typeface="Meiryo UI" panose="020B0604030504040204" pitchFamily="50" charset="-128"/>
              </a:rPr>
              <a:t>SBT</a:t>
            </a:r>
            <a:r>
              <a:rPr lang="ja-JP" altLang="en-US" sz="2800" dirty="0">
                <a:solidFill>
                  <a:prstClr val="black"/>
                </a:solidFill>
                <a:latin typeface="Meiryo UI" panose="020B0604030504040204" pitchFamily="50" charset="-128"/>
              </a:rPr>
              <a:t>を活用</a:t>
            </a:r>
            <a:endParaRPr lang="en-US"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環境に良いことは、顧客サービス向上</a:t>
            </a:r>
            <a:r>
              <a:rPr lang="ja-JP" altLang="ja-JP" sz="2800" dirty="0">
                <a:solidFill>
                  <a:prstClr val="black"/>
                </a:solidFill>
                <a:latin typeface="Meiryo UI" panose="020B0604030504040204" pitchFamily="50" charset="-128"/>
              </a:rPr>
              <a:t>になる。</a:t>
            </a:r>
            <a:br>
              <a:rPr lang="en-US" altLang="ja-JP" sz="2800" dirty="0">
                <a:solidFill>
                  <a:prstClr val="black"/>
                </a:solidFill>
                <a:latin typeface="Meiryo UI" panose="020B0604030504040204" pitchFamily="50" charset="-128"/>
              </a:rPr>
            </a:br>
            <a:r>
              <a:rPr lang="ja-JP" altLang="ja-JP" sz="2800" dirty="0">
                <a:solidFill>
                  <a:prstClr val="black"/>
                </a:solidFill>
                <a:latin typeface="Meiryo UI" panose="020B0604030504040204" pitchFamily="50" charset="-128"/>
              </a:rPr>
              <a:t>商品の電子化により、利便性</a:t>
            </a:r>
            <a:r>
              <a:rPr lang="ja-JP" altLang="en-US" sz="2800" dirty="0">
                <a:solidFill>
                  <a:prstClr val="black"/>
                </a:solidFill>
                <a:latin typeface="Meiryo UI" panose="020B0604030504040204" pitchFamily="50" charset="-128"/>
              </a:rPr>
              <a:t>・省エネ性を高めることが可能</a:t>
            </a:r>
            <a:endParaRPr lang="ja-JP" altLang="ja-JP" sz="2800" dirty="0">
              <a:solidFill>
                <a:prstClr val="black"/>
              </a:solidFill>
              <a:latin typeface="Meiryo UI" panose="020B0604030504040204" pitchFamily="50" charset="-128"/>
            </a:endParaRPr>
          </a:p>
        </p:txBody>
      </p:sp>
    </p:spTree>
    <p:extLst>
      <p:ext uri="{BB962C8B-B14F-4D97-AF65-F5344CB8AC3E}">
        <p14:creationId xmlns:p14="http://schemas.microsoft.com/office/powerpoint/2010/main" val="3580889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参加企業のこれまでの感想</a:t>
            </a:r>
            <a:r>
              <a:rPr kumimoji="1" lang="ja-JP" altLang="en-US"/>
              <a:t>コメント</a:t>
            </a:r>
            <a:r>
              <a:rPr lang="ja-JP" altLang="en-US"/>
              <a:t> </a:t>
            </a:r>
            <a:r>
              <a:rPr lang="en-US" altLang="ja-JP"/>
              <a:t>2/5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SBT</a:t>
            </a:r>
            <a:r>
              <a:rPr lang="ja-JP" altLang="en-US" dirty="0"/>
              <a:t>設定に対する内外からのプレッシャー</a:t>
            </a:r>
            <a:endParaRPr lang="en-US" altLang="ja-JP" dirty="0"/>
          </a:p>
        </p:txBody>
      </p:sp>
      <p:sp>
        <p:nvSpPr>
          <p:cNvPr id="11" name="正方形/長方形 10"/>
          <p:cNvSpPr/>
          <p:nvPr/>
        </p:nvSpPr>
        <p:spPr>
          <a:xfrm>
            <a:off x="349980" y="2166291"/>
            <a:ext cx="9827749" cy="5016758"/>
          </a:xfrm>
          <a:prstGeom prst="rect">
            <a:avLst/>
          </a:prstGeom>
        </p:spPr>
        <p:txBody>
          <a:bodyPr wrap="square">
            <a:spAutoFit/>
          </a:bodyPr>
          <a:lstStyle/>
          <a:p>
            <a:pPr marL="722312" lvl="1" indent="-457200">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業界内で上位</a:t>
            </a:r>
            <a:r>
              <a:rPr lang="ja-JP" altLang="en-US" sz="2800" dirty="0">
                <a:solidFill>
                  <a:prstClr val="black"/>
                </a:solidFill>
                <a:latin typeface="Meiryo UI" panose="020B0604030504040204" pitchFamily="50" charset="-128"/>
                <a:ea typeface="Meiryo UI" panose="020B0604030504040204" pitchFamily="50" charset="-128"/>
              </a:rPr>
              <a:t>という自負があるので、●●社が</a:t>
            </a: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a:solidFill>
                  <a:prstClr val="black"/>
                </a:solidFill>
                <a:latin typeface="Meiryo UI" panose="020B0604030504040204" pitchFamily="50" charset="-128"/>
                <a:ea typeface="Meiryo UI" panose="020B0604030504040204" pitchFamily="50" charset="-128"/>
              </a:rPr>
              <a:t>の認定を</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得ている状況を、経営トップも無視できない</a:t>
            </a:r>
          </a:p>
          <a:p>
            <a:pPr marL="742950" lvl="1" indent="-477838">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役員報酬の中長期業績連動</a:t>
            </a:r>
            <a:r>
              <a:rPr lang="ja-JP" altLang="en-US" sz="2800" dirty="0">
                <a:solidFill>
                  <a:prstClr val="black"/>
                </a:solidFill>
                <a:latin typeface="Meiryo UI" panose="020B0604030504040204" pitchFamily="50" charset="-128"/>
                <a:ea typeface="Meiryo UI" panose="020B0604030504040204" pitchFamily="50" charset="-128"/>
              </a:rPr>
              <a:t>で、サステナビリティ評価が加味</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されるようになった</a:t>
            </a:r>
          </a:p>
          <a:p>
            <a:pPr marL="742950" lvl="1" indent="-477838">
              <a:spcBef>
                <a:spcPts val="600"/>
              </a:spcBef>
              <a:spcAft>
                <a:spcPts val="600"/>
              </a:spcAft>
              <a:buClr>
                <a:schemeClr val="tx1"/>
              </a:buClr>
              <a:buFont typeface="Wingdings" panose="05000000000000000000" pitchFamily="2" charset="2"/>
              <a:buChar char="l"/>
            </a:pPr>
            <a:r>
              <a:rPr lang="en-US" altLang="ja-JP" sz="2800" dirty="0">
                <a:solidFill>
                  <a:srgbClr val="FF0000"/>
                </a:solidFill>
                <a:latin typeface="Meiryo UI" panose="020B0604030504040204" pitchFamily="50" charset="-128"/>
                <a:ea typeface="Meiryo UI" panose="020B0604030504040204" pitchFamily="50" charset="-128"/>
              </a:rPr>
              <a:t>CDP</a:t>
            </a:r>
            <a:r>
              <a:rPr lang="ja-JP" altLang="en-US" sz="2800" dirty="0">
                <a:solidFill>
                  <a:srgbClr val="FF0000"/>
                </a:solidFill>
                <a:latin typeface="Meiryo UI" panose="020B0604030504040204" pitchFamily="50" charset="-128"/>
                <a:ea typeface="Meiryo UI" panose="020B0604030504040204" pitchFamily="50" charset="-128"/>
              </a:rPr>
              <a:t>評価の影響力</a:t>
            </a:r>
            <a:r>
              <a:rPr lang="ja-JP" altLang="en-US" sz="2800" dirty="0">
                <a:solidFill>
                  <a:prstClr val="black"/>
                </a:solidFill>
                <a:latin typeface="Meiryo UI" panose="020B0604030504040204" pitchFamily="50" charset="-128"/>
                <a:ea typeface="Meiryo UI" panose="020B0604030504040204" pitchFamily="50" charset="-128"/>
              </a:rPr>
              <a:t>の大きさを痛感している</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シェアの大きい●●業界から</a:t>
            </a:r>
            <a:r>
              <a:rPr lang="ja-JP" altLang="en-US" sz="2800" dirty="0">
                <a:solidFill>
                  <a:srgbClr val="FF0000"/>
                </a:solidFill>
                <a:latin typeface="Meiryo UI" panose="020B0604030504040204" pitchFamily="50" charset="-128"/>
                <a:ea typeface="Meiryo UI" panose="020B0604030504040204" pitchFamily="50" charset="-128"/>
              </a:rPr>
              <a:t>●●用●●の製造における排出量を下げる</a:t>
            </a:r>
            <a:r>
              <a:rPr lang="ja-JP" altLang="en-US" sz="2800" dirty="0">
                <a:solidFill>
                  <a:prstClr val="black"/>
                </a:solidFill>
                <a:latin typeface="Meiryo UI" panose="020B0604030504040204" pitchFamily="50" charset="-128"/>
                <a:ea typeface="Meiryo UI" panose="020B0604030504040204" pitchFamily="50" charset="-128"/>
              </a:rPr>
              <a:t>ことを求められている。他者との競合もあるので、</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サプライチェーン上のビジネスリスクが大きい</a:t>
            </a:r>
          </a:p>
          <a:p>
            <a:pPr marL="742950" lvl="1" indent="-477838">
              <a:spcBef>
                <a:spcPts val="600"/>
              </a:spcBef>
              <a:spcAft>
                <a:spcPts val="600"/>
              </a:spcAft>
              <a:buClr>
                <a:schemeClr val="tx1"/>
              </a:buClr>
              <a:buFont typeface="Wingdings" panose="05000000000000000000" pitchFamily="2" charset="2"/>
              <a:buChar char="l"/>
            </a:pPr>
            <a:r>
              <a:rPr lang="en-US" altLang="ja-JP" sz="2800" dirty="0">
                <a:solidFill>
                  <a:srgbClr val="FF0000"/>
                </a:solidFill>
                <a:latin typeface="Meiryo UI" panose="020B0604030504040204" pitchFamily="50" charset="-128"/>
                <a:ea typeface="Meiryo UI" panose="020B0604030504040204" pitchFamily="50" charset="-128"/>
              </a:rPr>
              <a:t>IR</a:t>
            </a:r>
            <a:r>
              <a:rPr lang="ja-JP" altLang="en-US" sz="2800" dirty="0">
                <a:solidFill>
                  <a:srgbClr val="FF0000"/>
                </a:solidFill>
                <a:latin typeface="Meiryo UI" panose="020B0604030504040204" pitchFamily="50" charset="-128"/>
                <a:ea typeface="Meiryo UI" panose="020B0604030504040204" pitchFamily="50" charset="-128"/>
              </a:rPr>
              <a:t>部門</a:t>
            </a:r>
            <a:r>
              <a:rPr lang="ja-JP" altLang="en-US" sz="2800" dirty="0">
                <a:solidFill>
                  <a:prstClr val="black"/>
                </a:solidFill>
                <a:latin typeface="Meiryo UI" panose="020B0604030504040204" pitchFamily="50" charset="-128"/>
                <a:ea typeface="Meiryo UI" panose="020B0604030504040204" pitchFamily="50" charset="-128"/>
              </a:rPr>
              <a:t>から、「</a:t>
            </a:r>
            <a:r>
              <a:rPr lang="ja-JP" altLang="en-US" sz="2800" dirty="0">
                <a:solidFill>
                  <a:srgbClr val="FF0000"/>
                </a:solidFill>
                <a:latin typeface="Meiryo UI" panose="020B0604030504040204" pitchFamily="50" charset="-128"/>
                <a:ea typeface="Meiryo UI" panose="020B0604030504040204" pitchFamily="50" charset="-128"/>
              </a:rPr>
              <a:t>機関投資家の半数が海外の投資家</a:t>
            </a:r>
            <a:r>
              <a:rPr lang="ja-JP" altLang="en-US" sz="2800" dirty="0">
                <a:solidFill>
                  <a:prstClr val="black"/>
                </a:solidFill>
                <a:latin typeface="Meiryo UI" panose="020B0604030504040204" pitchFamily="50" charset="-128"/>
                <a:ea typeface="Meiryo UI" panose="020B0604030504040204" pitchFamily="50" charset="-128"/>
              </a:rPr>
              <a:t>であり、</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削減目標を何故作らないのか」と問われた</a:t>
            </a:r>
          </a:p>
        </p:txBody>
      </p:sp>
    </p:spTree>
    <p:extLst>
      <p:ext uri="{BB962C8B-B14F-4D97-AF65-F5344CB8AC3E}">
        <p14:creationId xmlns:p14="http://schemas.microsoft.com/office/powerpoint/2010/main" val="3437600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参加企業のこれまでの感想</a:t>
            </a:r>
            <a:r>
              <a:rPr kumimoji="1" lang="ja-JP" altLang="en-US"/>
              <a:t>コメント</a:t>
            </a:r>
            <a:r>
              <a:rPr lang="ja-JP" altLang="en-US"/>
              <a:t> </a:t>
            </a:r>
            <a:r>
              <a:rPr lang="en-US" altLang="ja-JP"/>
              <a:t>3/5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設定と実践に向けた課題、工夫</a:t>
            </a:r>
            <a:endParaRPr lang="en-US" altLang="ja-JP" dirty="0"/>
          </a:p>
        </p:txBody>
      </p:sp>
      <p:sp>
        <p:nvSpPr>
          <p:cNvPr id="11" name="正方形/長方形 10"/>
          <p:cNvSpPr/>
          <p:nvPr/>
        </p:nvSpPr>
        <p:spPr>
          <a:xfrm>
            <a:off x="305906" y="2166291"/>
            <a:ext cx="10080000" cy="4001095"/>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なぜその目標なのか、</a:t>
            </a:r>
            <a:r>
              <a:rPr lang="ja-JP" altLang="en-US" sz="2800" dirty="0">
                <a:solidFill>
                  <a:srgbClr val="FF0000"/>
                </a:solidFill>
                <a:latin typeface="Meiryo UI" panose="020B0604030504040204" pitchFamily="50" charset="-128"/>
                <a:ea typeface="Meiryo UI" panose="020B0604030504040204" pitchFamily="50" charset="-128"/>
              </a:rPr>
              <a:t>経営方針、経営計画、事業に結び付けた</a:t>
            </a:r>
            <a:br>
              <a:rPr lang="en-US" altLang="ja-JP" sz="2800" dirty="0">
                <a:solidFill>
                  <a:srgbClr val="FF0000"/>
                </a:solidFill>
                <a:latin typeface="Meiryo UI" panose="020B0604030504040204" pitchFamily="50" charset="-128"/>
                <a:ea typeface="Meiryo UI" panose="020B0604030504040204" pitchFamily="50" charset="-128"/>
              </a:rPr>
            </a:br>
            <a:r>
              <a:rPr lang="ja-JP" altLang="en-US" sz="2800" dirty="0">
                <a:solidFill>
                  <a:srgbClr val="FF0000"/>
                </a:solidFill>
                <a:latin typeface="Meiryo UI" panose="020B0604030504040204" pitchFamily="50" charset="-128"/>
                <a:ea typeface="Meiryo UI" panose="020B0604030504040204" pitchFamily="50" charset="-128"/>
              </a:rPr>
              <a:t>ストーリー</a:t>
            </a:r>
            <a:r>
              <a:rPr lang="ja-JP" altLang="en-US" sz="2800" dirty="0">
                <a:solidFill>
                  <a:prstClr val="black"/>
                </a:solidFill>
                <a:latin typeface="Meiryo UI" panose="020B0604030504040204" pitchFamily="50" charset="-128"/>
                <a:ea typeface="Meiryo UI" panose="020B0604030504040204" pitchFamily="50" charset="-128"/>
              </a:rPr>
              <a:t>が必要。ビジネスにとっての将来のリスクと機会がつかめるよう、社会の環境分野の将来像を示す青写真がほしい</a:t>
            </a:r>
            <a:endParaRPr lang="en-US" altLang="ja-JP" sz="2800" dirty="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削減策と根拠が伴った数値目標にしたい</a:t>
            </a:r>
          </a:p>
          <a:p>
            <a:pPr marL="742950" lvl="1" indent="-477838">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自社の社員にも訴求</a:t>
            </a:r>
            <a:r>
              <a:rPr lang="ja-JP" altLang="en-US" sz="2800" dirty="0">
                <a:solidFill>
                  <a:prstClr val="black"/>
                </a:solidFill>
                <a:latin typeface="Meiryo UI" panose="020B0604030504040204" pitchFamily="50" charset="-128"/>
                <a:ea typeface="Meiryo UI" panose="020B0604030504040204" pitchFamily="50" charset="-128"/>
              </a:rPr>
              <a:t>できるようなものにしたい</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設定前の省エネ対策の成果は含められないのでなかなか難しいが、</a:t>
            </a:r>
            <a:r>
              <a:rPr lang="ja-JP" altLang="en-US" sz="2800" dirty="0">
                <a:solidFill>
                  <a:srgbClr val="FF0000"/>
                </a:solidFill>
                <a:latin typeface="Meiryo UI" panose="020B0604030504040204" pitchFamily="50" charset="-128"/>
                <a:ea typeface="Meiryo UI" panose="020B0604030504040204" pitchFamily="50" charset="-128"/>
              </a:rPr>
              <a:t>子会社や、再エネの低価格化が進む海外拠点は、削減余地は大きい</a:t>
            </a:r>
            <a:r>
              <a:rPr lang="ja-JP" altLang="en-US" sz="2800" dirty="0">
                <a:solidFill>
                  <a:prstClr val="black"/>
                </a:solidFill>
                <a:latin typeface="Meiryo UI" panose="020B0604030504040204" pitchFamily="50" charset="-128"/>
                <a:ea typeface="Meiryo UI" panose="020B0604030504040204" pitchFamily="50" charset="-128"/>
              </a:rPr>
              <a:t>と判明</a:t>
            </a:r>
          </a:p>
        </p:txBody>
      </p:sp>
    </p:spTree>
    <p:extLst>
      <p:ext uri="{BB962C8B-B14F-4D97-AF65-F5344CB8AC3E}">
        <p14:creationId xmlns:p14="http://schemas.microsoft.com/office/powerpoint/2010/main" val="2633871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参加企業のこれまでの感想</a:t>
            </a:r>
            <a:r>
              <a:rPr kumimoji="1" lang="ja-JP" altLang="en-US"/>
              <a:t>コメント</a:t>
            </a:r>
            <a:r>
              <a:rPr lang="ja-JP" altLang="en-US"/>
              <a:t> </a:t>
            </a:r>
            <a:r>
              <a:rPr lang="en-US" altLang="ja-JP"/>
              <a:t>4/5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一社の努力だけではできない、企業間連携や社会全体の変革が必要</a:t>
            </a:r>
            <a:endParaRPr lang="en-US" altLang="ja-JP" dirty="0"/>
          </a:p>
        </p:txBody>
      </p:sp>
      <p:sp>
        <p:nvSpPr>
          <p:cNvPr id="11" name="正方形/長方形 10"/>
          <p:cNvSpPr/>
          <p:nvPr/>
        </p:nvSpPr>
        <p:spPr>
          <a:xfrm>
            <a:off x="349980" y="2166291"/>
            <a:ext cx="9827749" cy="3847207"/>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目標達成は一社だけの削減努力だけではなく、企業が協同して排出量を減らしていく必要がある</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削減の肝になるのが●●●</a:t>
            </a:r>
            <a:r>
              <a:rPr lang="ja-JP" altLang="en-US" sz="2800" dirty="0">
                <a:solidFill>
                  <a:srgbClr val="FF0000"/>
                </a:solidFill>
                <a:latin typeface="Meiryo UI" panose="020B0604030504040204" pitchFamily="50" charset="-128"/>
                <a:ea typeface="Meiryo UI" panose="020B0604030504040204" pitchFamily="50" charset="-128"/>
              </a:rPr>
              <a:t>（省エネ製品）が政府目標の●●</a:t>
            </a:r>
            <a:r>
              <a:rPr lang="en-US" altLang="ja-JP" sz="2800" dirty="0">
                <a:solidFill>
                  <a:srgbClr val="FF0000"/>
                </a:solidFill>
                <a:latin typeface="Meiryo UI" panose="020B0604030504040204" pitchFamily="50" charset="-128"/>
                <a:ea typeface="Meiryo UI" panose="020B0604030504040204" pitchFamily="50" charset="-128"/>
              </a:rPr>
              <a:t>%</a:t>
            </a:r>
            <a:r>
              <a:rPr lang="ja-JP" altLang="en-US" sz="2800" dirty="0" err="1">
                <a:solidFill>
                  <a:srgbClr val="FF0000"/>
                </a:solidFill>
                <a:latin typeface="Meiryo UI" panose="020B0604030504040204" pitchFamily="50" charset="-128"/>
                <a:ea typeface="Meiryo UI" panose="020B0604030504040204" pitchFamily="50" charset="-128"/>
              </a:rPr>
              <a:t>まで</a:t>
            </a:r>
            <a:r>
              <a:rPr lang="ja-JP" altLang="en-US" sz="2800" dirty="0">
                <a:solidFill>
                  <a:srgbClr val="FF0000"/>
                </a:solidFill>
                <a:latin typeface="Meiryo UI" panose="020B0604030504040204" pitchFamily="50" charset="-128"/>
                <a:ea typeface="Meiryo UI" panose="020B0604030504040204" pitchFamily="50" charset="-128"/>
              </a:rPr>
              <a:t>普及できるのかどうか</a:t>
            </a:r>
            <a:r>
              <a:rPr lang="ja-JP" altLang="en-US" sz="2800" dirty="0">
                <a:solidFill>
                  <a:prstClr val="black"/>
                </a:solidFill>
                <a:latin typeface="Meiryo UI" panose="020B0604030504040204" pitchFamily="50" charset="-128"/>
                <a:ea typeface="Meiryo UI" panose="020B0604030504040204" pitchFamily="50" charset="-128"/>
              </a:rPr>
              <a:t>（消費者の消費行動の変化も重要）</a:t>
            </a:r>
          </a:p>
          <a:p>
            <a:pPr marL="742950" lvl="1" indent="-477838">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技術革新、電力会社の係数の変化、再エネ調達環境の変化、カーボンプライシング等を想定</a:t>
            </a:r>
            <a:r>
              <a:rPr lang="ja-JP" altLang="en-US" sz="2800" dirty="0">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カーボンプライシングがかけられ</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れば、十分な投資効果が得られる</a:t>
            </a:r>
          </a:p>
        </p:txBody>
      </p:sp>
    </p:spTree>
    <p:extLst>
      <p:ext uri="{BB962C8B-B14F-4D97-AF65-F5344CB8AC3E}">
        <p14:creationId xmlns:p14="http://schemas.microsoft.com/office/powerpoint/2010/main" val="2754599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参加企業のこれまでの感想</a:t>
            </a:r>
            <a:r>
              <a:rPr kumimoji="1" lang="ja-JP" altLang="en-US"/>
              <a:t>コメント</a:t>
            </a:r>
            <a:r>
              <a:rPr lang="ja-JP" altLang="en-US"/>
              <a:t> </a:t>
            </a:r>
            <a:r>
              <a:rPr lang="en-US" altLang="ja-JP"/>
              <a:t>5/5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再エネ電力に関して</a:t>
            </a:r>
            <a:endParaRPr lang="en-US" altLang="ja-JP" dirty="0"/>
          </a:p>
        </p:txBody>
      </p:sp>
      <p:sp>
        <p:nvSpPr>
          <p:cNvPr id="11" name="正方形/長方形 10"/>
          <p:cNvSpPr/>
          <p:nvPr/>
        </p:nvSpPr>
        <p:spPr>
          <a:xfrm>
            <a:off x="349980" y="2166291"/>
            <a:ext cx="9827749" cy="3416320"/>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製造プロセスでの省エネ対策は限界に近く、</a:t>
            </a:r>
            <a:r>
              <a:rPr lang="ja-JP" altLang="en-US" sz="2800" dirty="0">
                <a:solidFill>
                  <a:srgbClr val="FF0000"/>
                </a:solidFill>
                <a:latin typeface="Meiryo UI" panose="020B0604030504040204" pitchFamily="50" charset="-128"/>
                <a:ea typeface="Meiryo UI" panose="020B0604030504040204" pitchFamily="50" charset="-128"/>
              </a:rPr>
              <a:t>製造プロセスの周囲の対策（自家発電、再エネ導入）</a:t>
            </a:r>
            <a:r>
              <a:rPr lang="ja-JP" altLang="en-US" sz="2800" dirty="0">
                <a:solidFill>
                  <a:prstClr val="black"/>
                </a:solidFill>
                <a:latin typeface="Meiryo UI" panose="020B0604030504040204" pitchFamily="50" charset="-128"/>
                <a:ea typeface="Meiryo UI" panose="020B0604030504040204" pitchFamily="50" charset="-128"/>
              </a:rPr>
              <a:t>が必要</a:t>
            </a:r>
            <a:endParaRPr lang="en-US" altLang="ja-JP" sz="2800" dirty="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ロケーションベース、マーケットベースどちらかに一本化する必要がある。再エネ電力購入の効果を活かすのであれば、マーケットベースの方が良いと考える</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営業車の</a:t>
            </a:r>
            <a:r>
              <a:rPr lang="en-US" altLang="ja-JP" sz="2800" dirty="0">
                <a:solidFill>
                  <a:srgbClr val="FF0000"/>
                </a:solidFill>
                <a:latin typeface="Meiryo UI" panose="020B0604030504040204" pitchFamily="50" charset="-128"/>
                <a:ea typeface="Meiryo UI" panose="020B0604030504040204" pitchFamily="50" charset="-128"/>
              </a:rPr>
              <a:t>EV</a:t>
            </a:r>
            <a:r>
              <a:rPr lang="ja-JP" altLang="en-US" sz="2800" dirty="0">
                <a:solidFill>
                  <a:srgbClr val="FF0000"/>
                </a:solidFill>
                <a:latin typeface="Meiryo UI" panose="020B0604030504040204" pitchFamily="50" charset="-128"/>
                <a:ea typeface="Meiryo UI" panose="020B0604030504040204" pitchFamily="50" charset="-128"/>
              </a:rPr>
              <a:t>化</a:t>
            </a:r>
            <a:r>
              <a:rPr lang="ja-JP" altLang="en-US" sz="2800" dirty="0">
                <a:solidFill>
                  <a:prstClr val="black"/>
                </a:solidFill>
                <a:latin typeface="Meiryo UI" panose="020B0604030504040204" pitchFamily="50" charset="-128"/>
                <a:ea typeface="Meiryo UI" panose="020B0604030504040204" pitchFamily="50" charset="-128"/>
              </a:rPr>
              <a:t>を進めていくが、電力原単位の影響を強く受けるので、</a:t>
            </a:r>
            <a:r>
              <a:rPr lang="ja-JP" altLang="en-US" sz="2800" dirty="0">
                <a:solidFill>
                  <a:srgbClr val="FF0000"/>
                </a:solidFill>
                <a:latin typeface="Meiryo UI" panose="020B0604030504040204" pitchFamily="50" charset="-128"/>
                <a:ea typeface="Meiryo UI" panose="020B0604030504040204" pitchFamily="50" charset="-128"/>
              </a:rPr>
              <a:t>再エネ調達</a:t>
            </a:r>
            <a:r>
              <a:rPr lang="ja-JP" altLang="en-US" sz="2800" dirty="0">
                <a:solidFill>
                  <a:prstClr val="black"/>
                </a:solidFill>
                <a:latin typeface="Meiryo UI" panose="020B0604030504040204" pitchFamily="50" charset="-128"/>
                <a:ea typeface="Meiryo UI" panose="020B0604030504040204" pitchFamily="50" charset="-128"/>
              </a:rPr>
              <a:t>も視野に入れている</a:t>
            </a:r>
          </a:p>
        </p:txBody>
      </p:sp>
    </p:spTree>
    <p:extLst>
      <p:ext uri="{BB962C8B-B14F-4D97-AF65-F5344CB8AC3E}">
        <p14:creationId xmlns:p14="http://schemas.microsoft.com/office/powerpoint/2010/main" val="307095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dirty="0"/>
              <a:t>SBT</a:t>
            </a:r>
            <a:r>
              <a:rPr lang="ja-JP" altLang="en-US" dirty="0"/>
              <a:t>の運営機関</a:t>
            </a:r>
          </a:p>
        </p:txBody>
      </p:sp>
    </p:spTree>
    <p:extLst>
      <p:ext uri="{BB962C8B-B14F-4D97-AF65-F5344CB8AC3E}">
        <p14:creationId xmlns:p14="http://schemas.microsoft.com/office/powerpoint/2010/main" val="3731383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dirty="0"/>
              <a:t>第２部 </a:t>
            </a:r>
            <a:r>
              <a:rPr lang="en-US" altLang="ja-JP" sz="4800" dirty="0"/>
              <a:t>SBT</a:t>
            </a:r>
            <a:r>
              <a:rPr lang="ja-JP" altLang="en-US" sz="4800" dirty="0"/>
              <a:t>の設定</a:t>
            </a:r>
          </a:p>
        </p:txBody>
      </p:sp>
    </p:spTree>
    <p:extLst>
      <p:ext uri="{BB962C8B-B14F-4D97-AF65-F5344CB8AC3E}">
        <p14:creationId xmlns:p14="http://schemas.microsoft.com/office/powerpoint/2010/main" val="78563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6"/>
            </a:pPr>
            <a:r>
              <a:rPr lang="en-US" altLang="ja-JP" dirty="0"/>
              <a:t>SBT</a:t>
            </a:r>
            <a:r>
              <a:rPr lang="ja-JP" altLang="en-US" dirty="0"/>
              <a:t>の手続き</a:t>
            </a:r>
          </a:p>
        </p:txBody>
      </p:sp>
    </p:spTree>
    <p:extLst>
      <p:ext uri="{BB962C8B-B14F-4D97-AF65-F5344CB8AC3E}">
        <p14:creationId xmlns:p14="http://schemas.microsoft.com/office/powerpoint/2010/main" val="1220389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申請の流れ</a:t>
            </a:r>
          </a:p>
        </p:txBody>
      </p:sp>
      <p:sp>
        <p:nvSpPr>
          <p:cNvPr id="6" name="角丸四角形 5"/>
          <p:cNvSpPr/>
          <p:nvPr/>
        </p:nvSpPr>
        <p:spPr>
          <a:xfrm>
            <a:off x="765598" y="2526410"/>
            <a:ext cx="8928992" cy="54621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②目標を設定し、申請書を事務局に提出</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endParaRPr>
          </a:p>
        </p:txBody>
      </p:sp>
      <p:sp>
        <p:nvSpPr>
          <p:cNvPr id="7" name="角丸四角形 6"/>
          <p:cNvSpPr/>
          <p:nvPr/>
        </p:nvSpPr>
        <p:spPr>
          <a:xfrm>
            <a:off x="782978" y="1260147"/>
            <a:ext cx="8928992" cy="50895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①</a:t>
            </a:r>
            <a:r>
              <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任意</a:t>
            </a:r>
            <a:r>
              <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】Commitment Letter</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を事務局に提出</a:t>
            </a:r>
          </a:p>
        </p:txBody>
      </p:sp>
      <p:sp>
        <p:nvSpPr>
          <p:cNvPr id="8" name="正方形/長方形 7"/>
          <p:cNvSpPr/>
          <p:nvPr/>
        </p:nvSpPr>
        <p:spPr>
          <a:xfrm>
            <a:off x="910172" y="1775986"/>
            <a:ext cx="8964996" cy="646331"/>
          </a:xfrm>
          <a:prstGeom prst="rect">
            <a:avLst/>
          </a:prstGeom>
        </p:spPr>
        <p:txBody>
          <a:bodyPr wrap="square">
            <a:spAutoFit/>
          </a:bodyPr>
          <a:lstStyle/>
          <a:p>
            <a:pPr defTabSz="914400" fontAlgn="base">
              <a:spcBef>
                <a:spcPct val="0"/>
              </a:spcBef>
            </a:pPr>
            <a:r>
              <a:rPr lang="ja-JP" altLang="en-US" sz="1800" b="1" dirty="0">
                <a:solidFill>
                  <a:srgbClr val="002060"/>
                </a:solidFill>
                <a:latin typeface="Meiryo UI" panose="020B0604030504040204" pitchFamily="50" charset="-128"/>
              </a:rPr>
              <a:t>・コミットとは、</a:t>
            </a:r>
            <a:r>
              <a:rPr lang="en-US" altLang="ja-JP" sz="1800" b="1" dirty="0">
                <a:solidFill>
                  <a:srgbClr val="002060"/>
                </a:solidFill>
                <a:latin typeface="Meiryo UI" panose="020B0604030504040204" pitchFamily="50" charset="-128"/>
              </a:rPr>
              <a:t>2</a:t>
            </a:r>
            <a:r>
              <a:rPr lang="ja-JP" altLang="en-US" sz="1800" b="1" dirty="0">
                <a:solidFill>
                  <a:srgbClr val="002060"/>
                </a:solidFill>
                <a:latin typeface="Meiryo UI" panose="020B0604030504040204" pitchFamily="50" charset="-128"/>
              </a:rPr>
              <a:t>年以内に</a:t>
            </a:r>
            <a:r>
              <a:rPr lang="en-US" altLang="ja-JP" sz="1800" b="1" dirty="0">
                <a:solidFill>
                  <a:srgbClr val="002060"/>
                </a:solidFill>
                <a:latin typeface="Meiryo UI" panose="020B0604030504040204" pitchFamily="50" charset="-128"/>
              </a:rPr>
              <a:t>SBT</a:t>
            </a:r>
            <a:r>
              <a:rPr lang="ja-JP" altLang="en-US" sz="1800" b="1" dirty="0">
                <a:solidFill>
                  <a:srgbClr val="002060"/>
                </a:solidFill>
                <a:latin typeface="Meiryo UI" panose="020B0604030504040204" pitchFamily="50" charset="-128"/>
              </a:rPr>
              <a:t>設定を行うという宣言のこと</a:t>
            </a:r>
            <a:br>
              <a:rPr lang="en-US" altLang="ja-JP" sz="1800" b="1" dirty="0">
                <a:solidFill>
                  <a:srgbClr val="002060"/>
                </a:solidFill>
                <a:latin typeface="Meiryo UI" panose="020B0604030504040204" pitchFamily="50" charset="-128"/>
              </a:rPr>
            </a:br>
            <a:r>
              <a:rPr lang="ja-JP" altLang="en-US" sz="1800" b="1" dirty="0">
                <a:solidFill>
                  <a:srgbClr val="002060"/>
                </a:solidFill>
                <a:latin typeface="Meiryo UI" panose="020B0604030504040204" pitchFamily="50" charset="-128"/>
              </a:rPr>
              <a:t>・コミットした場合には</a:t>
            </a:r>
            <a:r>
              <a:rPr lang="en-US" altLang="ja-JP" sz="1800" b="1" dirty="0">
                <a:solidFill>
                  <a:srgbClr val="002060"/>
                </a:solidFill>
                <a:latin typeface="Meiryo UI" panose="020B0604030504040204" pitchFamily="50" charset="-128"/>
              </a:rPr>
              <a:t>SBT</a:t>
            </a:r>
            <a:r>
              <a:rPr lang="ja-JP" altLang="en-US" sz="1800" b="1" dirty="0">
                <a:solidFill>
                  <a:srgbClr val="002060"/>
                </a:solidFill>
                <a:latin typeface="Meiryo UI" panose="020B0604030504040204" pitchFamily="50" charset="-128"/>
              </a:rPr>
              <a:t>事務局、</a:t>
            </a:r>
            <a:r>
              <a:rPr lang="en-US" altLang="ja-JP" sz="1800" b="1" dirty="0">
                <a:solidFill>
                  <a:srgbClr val="002060"/>
                </a:solidFill>
                <a:latin typeface="Meiryo UI" panose="020B0604030504040204" pitchFamily="50" charset="-128"/>
              </a:rPr>
              <a:t>CDP</a:t>
            </a:r>
            <a:r>
              <a:rPr lang="ja-JP" altLang="en-US" sz="1800" b="1" dirty="0">
                <a:solidFill>
                  <a:srgbClr val="002060"/>
                </a:solidFill>
                <a:latin typeface="Meiryo UI" panose="020B0604030504040204" pitchFamily="50" charset="-128"/>
              </a:rPr>
              <a:t>、</a:t>
            </a:r>
            <a:r>
              <a:rPr lang="en-US" altLang="ja-JP" sz="1800" b="1" dirty="0">
                <a:solidFill>
                  <a:srgbClr val="002060"/>
                </a:solidFill>
                <a:latin typeface="Meiryo UI" panose="020B0604030504040204" pitchFamily="50" charset="-128"/>
              </a:rPr>
              <a:t>WMB</a:t>
            </a:r>
            <a:r>
              <a:rPr lang="ja-JP" altLang="en-US" sz="1800" b="1" dirty="0">
                <a:solidFill>
                  <a:srgbClr val="002060"/>
                </a:solidFill>
                <a:latin typeface="Meiryo UI" panose="020B0604030504040204" pitchFamily="50" charset="-128"/>
              </a:rPr>
              <a:t>のウェブサイトにて公表される</a:t>
            </a:r>
            <a:endParaRPr lang="en-US" altLang="ja-JP" sz="1800" b="1" dirty="0">
              <a:solidFill>
                <a:srgbClr val="002060"/>
              </a:solidFill>
              <a:latin typeface="Meiryo UI" panose="020B0604030504040204" pitchFamily="50" charset="-128"/>
            </a:endParaRPr>
          </a:p>
        </p:txBody>
      </p:sp>
      <p:sp>
        <p:nvSpPr>
          <p:cNvPr id="9" name="角丸四角形 8"/>
          <p:cNvSpPr/>
          <p:nvPr/>
        </p:nvSpPr>
        <p:spPr>
          <a:xfrm>
            <a:off x="774190" y="3566860"/>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③</a:t>
            </a:r>
            <a:r>
              <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SBT</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事務局による目標の妥当性確認・回答（有料）</a:t>
            </a:r>
          </a:p>
        </p:txBody>
      </p:sp>
      <p:sp>
        <p:nvSpPr>
          <p:cNvPr id="10" name="正方形/長方形 9"/>
          <p:cNvSpPr/>
          <p:nvPr/>
        </p:nvSpPr>
        <p:spPr>
          <a:xfrm>
            <a:off x="983450" y="4131175"/>
            <a:ext cx="9541060" cy="369332"/>
          </a:xfrm>
          <a:prstGeom prst="rect">
            <a:avLst/>
          </a:prstGeom>
        </p:spPr>
        <p:txBody>
          <a:bodyPr wrap="square">
            <a:spAutoFit/>
          </a:bodyPr>
          <a:lstStyle/>
          <a:p>
            <a:pPr defTabSz="914400" fontAlgn="base">
              <a:spcBef>
                <a:spcPct val="0"/>
              </a:spcBef>
            </a:pPr>
            <a:r>
              <a:rPr lang="ja-JP" altLang="en-US" sz="1800" b="1" dirty="0">
                <a:solidFill>
                  <a:srgbClr val="002060"/>
                </a:solidFill>
                <a:latin typeface="Meiryo UI" panose="020B0604030504040204" pitchFamily="50" charset="-128"/>
              </a:rPr>
              <a:t>・事務局は認定基準への該否を審査し、メールで回答（否定する場合は、理由も含む）</a:t>
            </a:r>
            <a:endParaRPr lang="en-US" altLang="ja-JP" sz="1800" b="1" dirty="0">
              <a:solidFill>
                <a:srgbClr val="002060"/>
              </a:solidFill>
              <a:latin typeface="Meiryo UI" panose="020B0604030504040204" pitchFamily="50" charset="-128"/>
            </a:endParaRPr>
          </a:p>
        </p:txBody>
      </p:sp>
      <p:sp>
        <p:nvSpPr>
          <p:cNvPr id="12" name="角丸四角形 11"/>
          <p:cNvSpPr/>
          <p:nvPr/>
        </p:nvSpPr>
        <p:spPr>
          <a:xfrm>
            <a:off x="766156" y="4644523"/>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④認定された場合は、</a:t>
            </a:r>
            <a:r>
              <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SBT</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等のウェブサイトにて公表</a:t>
            </a:r>
          </a:p>
        </p:txBody>
      </p:sp>
      <p:sp>
        <p:nvSpPr>
          <p:cNvPr id="13" name="正方形/長方形 12"/>
          <p:cNvSpPr/>
          <p:nvPr/>
        </p:nvSpPr>
        <p:spPr>
          <a:xfrm>
            <a:off x="979816" y="3068593"/>
            <a:ext cx="9247468" cy="369332"/>
          </a:xfrm>
          <a:prstGeom prst="rect">
            <a:avLst/>
          </a:prstGeom>
        </p:spPr>
        <p:txBody>
          <a:bodyPr wrap="none">
            <a:spAutoFit/>
          </a:bodyPr>
          <a:lstStyle/>
          <a:p>
            <a:pPr defTabSz="914400" fontAlgn="base">
              <a:spcBef>
                <a:spcPct val="0"/>
              </a:spcBef>
              <a:spcAft>
                <a:spcPct val="0"/>
              </a:spcAft>
            </a:pPr>
            <a:r>
              <a:rPr lang="ja-JP" altLang="en-US" sz="1800" b="1" dirty="0">
                <a:solidFill>
                  <a:srgbClr val="002060"/>
                </a:solidFill>
                <a:latin typeface="Meiryo UI" panose="020B0604030504040204" pitchFamily="50" charset="-128"/>
              </a:rPr>
              <a:t>・</a:t>
            </a:r>
            <a:r>
              <a:rPr lang="en-US" altLang="ja-JP" sz="1800" b="1" dirty="0">
                <a:solidFill>
                  <a:srgbClr val="002060"/>
                </a:solidFill>
                <a:latin typeface="Meiryo UI" panose="020B0604030504040204" pitchFamily="50" charset="-128"/>
              </a:rPr>
              <a:t>Target Submission Form</a:t>
            </a:r>
            <a:r>
              <a:rPr lang="ja-JP" altLang="en-US" sz="1800" b="1" dirty="0">
                <a:solidFill>
                  <a:srgbClr val="002060"/>
                </a:solidFill>
                <a:latin typeface="Meiryo UI" panose="020B0604030504040204" pitchFamily="50" charset="-128"/>
              </a:rPr>
              <a:t>を事務局に提出し、審査日を</a:t>
            </a:r>
            <a:r>
              <a:rPr lang="en-US" altLang="ja-JP" sz="1800" b="1" dirty="0" err="1">
                <a:solidFill>
                  <a:srgbClr val="002060"/>
                </a:solidFill>
                <a:latin typeface="Meiryo UI" panose="020B0604030504040204" pitchFamily="50" charset="-128"/>
              </a:rPr>
              <a:t>SBTi</a:t>
            </a:r>
            <a:r>
              <a:rPr lang="en-US" altLang="ja-JP" sz="1800" b="1" dirty="0">
                <a:solidFill>
                  <a:srgbClr val="002060"/>
                </a:solidFill>
                <a:latin typeface="Meiryo UI" panose="020B0604030504040204" pitchFamily="50" charset="-128"/>
              </a:rPr>
              <a:t> booking system</a:t>
            </a:r>
            <a:r>
              <a:rPr lang="ja-JP" altLang="en-US" sz="1800" b="1" dirty="0">
                <a:solidFill>
                  <a:srgbClr val="002060"/>
                </a:solidFill>
                <a:latin typeface="Meiryo UI" panose="020B0604030504040204" pitchFamily="50" charset="-128"/>
              </a:rPr>
              <a:t>で予約</a:t>
            </a:r>
            <a:endParaRPr lang="en-US" altLang="ja-JP" sz="1800" b="1" dirty="0">
              <a:solidFill>
                <a:srgbClr val="002060"/>
              </a:solidFill>
              <a:latin typeface="Meiryo UI" panose="020B0604030504040204" pitchFamily="50" charset="-128"/>
            </a:endParaRPr>
          </a:p>
        </p:txBody>
      </p:sp>
      <p:sp>
        <p:nvSpPr>
          <p:cNvPr id="14" name="角丸四角形 13"/>
          <p:cNvSpPr/>
          <p:nvPr/>
        </p:nvSpPr>
        <p:spPr>
          <a:xfrm>
            <a:off x="774190" y="5490515"/>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⑤排出量と対策の進捗状況を、年一回報告し、開示</a:t>
            </a:r>
          </a:p>
        </p:txBody>
      </p:sp>
      <p:sp>
        <p:nvSpPr>
          <p:cNvPr id="15" name="角丸四角形 14"/>
          <p:cNvSpPr/>
          <p:nvPr/>
        </p:nvSpPr>
        <p:spPr>
          <a:xfrm>
            <a:off x="789420" y="6384638"/>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a:cs typeface="+mn-cs"/>
              </a:rPr>
              <a:t>⑥定期的に、目標の妥当性の確認</a:t>
            </a:r>
          </a:p>
        </p:txBody>
      </p:sp>
      <p:sp>
        <p:nvSpPr>
          <p:cNvPr id="16" name="正方形/長方形 15"/>
          <p:cNvSpPr/>
          <p:nvPr/>
        </p:nvSpPr>
        <p:spPr>
          <a:xfrm>
            <a:off x="3095010" y="3608500"/>
            <a:ext cx="4953000" cy="307777"/>
          </a:xfrm>
          <a:prstGeom prst="rect">
            <a:avLst/>
          </a:prstGeom>
        </p:spPr>
        <p:txBody>
          <a:bodyPr>
            <a:spAutoFit/>
          </a:bodyPr>
          <a:lstStyle/>
          <a:p>
            <a:pPr defTabSz="914400" fontAlgn="base">
              <a:spcBef>
                <a:spcPct val="0"/>
              </a:spcBef>
              <a:spcAft>
                <a:spcPct val="0"/>
              </a:spcAft>
              <a:defRPr/>
            </a:pPr>
            <a:endParaRPr lang="ja-JP" altLang="en-US" sz="18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789420" y="6973209"/>
            <a:ext cx="8945814" cy="369332"/>
          </a:xfrm>
          <a:prstGeom prst="rect">
            <a:avLst/>
          </a:prstGeom>
          <a:solidFill>
            <a:sysClr val="window" lastClr="FFFFFF"/>
          </a:solidFill>
        </p:spPr>
        <p:txBody>
          <a:bodyPr wrap="square">
            <a:spAutoFit/>
          </a:bodyPr>
          <a:lstStyle/>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srgbClr val="002060"/>
                </a:solidFill>
                <a:effectLst/>
                <a:uLnTx/>
                <a:uFillTx/>
                <a:latin typeface="Meiryo UI" panose="020B0604030504040204" pitchFamily="50" charset="-128"/>
              </a:rPr>
              <a:t>・大きな変化が生じた場合は必要に応じ目標を再設定（少なくとも５年に１度は再評価）</a:t>
            </a:r>
            <a:endParaRPr kumimoji="0" lang="en-US" altLang="ja-JP" sz="1800" b="1" i="0" u="none" strike="noStrike" kern="0" cap="none" spc="0" normalizeH="0" baseline="0" noProof="0" dirty="0">
              <a:ln>
                <a:noFill/>
              </a:ln>
              <a:solidFill>
                <a:srgbClr val="002060"/>
              </a:solidFill>
              <a:effectLst/>
              <a:uLnTx/>
              <a:uFillTx/>
              <a:latin typeface="Meiryo UI" panose="020B0604030504040204" pitchFamily="50" charset="-128"/>
            </a:endParaRPr>
          </a:p>
        </p:txBody>
      </p:sp>
    </p:spTree>
    <p:extLst>
      <p:ext uri="{BB962C8B-B14F-4D97-AF65-F5344CB8AC3E}">
        <p14:creationId xmlns:p14="http://schemas.microsoft.com/office/powerpoint/2010/main" val="33575870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100" y="1411072"/>
            <a:ext cx="4719779" cy="5400000"/>
          </a:xfrm>
          <a:prstGeom prst="rect">
            <a:avLst/>
          </a:prstGeom>
          <a:ln>
            <a:solidFill>
              <a:schemeClr val="tx1"/>
            </a:solidFill>
          </a:ln>
        </p:spPr>
      </p:pic>
      <p:sp>
        <p:nvSpPr>
          <p:cNvPr id="2" name="タイトル 1"/>
          <p:cNvSpPr>
            <a:spLocks noGrp="1"/>
          </p:cNvSpPr>
          <p:nvPr>
            <p:ph type="title"/>
          </p:nvPr>
        </p:nvSpPr>
        <p:spPr/>
        <p:txBody>
          <a:bodyPr/>
          <a:lstStyle/>
          <a:p>
            <a:r>
              <a:rPr lang="en-US" altLang="ja-JP" dirty="0"/>
              <a:t>【</a:t>
            </a:r>
            <a:r>
              <a:rPr lang="ja-JP" altLang="en-US" dirty="0"/>
              <a:t>参考</a:t>
            </a:r>
            <a:r>
              <a:rPr lang="en-US" altLang="ja-JP" dirty="0"/>
              <a:t>】Commitment</a:t>
            </a:r>
            <a:r>
              <a:rPr lang="ja-JP" altLang="en-US" dirty="0"/>
              <a:t> </a:t>
            </a:r>
            <a:r>
              <a:rPr lang="en-US" altLang="ja-JP" dirty="0"/>
              <a:t>Letter</a:t>
            </a:r>
            <a:endParaRPr kumimoji="1" lang="ja-JP" altLang="en-US" dirty="0"/>
          </a:p>
        </p:txBody>
      </p:sp>
      <p:sp>
        <p:nvSpPr>
          <p:cNvPr id="19" name="コンテンツ プレースホルダー 2"/>
          <p:cNvSpPr txBox="1">
            <a:spLocks/>
          </p:cNvSpPr>
          <p:nvPr/>
        </p:nvSpPr>
        <p:spPr>
          <a:xfrm>
            <a:off x="650336" y="1332823"/>
            <a:ext cx="3888432" cy="27782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2800" dirty="0">
                <a:solidFill>
                  <a:prstClr val="black"/>
                </a:solidFill>
                <a:latin typeface="Meiryo UI" panose="020B0604030504040204" pitchFamily="50" charset="-128"/>
                <a:ea typeface="Meiryo UI" panose="020B0604030504040204" pitchFamily="50" charset="-128"/>
              </a:rPr>
              <a:t>記載事項は下記の</a:t>
            </a:r>
            <a:r>
              <a:rPr lang="en-US" altLang="ja-JP" sz="2800" dirty="0">
                <a:solidFill>
                  <a:prstClr val="black"/>
                </a:solidFill>
                <a:latin typeface="Meiryo UI" panose="020B0604030504040204" pitchFamily="50" charset="-128"/>
                <a:ea typeface="Meiryo UI" panose="020B0604030504040204" pitchFamily="50" charset="-128"/>
              </a:rPr>
              <a:t>2</a:t>
            </a:r>
            <a:r>
              <a:rPr lang="ja-JP" altLang="en-US" sz="2800" dirty="0">
                <a:solidFill>
                  <a:prstClr val="black"/>
                </a:solidFill>
                <a:latin typeface="Meiryo UI" panose="020B0604030504040204" pitchFamily="50" charset="-128"/>
                <a:ea typeface="Meiryo UI" panose="020B0604030504040204" pitchFamily="50" charset="-128"/>
              </a:rPr>
              <a:t>点</a:t>
            </a:r>
            <a:endParaRPr lang="en-US" altLang="ja-JP" sz="2800" dirty="0">
              <a:solidFill>
                <a:prstClr val="black"/>
              </a:solidFill>
              <a:latin typeface="Meiryo UI" panose="020B0604030504040204" pitchFamily="50" charset="-128"/>
              <a:ea typeface="Meiryo UI" panose="020B0604030504040204" pitchFamily="50" charset="-128"/>
            </a:endParaRPr>
          </a:p>
          <a:p>
            <a:pPr marL="456820" lvl="1" indent="0">
              <a:spcBef>
                <a:spcPct val="0"/>
              </a:spcBef>
              <a:buFont typeface="Wingdings" panose="05000000000000000000" pitchFamily="2" charset="2"/>
              <a:buChar char="Ø"/>
            </a:pPr>
            <a:r>
              <a:rPr lang="ja-JP" altLang="en-US" sz="2400" dirty="0">
                <a:solidFill>
                  <a:prstClr val="black"/>
                </a:solidFill>
                <a:latin typeface="Meiryo UI" panose="020B0604030504040204" pitchFamily="50" charset="-128"/>
                <a:ea typeface="Meiryo UI" panose="020B0604030504040204" pitchFamily="50" charset="-128"/>
              </a:rPr>
              <a:t>企業名</a:t>
            </a:r>
            <a:endParaRPr lang="en-US" altLang="ja-JP" sz="2400" dirty="0">
              <a:solidFill>
                <a:prstClr val="black"/>
              </a:solidFill>
              <a:latin typeface="Meiryo UI" panose="020B0604030504040204" pitchFamily="50" charset="-128"/>
              <a:ea typeface="Meiryo UI" panose="020B0604030504040204" pitchFamily="50" charset="-128"/>
            </a:endParaRPr>
          </a:p>
          <a:p>
            <a:pPr marL="456820" lvl="1" indent="0">
              <a:spcBef>
                <a:spcPct val="0"/>
              </a:spcBef>
              <a:buFont typeface="Wingdings" panose="05000000000000000000" pitchFamily="2" charset="2"/>
              <a:buChar char="Ø"/>
            </a:pPr>
            <a:r>
              <a:rPr lang="ja-JP" altLang="en-US" sz="2400" dirty="0">
                <a:solidFill>
                  <a:prstClr val="black"/>
                </a:solidFill>
                <a:latin typeface="Meiryo UI" panose="020B0604030504040204" pitchFamily="50" charset="-128"/>
                <a:ea typeface="Meiryo UI" panose="020B0604030504040204" pitchFamily="50" charset="-128"/>
              </a:rPr>
              <a:t>日付、場所、署名</a:t>
            </a:r>
            <a:br>
              <a:rPr lang="en-US" altLang="ja-JP" sz="2400" dirty="0">
                <a:solidFill>
                  <a:prstClr val="black"/>
                </a:solidFill>
                <a:latin typeface="Meiryo UI" panose="020B0604030504040204" pitchFamily="50" charset="-128"/>
                <a:ea typeface="Meiryo UI" panose="020B0604030504040204" pitchFamily="50" charset="-128"/>
              </a:rPr>
            </a:b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2400" dirty="0" err="1">
                <a:solidFill>
                  <a:prstClr val="black"/>
                </a:solidFill>
                <a:latin typeface="Meiryo UI" panose="020B0604030504040204" pitchFamily="50" charset="-128"/>
                <a:ea typeface="Meiryo UI" panose="020B0604030504040204" pitchFamily="50" charset="-128"/>
              </a:rPr>
              <a:t>ー</a:t>
            </a:r>
            <a:r>
              <a:rPr lang="ja-JP" altLang="en-US" sz="2400" dirty="0">
                <a:solidFill>
                  <a:prstClr val="black"/>
                </a:solidFill>
                <a:latin typeface="Meiryo UI" panose="020B0604030504040204" pitchFamily="50" charset="-128"/>
                <a:ea typeface="Meiryo UI" panose="020B0604030504040204" pitchFamily="50" charset="-128"/>
              </a:rPr>
              <a:t>署名は誰でも</a:t>
            </a:r>
            <a:r>
              <a:rPr lang="en-US" altLang="ja-JP" sz="2400" dirty="0">
                <a:solidFill>
                  <a:prstClr val="black"/>
                </a:solidFill>
                <a:latin typeface="Meiryo UI" panose="020B0604030504040204" pitchFamily="50" charset="-128"/>
                <a:ea typeface="Meiryo UI" panose="020B0604030504040204" pitchFamily="50" charset="-128"/>
              </a:rPr>
              <a:t>OK</a:t>
            </a:r>
          </a:p>
          <a:p>
            <a:pPr marL="0" lvl="0" indent="0">
              <a:spcBef>
                <a:spcPct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61925" y="5487633"/>
            <a:ext cx="5241032" cy="1323439"/>
          </a:xfrm>
          <a:prstGeom prst="rect">
            <a:avLst/>
          </a:prstGeom>
          <a:noFill/>
        </p:spPr>
        <p:txBody>
          <a:bodyPr wrap="square" rtlCol="0">
            <a:spAutoFit/>
          </a:bodyPr>
          <a:lstStyle/>
          <a:p>
            <a:pPr defTabSz="990570"/>
            <a:r>
              <a:rPr lang="en-US" altLang="ja-JP" sz="1600" dirty="0">
                <a:solidFill>
                  <a:prstClr val="black"/>
                </a:solidFill>
                <a:latin typeface="Meiryo UI"/>
              </a:rPr>
              <a:t>SBT</a:t>
            </a:r>
            <a:r>
              <a:rPr lang="ja-JP" altLang="en-US" sz="1600" dirty="0">
                <a:solidFill>
                  <a:prstClr val="black"/>
                </a:solidFill>
                <a:latin typeface="Meiryo UI"/>
              </a:rPr>
              <a:t>トップページ（</a:t>
            </a:r>
            <a:r>
              <a:rPr lang="en-US" altLang="ja-JP" sz="1600">
                <a:solidFill>
                  <a:prstClr val="black"/>
                </a:solidFill>
                <a:latin typeface="Meiryo UI"/>
              </a:rPr>
              <a:t>https://sciencebasedtargets.org/</a:t>
            </a:r>
            <a:r>
              <a:rPr lang="ja-JP" altLang="en-US" sz="1600">
                <a:solidFill>
                  <a:prstClr val="black"/>
                </a:solidFill>
                <a:latin typeface="Meiryo UI"/>
              </a:rPr>
              <a:t>）</a:t>
            </a:r>
            <a:endParaRPr lang="en-US" altLang="ja-JP" sz="1600" dirty="0">
              <a:solidFill>
                <a:prstClr val="black"/>
              </a:solidFill>
              <a:latin typeface="Meiryo UI"/>
            </a:endParaRPr>
          </a:p>
          <a:p>
            <a:pPr defTabSz="990570"/>
            <a:r>
              <a:rPr lang="ja-JP" altLang="en-US" sz="1600" dirty="0">
                <a:solidFill>
                  <a:prstClr val="black"/>
                </a:solidFill>
                <a:latin typeface="Meiryo UI"/>
              </a:rPr>
              <a:t>→</a:t>
            </a:r>
            <a:r>
              <a:rPr lang="en-US" altLang="ja-JP" sz="1600" dirty="0">
                <a:solidFill>
                  <a:prstClr val="black"/>
                </a:solidFill>
                <a:latin typeface="Meiryo UI"/>
              </a:rPr>
              <a:t>Set a target</a:t>
            </a:r>
          </a:p>
          <a:p>
            <a:pPr defTabSz="990570"/>
            <a:r>
              <a:rPr lang="ja-JP" altLang="en-US" sz="1600" dirty="0">
                <a:solidFill>
                  <a:prstClr val="black"/>
                </a:solidFill>
                <a:latin typeface="Meiryo UI"/>
              </a:rPr>
              <a:t>→</a:t>
            </a:r>
            <a:r>
              <a:rPr lang="en-US" altLang="ja-JP" sz="1600" dirty="0">
                <a:solidFill>
                  <a:prstClr val="black"/>
                </a:solidFill>
                <a:latin typeface="Meiryo UI"/>
              </a:rPr>
              <a:t>GET STARTED</a:t>
            </a:r>
          </a:p>
          <a:p>
            <a:pPr defTabSz="990570"/>
            <a:r>
              <a:rPr lang="ja-JP" altLang="en-US" sz="1600" dirty="0">
                <a:solidFill>
                  <a:prstClr val="black"/>
                </a:solidFill>
                <a:latin typeface="Meiryo UI"/>
              </a:rPr>
              <a:t>→①</a:t>
            </a:r>
            <a:r>
              <a:rPr lang="en-US" altLang="ja-JP" sz="1600" dirty="0">
                <a:solidFill>
                  <a:prstClr val="black"/>
                </a:solidFill>
                <a:latin typeface="Meiryo UI"/>
              </a:rPr>
              <a:t>COMMIT</a:t>
            </a:r>
            <a:r>
              <a:rPr lang="ja-JP" altLang="en-US" sz="1600" dirty="0">
                <a:solidFill>
                  <a:prstClr val="black"/>
                </a:solidFill>
                <a:latin typeface="Meiryo UI"/>
              </a:rPr>
              <a:t>内の「</a:t>
            </a:r>
            <a:r>
              <a:rPr lang="en-US" altLang="ja-JP" sz="1600" dirty="0">
                <a:solidFill>
                  <a:prstClr val="black"/>
                </a:solidFill>
                <a:latin typeface="Meiryo UI"/>
              </a:rPr>
              <a:t>SBT Commitment Letter</a:t>
            </a:r>
            <a:r>
              <a:rPr lang="ja-JP" altLang="en-US" sz="1600" dirty="0">
                <a:solidFill>
                  <a:prstClr val="black"/>
                </a:solidFill>
                <a:latin typeface="Meiryo UI"/>
              </a:rPr>
              <a:t>」</a:t>
            </a:r>
            <a:br>
              <a:rPr lang="en-US" altLang="ja-JP" sz="1600" dirty="0">
                <a:solidFill>
                  <a:prstClr val="black"/>
                </a:solidFill>
                <a:latin typeface="Meiryo UI"/>
              </a:rPr>
            </a:br>
            <a:r>
              <a:rPr lang="ja-JP" altLang="en-US" sz="1600" dirty="0">
                <a:solidFill>
                  <a:prstClr val="black"/>
                </a:solidFill>
                <a:latin typeface="Meiryo UI"/>
              </a:rPr>
              <a:t>　 からダウンロード可能です。</a:t>
            </a:r>
            <a:endParaRPr lang="en-US" altLang="ja-JP" sz="1600" dirty="0">
              <a:solidFill>
                <a:prstClr val="black"/>
              </a:solidFill>
              <a:latin typeface="Meiryo UI"/>
            </a:endParaRPr>
          </a:p>
        </p:txBody>
      </p:sp>
    </p:spTree>
    <p:extLst>
      <p:ext uri="{BB962C8B-B14F-4D97-AF65-F5344CB8AC3E}">
        <p14:creationId xmlns:p14="http://schemas.microsoft.com/office/powerpoint/2010/main" val="29872128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07818" y="1411072"/>
            <a:ext cx="3807061" cy="5400000"/>
          </a:xfrm>
          <a:prstGeom prst="rect">
            <a:avLst/>
          </a:prstGeom>
          <a:ln>
            <a:solidFill>
              <a:schemeClr val="tx1"/>
            </a:solidFill>
          </a:ln>
        </p:spPr>
      </p:pic>
      <p:sp>
        <p:nvSpPr>
          <p:cNvPr id="2" name="タイトル 1"/>
          <p:cNvSpPr>
            <a:spLocks noGrp="1"/>
          </p:cNvSpPr>
          <p:nvPr>
            <p:ph type="title"/>
          </p:nvPr>
        </p:nvSpPr>
        <p:spPr/>
        <p:txBody>
          <a:bodyPr/>
          <a:lstStyle/>
          <a:p>
            <a:r>
              <a:rPr kumimoji="1" lang="en-US" altLang="ja-JP" dirty="0"/>
              <a:t>Target</a:t>
            </a:r>
            <a:r>
              <a:rPr kumimoji="1" lang="ja-JP" altLang="en-US" dirty="0"/>
              <a:t> </a:t>
            </a:r>
            <a:r>
              <a:rPr kumimoji="1" lang="en-US" altLang="ja-JP" dirty="0"/>
              <a:t>Submission</a:t>
            </a:r>
            <a:r>
              <a:rPr kumimoji="1" lang="ja-JP" altLang="en-US" dirty="0"/>
              <a:t> </a:t>
            </a:r>
            <a:r>
              <a:rPr kumimoji="1" lang="en-US" altLang="ja-JP" dirty="0"/>
              <a:t>Form</a:t>
            </a:r>
            <a:r>
              <a:rPr kumimoji="1" lang="ja-JP" altLang="en-US" dirty="0"/>
              <a:t>（目標認定申請書）</a:t>
            </a:r>
          </a:p>
        </p:txBody>
      </p:sp>
      <p:sp>
        <p:nvSpPr>
          <p:cNvPr id="7" name="コンテンツ プレースホルダー 2"/>
          <p:cNvSpPr txBox="1">
            <a:spLocks/>
          </p:cNvSpPr>
          <p:nvPr/>
        </p:nvSpPr>
        <p:spPr>
          <a:xfrm>
            <a:off x="650335" y="1332823"/>
            <a:ext cx="5580000" cy="513986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2800" dirty="0">
                <a:solidFill>
                  <a:prstClr val="black"/>
                </a:solidFill>
                <a:latin typeface="Meiryo UI" panose="020B0604030504040204" pitchFamily="50" charset="-128"/>
                <a:ea typeface="Meiryo UI" panose="020B0604030504040204" pitchFamily="50" charset="-128"/>
              </a:rPr>
              <a:t>記載事項は下記の</a:t>
            </a:r>
            <a:r>
              <a:rPr lang="en-US" altLang="ja-JP" sz="2800" dirty="0">
                <a:solidFill>
                  <a:prstClr val="black"/>
                </a:solidFill>
                <a:latin typeface="Meiryo UI" panose="020B0604030504040204" pitchFamily="50" charset="-128"/>
                <a:ea typeface="Meiryo UI" panose="020B0604030504040204" pitchFamily="50" charset="-128"/>
              </a:rPr>
              <a:t>12</a:t>
            </a:r>
            <a:r>
              <a:rPr lang="ja-JP" altLang="en-US" sz="2800" dirty="0">
                <a:solidFill>
                  <a:prstClr val="black"/>
                </a:solidFill>
                <a:latin typeface="Meiryo UI" panose="020B0604030504040204" pitchFamily="50" charset="-128"/>
                <a:ea typeface="Meiryo UI" panose="020B0604030504040204" pitchFamily="50" charset="-128"/>
              </a:rPr>
              <a:t>点</a:t>
            </a:r>
            <a:endParaRPr lang="en-US" altLang="ja-JP" sz="2800" dirty="0">
              <a:solidFill>
                <a:prstClr val="black"/>
              </a:solidFill>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目標の妥当性確認（次頁参照）に関する要望</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基本情報（企業名、連絡先など）</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GHG</a:t>
            </a:r>
            <a:r>
              <a:rPr lang="ja-JP" altLang="en-US" sz="2000" dirty="0">
                <a:latin typeface="Meiryo UI" panose="020B0604030504040204" pitchFamily="50" charset="-128"/>
                <a:ea typeface="Meiryo UI" panose="020B0604030504040204" pitchFamily="50" charset="-128"/>
              </a:rPr>
              <a:t>インベントリに関する質問（組織範囲など）</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Scope1,2</a:t>
            </a:r>
            <a:r>
              <a:rPr lang="ja-JP" altLang="en-US" sz="2000" dirty="0">
                <a:latin typeface="Meiryo UI" panose="020B0604030504040204" pitchFamily="50" charset="-128"/>
                <a:ea typeface="Meiryo UI" panose="020B0604030504040204" pitchFamily="50" charset="-128"/>
              </a:rPr>
              <a:t>に関する質問</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バイオエネルギーに関する質問</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Scope3</a:t>
            </a:r>
            <a:r>
              <a:rPr lang="ja-JP" altLang="en-US" sz="2000" dirty="0">
                <a:latin typeface="Meiryo UI" panose="020B0604030504040204" pitchFamily="50" charset="-128"/>
                <a:ea typeface="Meiryo UI" panose="020B0604030504040204" pitchFamily="50" charset="-128"/>
              </a:rPr>
              <a:t>に関する質問</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算定除外に関する質問</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GHG</a:t>
            </a:r>
            <a:r>
              <a:rPr lang="ja-JP" altLang="en-US" sz="2000" dirty="0">
                <a:latin typeface="Meiryo UI" panose="020B0604030504040204" pitchFamily="50" charset="-128"/>
                <a:ea typeface="Meiryo UI" panose="020B0604030504040204" pitchFamily="50" charset="-128"/>
              </a:rPr>
              <a:t>インベントリ情報（</a:t>
            </a:r>
            <a:r>
              <a:rPr lang="en-US" altLang="ja-JP" sz="2000" dirty="0">
                <a:latin typeface="Meiryo UI" panose="020B0604030504040204" pitchFamily="50" charset="-128"/>
                <a:ea typeface="Meiryo UI" panose="020B0604030504040204" pitchFamily="50" charset="-128"/>
              </a:rPr>
              <a:t>Scope1,2,3</a:t>
            </a:r>
            <a:r>
              <a:rPr lang="ja-JP" altLang="en-US" sz="2000" dirty="0">
                <a:latin typeface="Meiryo UI" panose="020B0604030504040204" pitchFamily="50" charset="-128"/>
                <a:ea typeface="Meiryo UI" panose="020B0604030504040204" pitchFamily="50" charset="-128"/>
              </a:rPr>
              <a:t>排出量）</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削減目標（</a:t>
            </a:r>
            <a:r>
              <a:rPr lang="en-US" altLang="ja-JP" sz="2000" dirty="0">
                <a:latin typeface="Meiryo UI" panose="020B0604030504040204" pitchFamily="50" charset="-128"/>
                <a:ea typeface="Meiryo UI" panose="020B0604030504040204" pitchFamily="50" charset="-128"/>
              </a:rPr>
              <a:t>Scope1,2,3</a:t>
            </a:r>
            <a:r>
              <a:rPr lang="ja-JP" altLang="en-US" sz="2000" dirty="0">
                <a:latin typeface="Meiryo UI" panose="020B0604030504040204" pitchFamily="50" charset="-128"/>
                <a:ea typeface="Meiryo UI" panose="020B0604030504040204" pitchFamily="50" charset="-128"/>
              </a:rPr>
              <a:t>目標）</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目標の再計算と進捗報告</a:t>
            </a:r>
            <a:endParaRPr lang="en-US" altLang="ja-JP" sz="20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000" dirty="0">
                <a:solidFill>
                  <a:prstClr val="black"/>
                </a:solidFill>
                <a:latin typeface="Meiryo UI" panose="020B0604030504040204" pitchFamily="50" charset="-128"/>
                <a:ea typeface="Meiryo UI" panose="020B0604030504040204" pitchFamily="50" charset="-128"/>
              </a:rPr>
              <a:t>補足情報</a:t>
            </a:r>
          </a:p>
          <a:p>
            <a:pPr marL="360363" lvl="1" fontAlgn="auto">
              <a:spcBef>
                <a:spcPts val="600"/>
              </a:spcBef>
              <a:spcAft>
                <a:spcPts val="0"/>
              </a:spcAft>
              <a:buFont typeface="Wingdings" panose="05000000000000000000" pitchFamily="2" charset="2"/>
              <a:buChar char="Ø"/>
            </a:pPr>
            <a:r>
              <a:rPr lang="ja-JP" altLang="en-US" sz="2000" dirty="0">
                <a:solidFill>
                  <a:prstClr val="black"/>
                </a:solidFill>
                <a:latin typeface="Meiryo UI" panose="020B0604030504040204" pitchFamily="50" charset="-128"/>
                <a:ea typeface="Meiryo UI" panose="020B0604030504040204" pitchFamily="50" charset="-128"/>
              </a:rPr>
              <a:t>申請費用の支払情報</a:t>
            </a:r>
          </a:p>
        </p:txBody>
      </p:sp>
      <p:sp>
        <p:nvSpPr>
          <p:cNvPr id="8" name="テキスト ボックス 7"/>
          <p:cNvSpPr txBox="1"/>
          <p:nvPr/>
        </p:nvSpPr>
        <p:spPr>
          <a:xfrm>
            <a:off x="650335" y="6472692"/>
            <a:ext cx="8748972" cy="1077218"/>
          </a:xfrm>
          <a:prstGeom prst="rect">
            <a:avLst/>
          </a:prstGeom>
          <a:noFill/>
        </p:spPr>
        <p:txBody>
          <a:bodyPr wrap="square" rtlCol="0">
            <a:spAutoFit/>
          </a:bodyPr>
          <a:lstStyle/>
          <a:p>
            <a:pPr defTabSz="990570"/>
            <a:r>
              <a:rPr lang="en-US" altLang="ja-JP" sz="1600" dirty="0">
                <a:solidFill>
                  <a:prstClr val="black"/>
                </a:solidFill>
                <a:latin typeface="Meiryo UI"/>
              </a:rPr>
              <a:t>SBT</a:t>
            </a:r>
            <a:r>
              <a:rPr lang="ja-JP" altLang="en-US" sz="1600" dirty="0">
                <a:solidFill>
                  <a:prstClr val="black"/>
                </a:solidFill>
                <a:latin typeface="Meiryo UI"/>
              </a:rPr>
              <a:t>トップページ（</a:t>
            </a:r>
            <a:r>
              <a:rPr lang="en-US" altLang="ja-JP" sz="1600">
                <a:solidFill>
                  <a:prstClr val="black"/>
                </a:solidFill>
                <a:latin typeface="Meiryo UI"/>
              </a:rPr>
              <a:t>https://sciencebasedtargets.org/</a:t>
            </a:r>
            <a:r>
              <a:rPr lang="ja-JP" altLang="en-US" sz="1600">
                <a:solidFill>
                  <a:prstClr val="black"/>
                </a:solidFill>
                <a:latin typeface="Meiryo UI"/>
              </a:rPr>
              <a:t>）</a:t>
            </a:r>
            <a:endParaRPr lang="en-US" altLang="ja-JP" sz="1600" dirty="0">
              <a:solidFill>
                <a:prstClr val="black"/>
              </a:solidFill>
              <a:latin typeface="Meiryo UI"/>
            </a:endParaRPr>
          </a:p>
          <a:p>
            <a:pPr defTabSz="990570"/>
            <a:r>
              <a:rPr lang="ja-JP" altLang="en-US" sz="1600" dirty="0">
                <a:solidFill>
                  <a:prstClr val="black"/>
                </a:solidFill>
              </a:rPr>
              <a:t>→</a:t>
            </a:r>
            <a:r>
              <a:rPr lang="en-US" altLang="ja-JP" sz="1600" dirty="0">
                <a:solidFill>
                  <a:prstClr val="black"/>
                </a:solidFill>
              </a:rPr>
              <a:t>Set a target</a:t>
            </a:r>
          </a:p>
          <a:p>
            <a:pPr defTabSz="990570"/>
            <a:r>
              <a:rPr lang="ja-JP" altLang="en-US" sz="1600" dirty="0">
                <a:solidFill>
                  <a:prstClr val="black"/>
                </a:solidFill>
              </a:rPr>
              <a:t>→</a:t>
            </a:r>
            <a:r>
              <a:rPr lang="en-US" altLang="ja-JP" sz="1600" dirty="0">
                <a:solidFill>
                  <a:prstClr val="black"/>
                </a:solidFill>
              </a:rPr>
              <a:t>GET STARTED</a:t>
            </a:r>
          </a:p>
          <a:p>
            <a:pPr defTabSz="990570"/>
            <a:r>
              <a:rPr lang="ja-JP" altLang="en-US" sz="1600" dirty="0">
                <a:solidFill>
                  <a:prstClr val="black"/>
                </a:solidFill>
              </a:rPr>
              <a:t>→③</a:t>
            </a:r>
            <a:r>
              <a:rPr lang="en-US" altLang="ja-JP" sz="1600" dirty="0">
                <a:solidFill>
                  <a:prstClr val="black"/>
                </a:solidFill>
              </a:rPr>
              <a:t>SUBMIT</a:t>
            </a:r>
            <a:r>
              <a:rPr lang="ja-JP" altLang="en-US" sz="1600" dirty="0">
                <a:solidFill>
                  <a:prstClr val="black"/>
                </a:solidFill>
              </a:rPr>
              <a:t>内の「</a:t>
            </a:r>
            <a:r>
              <a:rPr lang="en-US" altLang="ja-JP" sz="1600" dirty="0" err="1">
                <a:solidFill>
                  <a:prstClr val="black"/>
                </a:solidFill>
              </a:rPr>
              <a:t>SBTi</a:t>
            </a:r>
            <a:r>
              <a:rPr lang="en-US" altLang="ja-JP" sz="1600" dirty="0">
                <a:solidFill>
                  <a:prstClr val="black"/>
                </a:solidFill>
              </a:rPr>
              <a:t> Target Submission Form</a:t>
            </a:r>
            <a:r>
              <a:rPr lang="ja-JP" altLang="en-US" sz="1600" dirty="0">
                <a:solidFill>
                  <a:prstClr val="black"/>
                </a:solidFill>
              </a:rPr>
              <a:t>」からダウンロード可能です。</a:t>
            </a:r>
            <a:endParaRPr lang="en-US" altLang="ja-JP" sz="1600" dirty="0">
              <a:solidFill>
                <a:prstClr val="black"/>
              </a:solidFill>
            </a:endParaRPr>
          </a:p>
        </p:txBody>
      </p:sp>
    </p:spTree>
    <p:extLst>
      <p:ext uri="{BB962C8B-B14F-4D97-AF65-F5344CB8AC3E}">
        <p14:creationId xmlns:p14="http://schemas.microsoft.com/office/powerpoint/2010/main" val="3283569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目標の妥当性確認の概要</a:t>
            </a:r>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SBT</a:t>
            </a:r>
            <a:r>
              <a:rPr lang="ja-JP" altLang="en-US" dirty="0"/>
              <a:t>認定を申請すると、目標の妥当性確認を通じて認定の可否が審査される</a:t>
            </a:r>
            <a:endParaRPr lang="en-US" altLang="ja-JP" dirty="0"/>
          </a:p>
        </p:txBody>
      </p:sp>
      <p:graphicFrame>
        <p:nvGraphicFramePr>
          <p:cNvPr id="5" name="表 4"/>
          <p:cNvGraphicFramePr>
            <a:graphicFrameLocks noGrp="1"/>
          </p:cNvGraphicFramePr>
          <p:nvPr/>
        </p:nvGraphicFramePr>
        <p:xfrm>
          <a:off x="537622" y="1870352"/>
          <a:ext cx="9616568" cy="5334000"/>
        </p:xfrm>
        <a:graphic>
          <a:graphicData uri="http://schemas.openxmlformats.org/drawingml/2006/table">
            <a:tbl>
              <a:tblPr firstRow="1" bandRow="1"/>
              <a:tblGrid>
                <a:gridCol w="3118227">
                  <a:extLst>
                    <a:ext uri="{9D8B030D-6E8A-4147-A177-3AD203B41FA5}">
                      <a16:colId xmlns:a16="http://schemas.microsoft.com/office/drawing/2014/main" val="20000"/>
                    </a:ext>
                  </a:extLst>
                </a:gridCol>
                <a:gridCol w="6498341">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dirty="0">
                          <a:solidFill>
                            <a:sysClr val="windowText" lastClr="000000"/>
                          </a:solidFill>
                          <a:latin typeface="+mn-ea"/>
                          <a:ea typeface="+mn-ea"/>
                        </a:rPr>
                        <a:t>項目</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dirty="0">
                          <a:solidFill>
                            <a:sysClr val="windowText" lastClr="000000"/>
                          </a:solidFill>
                          <a:latin typeface="+mn-ea"/>
                          <a:ea typeface="+mn-ea"/>
                        </a:rPr>
                        <a:t>内容</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評価対象企業</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400" dirty="0">
                          <a:latin typeface="+mn-ea"/>
                          <a:ea typeface="+mn-ea"/>
                        </a:rPr>
                        <a:t>一次審査（申請書の記載事項に問題が無いか確認するもの）を通過した企業</a:t>
                      </a:r>
                      <a:endParaRPr kumimoji="1" lang="en-US" altLang="ja-JP" sz="1400" dirty="0">
                        <a:latin typeface="+mn-ea"/>
                        <a:ea typeface="+mn-ea"/>
                      </a:endParaRPr>
                    </a:p>
                    <a:p>
                      <a:pPr marL="85725" indent="-85725">
                        <a:buFont typeface="Arial" panose="020B0604020202020204" pitchFamily="34" charset="0"/>
                        <a:buChar char="•"/>
                      </a:pPr>
                      <a:r>
                        <a:rPr kumimoji="1" lang="ja-JP" altLang="en-US" sz="1400" dirty="0">
                          <a:latin typeface="+mn-ea"/>
                          <a:ea typeface="+mn-ea"/>
                        </a:rPr>
                        <a:t>発展途上国に本社が所在する企業は申請費用が免除される</a:t>
                      </a:r>
                      <a:endParaRPr kumimoji="1" lang="en-US" altLang="ja-JP" sz="14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評価対象目標</a:t>
                      </a:r>
                      <a:endParaRPr kumimoji="1" lang="en-US" altLang="ja-JP" sz="14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n-ea"/>
                          <a:ea typeface="+mn-ea"/>
                        </a:rPr>
                        <a:t>目標を全ての</a:t>
                      </a:r>
                      <a:r>
                        <a:rPr kumimoji="1" lang="en-US" altLang="ja-JP" sz="1400" dirty="0">
                          <a:latin typeface="+mn-ea"/>
                          <a:ea typeface="+mn-ea"/>
                        </a:rPr>
                        <a:t>SBT</a:t>
                      </a:r>
                      <a:r>
                        <a:rPr kumimoji="1" lang="ja-JP" altLang="en-US" sz="1400" dirty="0">
                          <a:latin typeface="+mn-ea"/>
                          <a:ea typeface="+mn-ea"/>
                        </a:rPr>
                        <a:t>基準に照らして評価</a:t>
                      </a:r>
                      <a:endParaRPr kumimoji="1" lang="en-US" altLang="ja-JP" sz="14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目標認定申請書</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400" dirty="0">
                          <a:latin typeface="+mn-ea"/>
                          <a:ea typeface="+mn-ea"/>
                        </a:rPr>
                        <a:t>目標全体の妥当性確認や再提出を望むのであれば、申請書は全て記入しなければならない</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レビュー実施者</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400" dirty="0">
                          <a:latin typeface="+mn-ea"/>
                          <a:ea typeface="+mn-ea"/>
                        </a:rPr>
                        <a:t>目標妥当性確認チーム（必要に応じてテクニカルワーキンググループやリーダーシップチームも参加）</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提供されるフィードバック水準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400" dirty="0">
                          <a:latin typeface="+mn-ea"/>
                          <a:ea typeface="+mn-ea"/>
                        </a:rPr>
                        <a:t>詳細なフィードバックが以下の形式で、評価の段階ごとに提供される</a:t>
                      </a:r>
                      <a:endParaRPr kumimoji="1" lang="en-US" altLang="ja-JP" sz="1400" dirty="0">
                        <a:latin typeface="+mn-ea"/>
                        <a:ea typeface="+mn-ea"/>
                      </a:endParaRPr>
                    </a:p>
                    <a:p>
                      <a:pPr marL="180000" indent="-86400">
                        <a:buFont typeface="Wingdings" panose="05000000000000000000" pitchFamily="2" charset="2"/>
                        <a:buChar char="ü"/>
                      </a:pPr>
                      <a:r>
                        <a:rPr kumimoji="1" lang="ja-JP" altLang="en-US" sz="1400" dirty="0">
                          <a:latin typeface="+mn-ea"/>
                          <a:ea typeface="+mn-ea"/>
                        </a:rPr>
                        <a:t>申請内容が基準に合致していなかった場合に、非適合箇所に対処するための推奨事項を含む包括的な目標妥当性確認レポート</a:t>
                      </a:r>
                      <a:endParaRPr kumimoji="1" lang="en-US" altLang="ja-JP" sz="1400" dirty="0">
                        <a:latin typeface="+mn-ea"/>
                        <a:ea typeface="+mn-ea"/>
                      </a:endParaRPr>
                    </a:p>
                    <a:p>
                      <a:pPr marL="180000" indent="-86400">
                        <a:buFont typeface="Wingdings" panose="05000000000000000000" pitchFamily="2" charset="2"/>
                        <a:buChar char="ü"/>
                      </a:pPr>
                      <a:r>
                        <a:rPr kumimoji="1" lang="ja-JP" altLang="en-US" sz="1400" dirty="0">
                          <a:latin typeface="+mn-ea"/>
                          <a:ea typeface="+mn-ea"/>
                        </a:rPr>
                        <a:t>公式決定文書</a:t>
                      </a:r>
                      <a:endParaRPr kumimoji="1" lang="en-US" altLang="ja-JP" sz="1400" dirty="0">
                        <a:latin typeface="+mn-ea"/>
                        <a:ea typeface="+mn-ea"/>
                      </a:endParaRPr>
                    </a:p>
                    <a:p>
                      <a:pPr marL="180000" indent="-86400">
                        <a:buFont typeface="Wingdings" panose="05000000000000000000" pitchFamily="2" charset="2"/>
                        <a:buChar char="ü"/>
                      </a:pPr>
                      <a:r>
                        <a:rPr kumimoji="1" lang="ja-JP" altLang="en-US" sz="1400" dirty="0">
                          <a:latin typeface="+mn-ea"/>
                          <a:ea typeface="+mn-ea"/>
                        </a:rPr>
                        <a:t>リクエストに応じて、</a:t>
                      </a:r>
                      <a:r>
                        <a:rPr kumimoji="1" lang="en-US" altLang="ja-JP" sz="1400" dirty="0" err="1">
                          <a:latin typeface="+mn-ea"/>
                          <a:ea typeface="+mn-ea"/>
                        </a:rPr>
                        <a:t>SBTi</a:t>
                      </a:r>
                      <a:r>
                        <a:rPr kumimoji="1" lang="ja-JP" altLang="en-US" sz="1400" dirty="0">
                          <a:latin typeface="+mn-ea"/>
                          <a:ea typeface="+mn-ea"/>
                        </a:rPr>
                        <a:t>のテクニカルエキスパートとの</a:t>
                      </a:r>
                      <a:r>
                        <a:rPr kumimoji="1" lang="en-US" altLang="ja-JP" sz="1400" dirty="0">
                          <a:latin typeface="+mn-ea"/>
                          <a:ea typeface="+mn-ea"/>
                        </a:rPr>
                        <a:t>60</a:t>
                      </a:r>
                      <a:r>
                        <a:rPr kumimoji="1" lang="ja-JP" altLang="en-US" sz="1400" dirty="0">
                          <a:latin typeface="+mn-ea"/>
                          <a:ea typeface="+mn-ea"/>
                        </a:rPr>
                        <a:t>分間までのフィードバック</a:t>
                      </a:r>
                      <a:endParaRPr kumimoji="1" lang="en-US" altLang="ja-JP" sz="14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kumimoji="1" lang="ja-JP" altLang="en-US" sz="1400" dirty="0">
                          <a:latin typeface="+mn-ea"/>
                          <a:ea typeface="+mn-ea"/>
                        </a:rPr>
                        <a:t>回答期間</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marR="0" lvl="0" indent="-85725"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公式決定文書と目標妥当性確認レポートは、妥当性確認サービスが開始してから</a:t>
                      </a:r>
                      <a:r>
                        <a:rPr kumimoji="1" lang="en-US" altLang="ja-JP" sz="1400" b="0" i="0" u="none" strike="noStrike" kern="1200" cap="none" spc="0" normalizeH="0" baseline="0" noProof="0" dirty="0">
                          <a:ln>
                            <a:noFill/>
                          </a:ln>
                          <a:solidFill>
                            <a:prstClr val="black"/>
                          </a:solidFill>
                          <a:effectLst/>
                          <a:uLnTx/>
                          <a:uFillTx/>
                          <a:latin typeface="+mn-lt"/>
                          <a:ea typeface="+mn-ea"/>
                          <a:cs typeface="+mn-cs"/>
                        </a:rPr>
                        <a:t>30</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営業日以内に発行される</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417361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決定の有効性</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n-ea"/>
                          <a:ea typeface="+mn-ea"/>
                        </a:rPr>
                        <a:t>旧バージョン</a:t>
                      </a:r>
                      <a:r>
                        <a:rPr kumimoji="1" lang="ja-JP" altLang="en-US" sz="1400">
                          <a:latin typeface="+mn-ea"/>
                          <a:ea typeface="+mn-ea"/>
                        </a:rPr>
                        <a:t>のツール</a:t>
                      </a:r>
                      <a:r>
                        <a:rPr kumimoji="1" lang="en-US" altLang="ja-JP" sz="1400">
                          <a:latin typeface="+mn-ea"/>
                          <a:ea typeface="+mn-ea"/>
                        </a:rPr>
                        <a:t>/</a:t>
                      </a:r>
                      <a:r>
                        <a:rPr kumimoji="1" lang="ja-JP" altLang="en-US" sz="1400">
                          <a:latin typeface="+mn-ea"/>
                          <a:ea typeface="+mn-ea"/>
                        </a:rPr>
                        <a:t>手法</a:t>
                      </a:r>
                      <a:r>
                        <a:rPr kumimoji="1" lang="ja-JP" altLang="en-US" sz="1400" dirty="0">
                          <a:latin typeface="+mn-ea"/>
                          <a:ea typeface="+mn-ea"/>
                        </a:rPr>
                        <a:t>を用いてモデル化され、認定された目標は、最新</a:t>
                      </a:r>
                      <a:r>
                        <a:rPr kumimoji="1" lang="ja-JP" altLang="en-US" sz="1400">
                          <a:latin typeface="+mn-ea"/>
                          <a:ea typeface="+mn-ea"/>
                        </a:rPr>
                        <a:t>のツール</a:t>
                      </a:r>
                      <a:r>
                        <a:rPr kumimoji="1" lang="en-US" altLang="ja-JP" sz="1400">
                          <a:latin typeface="+mn-ea"/>
                          <a:ea typeface="+mn-ea"/>
                        </a:rPr>
                        <a:t>/</a:t>
                      </a:r>
                      <a:r>
                        <a:rPr kumimoji="1" lang="ja-JP" altLang="en-US" sz="1400">
                          <a:latin typeface="+mn-ea"/>
                          <a:ea typeface="+mn-ea"/>
                        </a:rPr>
                        <a:t>手法</a:t>
                      </a:r>
                      <a:r>
                        <a:rPr kumimoji="1" lang="ja-JP" altLang="en-US" sz="1400" dirty="0">
                          <a:latin typeface="+mn-ea"/>
                          <a:ea typeface="+mn-ea"/>
                        </a:rPr>
                        <a:t>の発効後、</a:t>
                      </a:r>
                      <a:r>
                        <a:rPr kumimoji="1" lang="en-US" altLang="ja-JP" sz="1400" dirty="0">
                          <a:latin typeface="+mn-ea"/>
                          <a:ea typeface="+mn-ea"/>
                        </a:rPr>
                        <a:t>6</a:t>
                      </a:r>
                      <a:r>
                        <a:rPr kumimoji="1" lang="ja-JP" altLang="en-US" sz="1400" dirty="0">
                          <a:latin typeface="+mn-ea"/>
                          <a:ea typeface="+mn-ea"/>
                        </a:rPr>
                        <a:t>か月のみ有効。当該期間が過ぎると、目標は</a:t>
                      </a:r>
                      <a:r>
                        <a:rPr kumimoji="1" lang="ja-JP" altLang="en-US" sz="1400">
                          <a:latin typeface="+mn-ea"/>
                          <a:ea typeface="+mn-ea"/>
                        </a:rPr>
                        <a:t>新しいツール</a:t>
                      </a:r>
                      <a:r>
                        <a:rPr kumimoji="1" lang="en-US" altLang="ja-JP" sz="1400">
                          <a:latin typeface="+mn-ea"/>
                          <a:ea typeface="+mn-ea"/>
                        </a:rPr>
                        <a:t>/</a:t>
                      </a:r>
                      <a:r>
                        <a:rPr kumimoji="1" lang="ja-JP" altLang="en-US" sz="1400">
                          <a:latin typeface="+mn-ea"/>
                          <a:ea typeface="+mn-ea"/>
                        </a:rPr>
                        <a:t>手法</a:t>
                      </a:r>
                      <a:r>
                        <a:rPr kumimoji="1" lang="ja-JP" altLang="en-US" sz="1400" dirty="0">
                          <a:latin typeface="+mn-ea"/>
                          <a:ea typeface="+mn-ea"/>
                        </a:rPr>
                        <a:t>を用いて再計算されなければならない</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dirty="0">
                          <a:latin typeface="+mn-ea"/>
                          <a:ea typeface="+mn-ea"/>
                        </a:rPr>
                        <a:t>連絡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400" dirty="0">
                          <a:latin typeface="+mn-ea"/>
                          <a:ea typeface="+mn-ea"/>
                        </a:rPr>
                        <a:t>企業には認定の日（</a:t>
                      </a:r>
                      <a:r>
                        <a:rPr kumimoji="1" lang="en-US" altLang="ja-JP" sz="1400" dirty="0">
                          <a:latin typeface="+mn-ea"/>
                          <a:ea typeface="+mn-ea"/>
                        </a:rPr>
                        <a:t>SBT</a:t>
                      </a:r>
                      <a:r>
                        <a:rPr kumimoji="1" lang="ja-JP" altLang="en-US" sz="1400" dirty="0">
                          <a:latin typeface="+mn-ea"/>
                          <a:ea typeface="+mn-ea"/>
                        </a:rPr>
                        <a:t>事務局からの資料送付時）から</a:t>
                      </a:r>
                      <a:r>
                        <a:rPr kumimoji="1" lang="en-US" altLang="ja-JP" sz="1400" dirty="0">
                          <a:latin typeface="+mn-ea"/>
                          <a:ea typeface="+mn-ea"/>
                        </a:rPr>
                        <a:t>1</a:t>
                      </a:r>
                      <a:r>
                        <a:rPr kumimoji="1" lang="ja-JP" altLang="en-US" sz="1400" dirty="0">
                          <a:latin typeface="+mn-ea"/>
                          <a:ea typeface="+mn-ea"/>
                        </a:rPr>
                        <a:t>か月以内に、</a:t>
                      </a:r>
                      <a:r>
                        <a:rPr kumimoji="1" lang="en-US" altLang="ja-JP" sz="1400" dirty="0" err="1">
                          <a:latin typeface="+mn-ea"/>
                          <a:ea typeface="+mn-ea"/>
                        </a:rPr>
                        <a:t>SBTi</a:t>
                      </a:r>
                      <a:r>
                        <a:rPr kumimoji="1" lang="ja-JP" altLang="en-US" sz="1400" dirty="0">
                          <a:latin typeface="+mn-ea"/>
                          <a:ea typeface="+mn-ea"/>
                        </a:rPr>
                        <a:t>ウェブサイトでの公表日が割り当てられる。これは認定承認のメールで通知される。企業がこの日付に合意しない場合、企業は認定された目標を</a:t>
                      </a:r>
                      <a:r>
                        <a:rPr kumimoji="1" lang="en-US" altLang="ja-JP" sz="1400" dirty="0">
                          <a:latin typeface="+mn-ea"/>
                          <a:ea typeface="+mn-ea"/>
                        </a:rPr>
                        <a:t>6</a:t>
                      </a:r>
                      <a:r>
                        <a:rPr kumimoji="1" lang="ja-JP" altLang="en-US" sz="1400" dirty="0">
                          <a:latin typeface="+mn-ea"/>
                          <a:ea typeface="+mn-ea"/>
                        </a:rPr>
                        <a:t>カ月以内に公開しなければならない。</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テキスト ボックス 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SBTi</a:t>
            </a:r>
            <a:r>
              <a:rPr lang="en-US" altLang="ja-JP" sz="900" dirty="0">
                <a:solidFill>
                  <a:srgbClr val="000000"/>
                </a:solidFill>
                <a:latin typeface="Meiryo UI" pitchFamily="50" charset="-128"/>
                <a:ea typeface="Meiryo UI" pitchFamily="50" charset="-128"/>
                <a:cs typeface="Meiryo UI" pitchFamily="50" charset="-128"/>
              </a:rPr>
              <a:t> Corporate Manual Version 2.0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https://sciencebasedtargets.org/resources/files/SBTi-Corporate-Manual</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398511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認定申請に伴う費用など</a:t>
            </a:r>
          </a:p>
        </p:txBody>
      </p:sp>
      <p:sp>
        <p:nvSpPr>
          <p:cNvPr id="6" name="コンテンツ プレースホルダー 2"/>
          <p:cNvSpPr txBox="1">
            <a:spLocks/>
          </p:cNvSpPr>
          <p:nvPr/>
        </p:nvSpPr>
        <p:spPr>
          <a:xfrm>
            <a:off x="577926" y="1465549"/>
            <a:ext cx="9469052" cy="4521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Bef>
                <a:spcPts val="600"/>
              </a:spcBef>
              <a:spcAft>
                <a:spcPts val="0"/>
              </a:spcAft>
            </a:pPr>
            <a:r>
              <a:rPr lang="ja-JP" altLang="en-US" sz="2800" dirty="0">
                <a:latin typeface="Meiryo UI" panose="020B0604030504040204" pitchFamily="50" charset="-128"/>
                <a:ea typeface="Meiryo UI" panose="020B0604030504040204" pitchFamily="50" charset="-128"/>
              </a:rPr>
              <a:t>目標の妥当性確認には、</a:t>
            </a:r>
            <a:r>
              <a:rPr lang="en-US" altLang="ja-JP" sz="2800" b="1" dirty="0">
                <a:solidFill>
                  <a:srgbClr val="FF0000"/>
                </a:solidFill>
                <a:latin typeface="Meiryo UI" panose="020B0604030504040204" pitchFamily="50" charset="-128"/>
                <a:ea typeface="Meiryo UI" panose="020B0604030504040204" pitchFamily="50" charset="-128"/>
              </a:rPr>
              <a:t>USD9,500</a:t>
            </a:r>
            <a:r>
              <a:rPr lang="ja-JP" altLang="en-US" sz="2800" b="1" dirty="0">
                <a:solidFill>
                  <a:srgbClr val="FF0000"/>
                </a:solidFill>
                <a:latin typeface="Meiryo UI" panose="020B0604030504040204" pitchFamily="50" charset="-128"/>
                <a:ea typeface="Meiryo UI" panose="020B0604030504040204" pitchFamily="50" charset="-128"/>
              </a:rPr>
              <a:t>（外税）</a:t>
            </a:r>
            <a:r>
              <a:rPr lang="ja-JP" altLang="en-US" sz="2800" dirty="0">
                <a:latin typeface="Meiryo UI" panose="020B0604030504040204" pitchFamily="50" charset="-128"/>
                <a:ea typeface="Meiryo UI" panose="020B0604030504040204" pitchFamily="50" charset="-128"/>
              </a:rPr>
              <a:t>の申請費用が必要（最大</a:t>
            </a:r>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回の目標評価を受けられる）</a:t>
            </a:r>
            <a:endParaRPr lang="en-US" altLang="ja-JP" sz="2800" dirty="0">
              <a:latin typeface="Meiryo UI" panose="020B0604030504040204" pitchFamily="50" charset="-128"/>
              <a:ea typeface="Meiryo UI" panose="020B0604030504040204" pitchFamily="50" charset="-128"/>
            </a:endParaRPr>
          </a:p>
          <a:p>
            <a:pPr fontAlgn="auto">
              <a:spcBef>
                <a:spcPts val="600"/>
              </a:spcBef>
              <a:spcAft>
                <a:spcPts val="0"/>
              </a:spcAft>
            </a:pPr>
            <a:r>
              <a:rPr lang="ja-JP" altLang="en-US" sz="2800" dirty="0">
                <a:latin typeface="Meiryo UI" panose="020B0604030504040204" pitchFamily="50" charset="-128"/>
                <a:ea typeface="Meiryo UI" panose="020B0604030504040204" pitchFamily="50" charset="-128"/>
              </a:rPr>
              <a:t>以降の目標再提出は、</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回につき</a:t>
            </a:r>
            <a:r>
              <a:rPr lang="en-US" altLang="ja-JP" sz="2800" b="1" dirty="0">
                <a:solidFill>
                  <a:srgbClr val="FF0000"/>
                </a:solidFill>
                <a:latin typeface="Meiryo UI" panose="020B0604030504040204" pitchFamily="50" charset="-128"/>
                <a:ea typeface="Meiryo UI" panose="020B0604030504040204" pitchFamily="50" charset="-128"/>
              </a:rPr>
              <a:t>USD4,750</a:t>
            </a:r>
            <a:r>
              <a:rPr lang="ja-JP" altLang="en-US" sz="2800" b="1" dirty="0">
                <a:solidFill>
                  <a:srgbClr val="FF0000"/>
                </a:solidFill>
                <a:latin typeface="Meiryo UI" panose="020B0604030504040204" pitchFamily="50" charset="-128"/>
                <a:ea typeface="Meiryo UI" panose="020B0604030504040204" pitchFamily="50" charset="-128"/>
              </a:rPr>
              <a:t>（外税）</a:t>
            </a:r>
            <a:r>
              <a:rPr lang="ja-JP" altLang="en-US" sz="2800" dirty="0">
                <a:latin typeface="Meiryo UI" panose="020B0604030504040204" pitchFamily="50" charset="-128"/>
                <a:ea typeface="Meiryo UI" panose="020B0604030504040204" pitchFamily="50" charset="-128"/>
              </a:rPr>
              <a:t>の申請費用が必要</a:t>
            </a:r>
            <a:endParaRPr lang="en-US" altLang="ja-JP" sz="2800" dirty="0">
              <a:latin typeface="Meiryo UI" panose="020B0604030504040204" pitchFamily="50" charset="-128"/>
              <a:ea typeface="Meiryo UI" panose="020B0604030504040204" pitchFamily="50" charset="-128"/>
            </a:endParaRPr>
          </a:p>
          <a:p>
            <a:pPr marL="715963" fontAlgn="auto">
              <a:spcBef>
                <a:spcPts val="600"/>
              </a:spcBef>
              <a:spcAft>
                <a:spcPts val="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再提出は</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回の目標のみを評価する</a:t>
            </a:r>
            <a:endParaRPr lang="en-US" altLang="ja-JP" sz="2800" dirty="0">
              <a:latin typeface="Meiryo UI" panose="020B0604030504040204" pitchFamily="50" charset="-128"/>
              <a:ea typeface="Meiryo UI" panose="020B0604030504040204" pitchFamily="50" charset="-128"/>
            </a:endParaRPr>
          </a:p>
          <a:p>
            <a:pPr marL="715963" fontAlgn="auto">
              <a:spcBef>
                <a:spcPts val="600"/>
              </a:spcBef>
              <a:spcAft>
                <a:spcPts val="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再提出の申請費用は、以下の企業に適用される</a:t>
            </a:r>
            <a:endParaRPr lang="en-US" altLang="ja-JP" sz="2800" dirty="0">
              <a:latin typeface="Meiryo UI" panose="020B0604030504040204" pitchFamily="50" charset="-128"/>
              <a:ea typeface="Meiryo UI" panose="020B0604030504040204" pitchFamily="50" charset="-128"/>
            </a:endParaRPr>
          </a:p>
          <a:p>
            <a:pPr marL="1258888" indent="-514350" fontAlgn="auto">
              <a:spcBef>
                <a:spcPts val="600"/>
              </a:spcBef>
              <a:spcAft>
                <a:spcPts val="0"/>
              </a:spcAft>
              <a:buFont typeface="+mj-ea"/>
              <a:buAutoNum type="circleNumDbPlain"/>
            </a:pPr>
            <a:r>
              <a:rPr lang="ja-JP" altLang="en-US" sz="2400" dirty="0">
                <a:latin typeface="Meiryo UI" panose="020B0604030504040204" pitchFamily="50" charset="-128"/>
                <a:ea typeface="Meiryo UI" panose="020B0604030504040204" pitchFamily="50" charset="-128"/>
              </a:rPr>
              <a:t>少なくとも一度は目標妥当性確認のサービスを利用した企業</a:t>
            </a:r>
            <a:endParaRPr lang="en-US" altLang="ja-JP" sz="2400" dirty="0">
              <a:latin typeface="Meiryo UI" panose="020B0604030504040204" pitchFamily="50" charset="-128"/>
              <a:ea typeface="Meiryo UI" panose="020B0604030504040204" pitchFamily="50" charset="-128"/>
            </a:endParaRPr>
          </a:p>
          <a:p>
            <a:pPr marL="1258888" indent="-514350" fontAlgn="auto">
              <a:spcBef>
                <a:spcPts val="600"/>
              </a:spcBef>
              <a:spcAft>
                <a:spcPts val="0"/>
              </a:spcAft>
              <a:buFont typeface="+mj-ea"/>
              <a:buAutoNum type="circleNumDbPlain"/>
            </a:pPr>
            <a:r>
              <a:rPr lang="ja-JP" altLang="en-US" sz="2400" dirty="0">
                <a:latin typeface="Meiryo UI" panose="020B0604030504040204" pitchFamily="50" charset="-128"/>
                <a:ea typeface="Meiryo UI" panose="020B0604030504040204" pitchFamily="50" charset="-128"/>
              </a:rPr>
              <a:t>既に認定を受けており、目標の更新を目指す企業</a:t>
            </a:r>
            <a:endParaRPr lang="en-US" altLang="ja-JP" sz="2400" dirty="0">
              <a:latin typeface="Meiryo UI" panose="020B0604030504040204" pitchFamily="50" charset="-128"/>
              <a:ea typeface="Meiryo UI" panose="020B0604030504040204" pitchFamily="50" charset="-128"/>
            </a:endParaRPr>
          </a:p>
        </p:txBody>
      </p:sp>
      <p:sp>
        <p:nvSpPr>
          <p:cNvPr id="5" name="テキスト ボックス 4"/>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SBTi</a:t>
            </a:r>
            <a:r>
              <a:rPr lang="en-US" altLang="ja-JP" sz="900" dirty="0">
                <a:solidFill>
                  <a:srgbClr val="000000"/>
                </a:solidFill>
                <a:latin typeface="Meiryo UI" pitchFamily="50" charset="-128"/>
                <a:ea typeface="Meiryo UI" pitchFamily="50" charset="-128"/>
                <a:cs typeface="Meiryo UI" pitchFamily="50" charset="-128"/>
              </a:rPr>
              <a:t> Corporate Manual Version 2.0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https://sciencebasedtargets.org/resources/files/SBTi-Corporate-Manual</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9107957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】Business</a:t>
            </a:r>
            <a:r>
              <a:rPr kumimoji="1" lang="ja-JP" altLang="en-US" dirty="0"/>
              <a:t> </a:t>
            </a:r>
            <a:r>
              <a:rPr kumimoji="1" lang="en-US" altLang="ja-JP" dirty="0"/>
              <a:t>Ambition</a:t>
            </a:r>
            <a:r>
              <a:rPr kumimoji="1" lang="ja-JP" altLang="en-US" dirty="0"/>
              <a:t> </a:t>
            </a:r>
            <a:r>
              <a:rPr kumimoji="1" lang="en-US" altLang="ja-JP" dirty="0"/>
              <a:t>for</a:t>
            </a:r>
            <a:r>
              <a:rPr kumimoji="1" lang="ja-JP" altLang="en-US" dirty="0"/>
              <a:t> </a:t>
            </a:r>
            <a:r>
              <a:rPr kumimoji="1" lang="en-US" altLang="ja-JP" dirty="0"/>
              <a:t>1.5</a:t>
            </a:r>
            <a:r>
              <a:rPr kumimoji="1" lang="ja-JP" altLang="en-US" dirty="0"/>
              <a:t>℃</a:t>
            </a:r>
          </a:p>
        </p:txBody>
      </p:sp>
      <p:sp>
        <p:nvSpPr>
          <p:cNvPr id="4" name="コンテンツ プレースホルダー 2"/>
          <p:cNvSpPr txBox="1">
            <a:spLocks/>
          </p:cNvSpPr>
          <p:nvPr/>
        </p:nvSpPr>
        <p:spPr>
          <a:xfrm>
            <a:off x="500102" y="1352279"/>
            <a:ext cx="9469052" cy="60539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ts val="600"/>
              </a:spcBef>
            </a:pPr>
            <a:r>
              <a:rPr lang="ja-JP" altLang="en-US" sz="1800" dirty="0">
                <a:solidFill>
                  <a:prstClr val="black"/>
                </a:solidFill>
                <a:latin typeface="+mn-ea"/>
              </a:rPr>
              <a:t>国連グローバル・コンパクトが推進する、企業が</a:t>
            </a:r>
            <a:r>
              <a:rPr lang="en-US" altLang="ja-JP" sz="1800" dirty="0">
                <a:solidFill>
                  <a:prstClr val="black"/>
                </a:solidFill>
                <a:latin typeface="+mn-ea"/>
              </a:rPr>
              <a:t>1.5℃</a:t>
            </a:r>
            <a:r>
              <a:rPr lang="ja-JP" altLang="en-US" sz="1800" dirty="0">
                <a:solidFill>
                  <a:prstClr val="black"/>
                </a:solidFill>
                <a:latin typeface="+mn-ea"/>
              </a:rPr>
              <a:t>目標を目指すことを誓約するキャンペーン。参加により、ステークホルダーに対し高い野心を発信できる他、コミュニケーションや政策提言の機会を得られる可能性がある</a:t>
            </a:r>
            <a:endParaRPr lang="en-US" altLang="ja-JP" sz="1800" dirty="0">
              <a:solidFill>
                <a:prstClr val="black"/>
              </a:solidFill>
              <a:latin typeface="+mn-ea"/>
            </a:endParaRPr>
          </a:p>
          <a:p>
            <a:pPr lvl="0">
              <a:spcBef>
                <a:spcPts val="600"/>
              </a:spcBef>
            </a:pPr>
            <a:r>
              <a:rPr lang="en-US" altLang="ja-JP" sz="1800" dirty="0" err="1">
                <a:solidFill>
                  <a:prstClr val="black"/>
                </a:solidFill>
                <a:latin typeface="+mn-ea"/>
              </a:rPr>
              <a:t>SBTi</a:t>
            </a:r>
            <a:r>
              <a:rPr lang="ja-JP" altLang="en-US" sz="1800" dirty="0">
                <a:solidFill>
                  <a:prstClr val="black"/>
                </a:solidFill>
                <a:latin typeface="+mn-ea"/>
              </a:rPr>
              <a:t>ウェブサイトで公開されている</a:t>
            </a:r>
            <a:r>
              <a:rPr lang="en-US" altLang="ja-JP" sz="1800" dirty="0">
                <a:solidFill>
                  <a:prstClr val="black"/>
                </a:solidFill>
                <a:latin typeface="+mn-ea"/>
              </a:rPr>
              <a:t>Commitment Letter</a:t>
            </a:r>
            <a:r>
              <a:rPr lang="ja-JP" altLang="en-US" sz="1800" dirty="0">
                <a:solidFill>
                  <a:prstClr val="black"/>
                </a:solidFill>
                <a:latin typeface="+mn-ea"/>
              </a:rPr>
              <a:t>に署名し、</a:t>
            </a:r>
            <a:r>
              <a:rPr lang="en-US" altLang="ja-JP" sz="1800" dirty="0">
                <a:solidFill>
                  <a:prstClr val="black"/>
                </a:solidFill>
                <a:latin typeface="+mn-ea"/>
              </a:rPr>
              <a:t>SBT</a:t>
            </a:r>
            <a:r>
              <a:rPr lang="ja-JP" altLang="en-US" sz="1800" dirty="0">
                <a:solidFill>
                  <a:prstClr val="black"/>
                </a:solidFill>
                <a:latin typeface="+mn-ea"/>
              </a:rPr>
              <a:t>事務局に提出することで参加可能</a:t>
            </a:r>
            <a:r>
              <a:rPr lang="ja-JP" altLang="en-US" sz="1800" b="1" dirty="0">
                <a:solidFill>
                  <a:srgbClr val="FF0000"/>
                </a:solidFill>
                <a:latin typeface="+mn-ea"/>
              </a:rPr>
              <a:t>（</a:t>
            </a:r>
            <a:r>
              <a:rPr lang="en-US" altLang="ja-JP" sz="1800" b="1" dirty="0">
                <a:solidFill>
                  <a:srgbClr val="FF0000"/>
                </a:solidFill>
                <a:latin typeface="+mn-ea"/>
              </a:rPr>
              <a:t>SBT</a:t>
            </a:r>
            <a:r>
              <a:rPr lang="ja-JP" altLang="en-US" sz="1800" b="1" dirty="0">
                <a:solidFill>
                  <a:srgbClr val="FF0000"/>
                </a:solidFill>
                <a:latin typeface="+mn-ea"/>
              </a:rPr>
              <a:t>の目標申請とは異なる）</a:t>
            </a:r>
            <a:r>
              <a:rPr lang="ja-JP" altLang="en-US" sz="1800" dirty="0">
                <a:solidFill>
                  <a:prstClr val="black"/>
                </a:solidFill>
                <a:latin typeface="+mn-ea"/>
              </a:rPr>
              <a:t>。署名にあたり、以下の２つのいずれか、または両方を通じて、</a:t>
            </a:r>
            <a:r>
              <a:rPr lang="en-US" altLang="ja-JP" sz="1800" dirty="0">
                <a:solidFill>
                  <a:prstClr val="black"/>
                </a:solidFill>
                <a:latin typeface="+mn-ea"/>
              </a:rPr>
              <a:t>24</a:t>
            </a:r>
            <a:r>
              <a:rPr lang="ja-JP" altLang="en-US" sz="1800" dirty="0">
                <a:solidFill>
                  <a:prstClr val="black"/>
                </a:solidFill>
                <a:latin typeface="+mn-ea"/>
              </a:rPr>
              <a:t>ヶ月以内に自社の脱炭素計画を調整することを宣言する必要がある</a:t>
            </a:r>
          </a:p>
          <a:p>
            <a:pPr marL="628650" lvl="0" indent="-315913">
              <a:spcBef>
                <a:spcPts val="0"/>
              </a:spcBef>
              <a:buFont typeface="Wingdings" panose="05000000000000000000" pitchFamily="2" charset="2"/>
              <a:buChar char="Ø"/>
            </a:pPr>
            <a:r>
              <a:rPr lang="en-US" altLang="ja-JP" sz="1600" dirty="0">
                <a:solidFill>
                  <a:prstClr val="black"/>
                </a:solidFill>
                <a:latin typeface="+mn-ea"/>
              </a:rPr>
              <a:t>1.5℃ science-based emissions reduction targets</a:t>
            </a:r>
            <a:r>
              <a:rPr lang="ja-JP" altLang="en-US" sz="1600" dirty="0">
                <a:solidFill>
                  <a:prstClr val="black"/>
                </a:solidFill>
                <a:latin typeface="+mn-ea"/>
              </a:rPr>
              <a:t>：</a:t>
            </a:r>
            <a:br>
              <a:rPr lang="en-US" altLang="ja-JP" sz="1600" dirty="0">
                <a:solidFill>
                  <a:prstClr val="black"/>
                </a:solidFill>
                <a:latin typeface="+mn-ea"/>
              </a:rPr>
            </a:br>
            <a:r>
              <a:rPr lang="ja-JP" altLang="en-US" sz="1600" dirty="0">
                <a:solidFill>
                  <a:prstClr val="black"/>
                </a:solidFill>
                <a:latin typeface="+mn-ea"/>
              </a:rPr>
              <a:t>　関連する全てのスコープで、削減目標を</a:t>
            </a:r>
            <a:r>
              <a:rPr lang="en-US" altLang="ja-JP" sz="1600" dirty="0">
                <a:solidFill>
                  <a:prstClr val="black"/>
                </a:solidFill>
                <a:latin typeface="+mn-ea"/>
              </a:rPr>
              <a:t>1.5</a:t>
            </a:r>
            <a:r>
              <a:rPr lang="ja-JP" altLang="en-US" sz="1600" dirty="0">
                <a:solidFill>
                  <a:prstClr val="black"/>
                </a:solidFill>
                <a:latin typeface="+mn-ea"/>
              </a:rPr>
              <a:t>℃シナリオに合わせる</a:t>
            </a:r>
          </a:p>
          <a:p>
            <a:pPr marL="628650" lvl="0" indent="-315913">
              <a:spcBef>
                <a:spcPts val="0"/>
              </a:spcBef>
              <a:buFont typeface="Wingdings" panose="05000000000000000000" pitchFamily="2" charset="2"/>
              <a:buChar char="Ø"/>
            </a:pPr>
            <a:r>
              <a:rPr lang="en-US" altLang="ja-JP" sz="1600" dirty="0">
                <a:solidFill>
                  <a:prstClr val="black"/>
                </a:solidFill>
                <a:latin typeface="+mn-ea"/>
              </a:rPr>
              <a:t>Net-zero commitment and interim science-based reduction targets</a:t>
            </a:r>
            <a:r>
              <a:rPr lang="ja-JP" altLang="en-US" sz="1600" dirty="0">
                <a:solidFill>
                  <a:prstClr val="black"/>
                </a:solidFill>
                <a:latin typeface="+mn-ea"/>
              </a:rPr>
              <a:t>：</a:t>
            </a:r>
            <a:br>
              <a:rPr lang="en-US" altLang="ja-JP" sz="1600" dirty="0">
                <a:solidFill>
                  <a:prstClr val="black"/>
                </a:solidFill>
                <a:latin typeface="+mn-ea"/>
              </a:rPr>
            </a:br>
            <a:r>
              <a:rPr lang="ja-JP" altLang="en-US" sz="1600" dirty="0">
                <a:solidFill>
                  <a:prstClr val="black"/>
                </a:solidFill>
                <a:latin typeface="+mn-ea"/>
              </a:rPr>
              <a:t>　</a:t>
            </a:r>
            <a:r>
              <a:rPr lang="en-US" altLang="ja-JP" sz="1600" dirty="0">
                <a:solidFill>
                  <a:prstClr val="black"/>
                </a:solidFill>
                <a:latin typeface="+mn-ea"/>
              </a:rPr>
              <a:t>2050</a:t>
            </a:r>
            <a:r>
              <a:rPr lang="ja-JP" altLang="en-US" sz="1600" dirty="0">
                <a:solidFill>
                  <a:prstClr val="black"/>
                </a:solidFill>
                <a:latin typeface="+mn-ea"/>
              </a:rPr>
              <a:t>年までにネットゼロとなり、かつ、</a:t>
            </a:r>
            <a:r>
              <a:rPr lang="en-US" altLang="ja-JP" sz="1600" dirty="0">
                <a:solidFill>
                  <a:prstClr val="black"/>
                </a:solidFill>
                <a:latin typeface="+mn-ea"/>
              </a:rPr>
              <a:t>SBT</a:t>
            </a:r>
            <a:r>
              <a:rPr lang="ja-JP" altLang="en-US" sz="1600" dirty="0">
                <a:solidFill>
                  <a:prstClr val="black"/>
                </a:solidFill>
                <a:latin typeface="+mn-ea"/>
              </a:rPr>
              <a:t>の水準を満たす削減目標を設定する</a:t>
            </a:r>
          </a:p>
          <a:p>
            <a:pPr lvl="0">
              <a:spcBef>
                <a:spcPts val="600"/>
              </a:spcBef>
            </a:pPr>
            <a:r>
              <a:rPr lang="en-US" altLang="ja-JP" sz="1800" dirty="0">
                <a:solidFill>
                  <a:prstClr val="black"/>
                </a:solidFill>
                <a:latin typeface="+mn-ea"/>
              </a:rPr>
              <a:t>2022</a:t>
            </a:r>
            <a:r>
              <a:rPr lang="ja-JP" altLang="en-US" sz="1800" dirty="0">
                <a:solidFill>
                  <a:prstClr val="black"/>
                </a:solidFill>
                <a:latin typeface="+mn-ea"/>
              </a:rPr>
              <a:t>年</a:t>
            </a:r>
            <a:r>
              <a:rPr lang="en-US" altLang="ja-JP" sz="1800" dirty="0">
                <a:solidFill>
                  <a:prstClr val="black"/>
                </a:solidFill>
                <a:latin typeface="+mn-ea"/>
              </a:rPr>
              <a:t>3</a:t>
            </a:r>
            <a:r>
              <a:rPr lang="ja-JP" altLang="en-US" sz="1800" dirty="0">
                <a:solidFill>
                  <a:prstClr val="black"/>
                </a:solidFill>
                <a:latin typeface="+mn-ea"/>
              </a:rPr>
              <a:t>月</a:t>
            </a:r>
            <a:r>
              <a:rPr lang="en-US" altLang="ja-JP" sz="1800" dirty="0">
                <a:solidFill>
                  <a:prstClr val="black"/>
                </a:solidFill>
                <a:latin typeface="+mn-ea"/>
              </a:rPr>
              <a:t>3</a:t>
            </a:r>
            <a:r>
              <a:rPr lang="ja-JP" altLang="en-US" sz="1800" dirty="0">
                <a:solidFill>
                  <a:prstClr val="black"/>
                </a:solidFill>
                <a:latin typeface="+mn-ea"/>
              </a:rPr>
              <a:t>日時点で</a:t>
            </a:r>
            <a:r>
              <a:rPr lang="en-US" altLang="ja-JP" sz="1800" dirty="0">
                <a:solidFill>
                  <a:prstClr val="black"/>
                </a:solidFill>
                <a:latin typeface="+mn-ea"/>
              </a:rPr>
              <a:t>1,290</a:t>
            </a:r>
            <a:r>
              <a:rPr lang="ja-JP" altLang="en-US" sz="1800" dirty="0">
                <a:solidFill>
                  <a:prstClr val="black"/>
                </a:solidFill>
                <a:latin typeface="+mn-ea"/>
              </a:rPr>
              <a:t>社が</a:t>
            </a:r>
            <a:r>
              <a:rPr lang="en-US" altLang="ja-JP" sz="1800" dirty="0">
                <a:solidFill>
                  <a:prstClr val="black"/>
                </a:solidFill>
                <a:latin typeface="+mn-ea"/>
              </a:rPr>
              <a:t>1.5℃</a:t>
            </a:r>
            <a:r>
              <a:rPr lang="ja-JP" altLang="en-US" sz="1800" dirty="0">
                <a:solidFill>
                  <a:prstClr val="black"/>
                </a:solidFill>
                <a:latin typeface="+mn-ea"/>
              </a:rPr>
              <a:t>目標を目指すことを宣言。日本の宣言企業は</a:t>
            </a:r>
            <a:r>
              <a:rPr lang="en-US" altLang="ja-JP" sz="1800" dirty="0">
                <a:solidFill>
                  <a:prstClr val="black"/>
                </a:solidFill>
                <a:latin typeface="+mn-ea"/>
              </a:rPr>
              <a:t>41</a:t>
            </a:r>
            <a:r>
              <a:rPr lang="ja-JP" altLang="en-US" sz="1800" dirty="0">
                <a:solidFill>
                  <a:prstClr val="black"/>
                </a:solidFill>
                <a:latin typeface="+mn-ea"/>
              </a:rPr>
              <a:t>社</a:t>
            </a:r>
            <a:br>
              <a:rPr lang="en-US" altLang="ja-JP" sz="1800" dirty="0">
                <a:solidFill>
                  <a:prstClr val="black"/>
                </a:solidFill>
                <a:latin typeface="+mn-ea"/>
              </a:rPr>
            </a:br>
            <a:r>
              <a:rPr lang="ja-JP" altLang="en-US" sz="1400" dirty="0">
                <a:solidFill>
                  <a:prstClr val="black"/>
                </a:solidFill>
                <a:latin typeface="+mn-ea"/>
              </a:rPr>
              <a:t>（味の素、アスクル、アサヒグループ</a:t>
            </a:r>
            <a:r>
              <a:rPr lang="en-US" altLang="ja-JP" sz="1400" dirty="0">
                <a:solidFill>
                  <a:prstClr val="black"/>
                </a:solidFill>
                <a:latin typeface="+mn-ea"/>
              </a:rPr>
              <a:t>HD</a:t>
            </a:r>
            <a:r>
              <a:rPr lang="ja-JP" altLang="en-US" sz="1400" dirty="0" err="1">
                <a:solidFill>
                  <a:prstClr val="black"/>
                </a:solidFill>
                <a:latin typeface="+mn-ea"/>
              </a:rPr>
              <a:t>、</a:t>
            </a:r>
            <a:r>
              <a:rPr lang="ja-JP" altLang="en-US" sz="1400" dirty="0">
                <a:solidFill>
                  <a:prstClr val="black"/>
                </a:solidFill>
                <a:latin typeface="+mn-ea"/>
              </a:rPr>
              <a:t>アシックス、大和ハウス工業、デジタルグリッド、</a:t>
            </a:r>
            <a:r>
              <a:rPr lang="en-US" altLang="ja-JP" sz="1400" dirty="0">
                <a:solidFill>
                  <a:prstClr val="black"/>
                </a:solidFill>
                <a:latin typeface="+mn-ea"/>
              </a:rPr>
              <a:t>DMG</a:t>
            </a:r>
            <a:r>
              <a:rPr lang="ja-JP" altLang="en-US" sz="1400" dirty="0">
                <a:solidFill>
                  <a:prstClr val="black"/>
                </a:solidFill>
                <a:latin typeface="+mn-ea"/>
              </a:rPr>
              <a:t>森精機、エコワークス、</a:t>
            </a:r>
            <a:r>
              <a:rPr lang="en-US" altLang="ja-JP" sz="1400" dirty="0">
                <a:solidFill>
                  <a:prstClr val="black"/>
                </a:solidFill>
                <a:latin typeface="+mn-ea"/>
              </a:rPr>
              <a:t>EIZO</a:t>
            </a:r>
            <a:r>
              <a:rPr lang="ja-JP" altLang="en-US" sz="1400" dirty="0" err="1">
                <a:solidFill>
                  <a:prstClr val="black"/>
                </a:solidFill>
                <a:latin typeface="+mn-ea"/>
              </a:rPr>
              <a:t>、</a:t>
            </a:r>
            <a:r>
              <a:rPr lang="en-US" altLang="ja-JP" sz="1400" dirty="0">
                <a:solidFill>
                  <a:prstClr val="black"/>
                </a:solidFill>
                <a:latin typeface="+mn-ea"/>
              </a:rPr>
              <a:t>H.U.</a:t>
            </a:r>
            <a:r>
              <a:rPr lang="ja-JP" altLang="en-US" sz="1400" dirty="0">
                <a:solidFill>
                  <a:prstClr val="black"/>
                </a:solidFill>
                <a:latin typeface="+mn-ea"/>
              </a:rPr>
              <a:t>グループ</a:t>
            </a:r>
            <a:r>
              <a:rPr lang="en-US" altLang="ja-JP" sz="1400" dirty="0">
                <a:solidFill>
                  <a:prstClr val="black"/>
                </a:solidFill>
                <a:latin typeface="+mn-ea"/>
              </a:rPr>
              <a:t>HD</a:t>
            </a:r>
            <a:r>
              <a:rPr lang="ja-JP" altLang="en-US" sz="1400" dirty="0" err="1">
                <a:solidFill>
                  <a:prstClr val="black"/>
                </a:solidFill>
                <a:latin typeface="+mn-ea"/>
              </a:rPr>
              <a:t>、</a:t>
            </a:r>
            <a:r>
              <a:rPr lang="ja-JP" altLang="en-US" sz="1400" dirty="0">
                <a:solidFill>
                  <a:prstClr val="black"/>
                </a:solidFill>
                <a:latin typeface="+mn-ea"/>
              </a:rPr>
              <a:t>日立製作所、岩崎通信機、日本国土開発、花王、加山興業、キリン</a:t>
            </a:r>
            <a:r>
              <a:rPr lang="en-US" altLang="ja-JP" sz="1400" dirty="0">
                <a:solidFill>
                  <a:prstClr val="black"/>
                </a:solidFill>
                <a:latin typeface="+mn-ea"/>
              </a:rPr>
              <a:t>HD</a:t>
            </a:r>
            <a:r>
              <a:rPr lang="ja-JP" altLang="en-US" sz="1400" dirty="0" err="1">
                <a:solidFill>
                  <a:prstClr val="black"/>
                </a:solidFill>
                <a:latin typeface="+mn-ea"/>
              </a:rPr>
              <a:t>、</a:t>
            </a:r>
            <a:r>
              <a:rPr lang="ja-JP" altLang="en-US" sz="1400" dirty="0">
                <a:solidFill>
                  <a:prstClr val="black"/>
                </a:solidFill>
                <a:latin typeface="+mn-ea"/>
              </a:rPr>
              <a:t>国際航業、まち未来製作所、丸井グループ、三菱地所、ミズノ、日本電気、ニチリン、ニコン、日産自動車、野村総合研究所、</a:t>
            </a:r>
            <a:r>
              <a:rPr lang="en-US" altLang="ja-JP" sz="1400" dirty="0">
                <a:solidFill>
                  <a:prstClr val="black"/>
                </a:solidFill>
                <a:latin typeface="+mn-ea"/>
              </a:rPr>
              <a:t>NTT</a:t>
            </a:r>
            <a:r>
              <a:rPr lang="ja-JP" altLang="en-US" sz="1400" dirty="0">
                <a:solidFill>
                  <a:prstClr val="black"/>
                </a:solidFill>
                <a:latin typeface="+mn-ea"/>
              </a:rPr>
              <a:t>データ、小野薬品工業、大塚製薬、パナソニック、ルネサスエレクトロニクス、リコー、セコム、積水ハウス、ソニー、住友林業、サントリー食品インターナショナル、サントリー</a:t>
            </a:r>
            <a:r>
              <a:rPr lang="en-US" altLang="ja-JP" sz="1400" dirty="0">
                <a:solidFill>
                  <a:prstClr val="black"/>
                </a:solidFill>
                <a:latin typeface="+mn-ea"/>
              </a:rPr>
              <a:t>HD</a:t>
            </a:r>
            <a:r>
              <a:rPr lang="ja-JP" altLang="en-US" sz="1400" dirty="0" err="1">
                <a:solidFill>
                  <a:prstClr val="black"/>
                </a:solidFill>
                <a:latin typeface="+mn-ea"/>
              </a:rPr>
              <a:t>、</a:t>
            </a:r>
            <a:r>
              <a:rPr lang="ja-JP" altLang="en-US" sz="1400" dirty="0">
                <a:solidFill>
                  <a:prstClr val="black"/>
                </a:solidFill>
                <a:latin typeface="+mn-ea"/>
              </a:rPr>
              <a:t>武田薬品工業、東急不動産</a:t>
            </a:r>
            <a:r>
              <a:rPr lang="en-US" altLang="ja-JP" sz="1400" dirty="0">
                <a:solidFill>
                  <a:prstClr val="black"/>
                </a:solidFill>
                <a:latin typeface="+mn-ea"/>
              </a:rPr>
              <a:t>HD</a:t>
            </a:r>
            <a:r>
              <a:rPr lang="ja-JP" altLang="en-US" sz="1400" dirty="0" err="1">
                <a:solidFill>
                  <a:prstClr val="black"/>
                </a:solidFill>
                <a:latin typeface="+mn-ea"/>
              </a:rPr>
              <a:t>、</a:t>
            </a:r>
            <a:r>
              <a:rPr lang="ja-JP" altLang="en-US" sz="1400" dirty="0">
                <a:solidFill>
                  <a:prstClr val="black"/>
                </a:solidFill>
                <a:latin typeface="+mn-ea"/>
              </a:rPr>
              <a:t>ウェイストボックス）</a:t>
            </a:r>
            <a:endParaRPr lang="en-US" altLang="ja-JP" sz="1400" dirty="0">
              <a:solidFill>
                <a:prstClr val="black"/>
              </a:solidFill>
              <a:latin typeface="+mn-ea"/>
            </a:endParaRPr>
          </a:p>
          <a:p>
            <a:pPr lvl="0">
              <a:spcBef>
                <a:spcPts val="600"/>
              </a:spcBef>
            </a:pPr>
            <a:r>
              <a:rPr lang="ja-JP" altLang="en-US" sz="1800" dirty="0">
                <a:solidFill>
                  <a:prstClr val="black"/>
                </a:solidFill>
                <a:latin typeface="+mn-ea"/>
              </a:rPr>
              <a:t>ガイドラインにおいて以下のことが示されている</a:t>
            </a:r>
          </a:p>
          <a:p>
            <a:pPr marL="628650" indent="-315913">
              <a:spcBef>
                <a:spcPts val="0"/>
              </a:spcBef>
              <a:buFont typeface="Wingdings" panose="05000000000000000000" pitchFamily="2" charset="2"/>
              <a:buChar char="Ø"/>
            </a:pPr>
            <a:r>
              <a:rPr lang="en-US" altLang="ja-JP" sz="1600" dirty="0">
                <a:solidFill>
                  <a:prstClr val="black"/>
                </a:solidFill>
                <a:latin typeface="+mn-ea"/>
              </a:rPr>
              <a:t>Scope3</a:t>
            </a:r>
            <a:r>
              <a:rPr lang="ja-JP" altLang="en-US" sz="1600" dirty="0">
                <a:solidFill>
                  <a:prstClr val="black"/>
                </a:solidFill>
                <a:latin typeface="+mn-ea"/>
              </a:rPr>
              <a:t>排出量が</a:t>
            </a:r>
            <a:r>
              <a:rPr lang="en-US" altLang="ja-JP" sz="1600" dirty="0">
                <a:solidFill>
                  <a:prstClr val="black"/>
                </a:solidFill>
                <a:latin typeface="+mn-ea"/>
              </a:rPr>
              <a:t>Scope1+2+3</a:t>
            </a:r>
            <a:r>
              <a:rPr lang="ja-JP" altLang="en-US" sz="1600" dirty="0">
                <a:solidFill>
                  <a:prstClr val="black"/>
                </a:solidFill>
                <a:latin typeface="+mn-ea"/>
              </a:rPr>
              <a:t>排出量合計の</a:t>
            </a:r>
            <a:r>
              <a:rPr lang="en-US" altLang="ja-JP" sz="1600" dirty="0">
                <a:solidFill>
                  <a:prstClr val="black"/>
                </a:solidFill>
                <a:latin typeface="+mn-ea"/>
              </a:rPr>
              <a:t>40</a:t>
            </a:r>
            <a:r>
              <a:rPr lang="ja-JP" altLang="en-US" sz="1600" dirty="0">
                <a:solidFill>
                  <a:prstClr val="black"/>
                </a:solidFill>
                <a:latin typeface="+mn-ea"/>
              </a:rPr>
              <a:t>％以上の場合、</a:t>
            </a:r>
            <a:r>
              <a:rPr lang="en-US" altLang="ja-JP" sz="1600" dirty="0">
                <a:solidFill>
                  <a:prstClr val="black"/>
                </a:solidFill>
                <a:latin typeface="+mn-ea"/>
              </a:rPr>
              <a:t>Scope1</a:t>
            </a:r>
            <a:r>
              <a:rPr lang="ja-JP" altLang="en-US" sz="1600" dirty="0">
                <a:solidFill>
                  <a:prstClr val="black"/>
                </a:solidFill>
                <a:latin typeface="+mn-ea"/>
              </a:rPr>
              <a:t>・</a:t>
            </a:r>
            <a:r>
              <a:rPr lang="en-US" altLang="ja-JP" sz="1600" dirty="0">
                <a:solidFill>
                  <a:prstClr val="black"/>
                </a:solidFill>
                <a:latin typeface="+mn-ea"/>
              </a:rPr>
              <a:t>2</a:t>
            </a:r>
            <a:r>
              <a:rPr lang="ja-JP" altLang="en-US" sz="1600" dirty="0">
                <a:solidFill>
                  <a:prstClr val="black"/>
                </a:solidFill>
                <a:latin typeface="+mn-ea"/>
              </a:rPr>
              <a:t>のみならず、</a:t>
            </a:r>
            <a:r>
              <a:rPr lang="en-US" altLang="ja-JP" sz="1600" dirty="0">
                <a:solidFill>
                  <a:prstClr val="black"/>
                </a:solidFill>
                <a:latin typeface="+mn-ea"/>
              </a:rPr>
              <a:t>Scope3</a:t>
            </a:r>
            <a:r>
              <a:rPr lang="ja-JP" altLang="en-US" sz="1600" dirty="0">
                <a:solidFill>
                  <a:prstClr val="black"/>
                </a:solidFill>
                <a:latin typeface="+mn-ea"/>
              </a:rPr>
              <a:t>についても</a:t>
            </a:r>
            <a:r>
              <a:rPr lang="en-US" altLang="ja-JP" sz="1600" dirty="0">
                <a:solidFill>
                  <a:prstClr val="black"/>
                </a:solidFill>
                <a:latin typeface="+mn-ea"/>
              </a:rPr>
              <a:t>1.5℃</a:t>
            </a:r>
            <a:r>
              <a:rPr lang="ja-JP" altLang="en-US" sz="1600" dirty="0">
                <a:solidFill>
                  <a:prstClr val="black"/>
                </a:solidFill>
                <a:latin typeface="+mn-ea"/>
              </a:rPr>
              <a:t>水準を満たす必要がある</a:t>
            </a:r>
            <a:endParaRPr lang="en-US" altLang="ja-JP" sz="1600" dirty="0">
              <a:solidFill>
                <a:prstClr val="black"/>
              </a:solidFill>
              <a:latin typeface="+mn-ea"/>
            </a:endParaRPr>
          </a:p>
          <a:p>
            <a:pPr marL="628650" lvl="0" indent="-315913">
              <a:spcBef>
                <a:spcPts val="0"/>
              </a:spcBef>
              <a:buFont typeface="Wingdings" panose="05000000000000000000" pitchFamily="2" charset="2"/>
              <a:buChar char="Ø"/>
            </a:pPr>
            <a:r>
              <a:rPr lang="ja-JP" altLang="en-US" sz="1600" dirty="0">
                <a:solidFill>
                  <a:prstClr val="black"/>
                </a:solidFill>
                <a:latin typeface="+mn-ea"/>
              </a:rPr>
              <a:t>ネットゼロとは地球全体で</a:t>
            </a:r>
            <a:r>
              <a:rPr lang="en-US" altLang="ja-JP" sz="1600" dirty="0">
                <a:solidFill>
                  <a:prstClr val="black"/>
                </a:solidFill>
                <a:latin typeface="+mn-ea"/>
              </a:rPr>
              <a:t>GHG</a:t>
            </a:r>
            <a:r>
              <a:rPr lang="ja-JP" altLang="en-US" sz="1600" dirty="0">
                <a:solidFill>
                  <a:prstClr val="black"/>
                </a:solidFill>
                <a:latin typeface="+mn-ea"/>
              </a:rPr>
              <a:t>排出量と除去量が釣り合った状態を指す。</a:t>
            </a:r>
            <a:r>
              <a:rPr lang="en-US" altLang="ja-JP" sz="1600" dirty="0">
                <a:solidFill>
                  <a:prstClr val="black"/>
                </a:solidFill>
                <a:latin typeface="+mn-ea"/>
              </a:rPr>
              <a:t>2050</a:t>
            </a:r>
            <a:r>
              <a:rPr lang="ja-JP" altLang="en-US" sz="1600" dirty="0">
                <a:solidFill>
                  <a:prstClr val="black"/>
                </a:solidFill>
                <a:latin typeface="+mn-ea"/>
              </a:rPr>
              <a:t>年までのネットゼロを達成するために、企業には</a:t>
            </a:r>
            <a:r>
              <a:rPr lang="en-US" altLang="ja-JP" sz="1600" dirty="0">
                <a:solidFill>
                  <a:prstClr val="black"/>
                </a:solidFill>
                <a:latin typeface="+mn-ea"/>
              </a:rPr>
              <a:t>2050</a:t>
            </a:r>
            <a:r>
              <a:rPr lang="ja-JP" altLang="en-US" sz="1600" dirty="0">
                <a:solidFill>
                  <a:prstClr val="black"/>
                </a:solidFill>
                <a:latin typeface="+mn-ea"/>
              </a:rPr>
              <a:t>年のネットゼロ目標だけでなく、中間目標を設定することが期待される</a:t>
            </a:r>
          </a:p>
        </p:txBody>
      </p:sp>
      <p:sp>
        <p:nvSpPr>
          <p:cNvPr id="5" name="テキスト ボックス 11"/>
          <p:cNvSpPr txBox="1">
            <a:spLocks noChangeArrowheads="1"/>
          </p:cNvSpPr>
          <p:nvPr/>
        </p:nvSpPr>
        <p:spPr bwMode="auto">
          <a:xfrm>
            <a:off x="842140" y="7056334"/>
            <a:ext cx="8784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900" b="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出所</a:t>
            </a:r>
            <a:r>
              <a:rPr lang="en-US" altLang="ja-JP" sz="900" b="0" dirty="0">
                <a:solidFill>
                  <a:srgbClr val="000000"/>
                </a:solidFill>
                <a:latin typeface="Meiryo UI" pitchFamily="50" charset="-128"/>
                <a:ea typeface="Meiryo UI" pitchFamily="50" charset="-128"/>
                <a:cs typeface="Meiryo UI" pitchFamily="50" charset="-128"/>
              </a:rPr>
              <a:t>]UN</a:t>
            </a:r>
            <a:r>
              <a:rPr lang="ja-JP" altLang="en-US" sz="900" b="0" dirty="0">
                <a:solidFill>
                  <a:srgbClr val="000000"/>
                </a:solidFill>
                <a:latin typeface="Meiryo UI" pitchFamily="50" charset="-128"/>
                <a:ea typeface="Meiryo UI" pitchFamily="50" charset="-128"/>
                <a:cs typeface="Meiryo UI" pitchFamily="50" charset="-128"/>
              </a:rPr>
              <a:t> </a:t>
            </a:r>
            <a:r>
              <a:rPr lang="en-US" altLang="ja-JP" sz="900" b="0" dirty="0">
                <a:solidFill>
                  <a:srgbClr val="000000"/>
                </a:solidFill>
                <a:latin typeface="Meiryo UI" pitchFamily="50" charset="-128"/>
                <a:ea typeface="Meiryo UI" pitchFamily="50" charset="-128"/>
                <a:cs typeface="Meiryo UI" pitchFamily="50" charset="-128"/>
              </a:rPr>
              <a:t>Global</a:t>
            </a:r>
            <a:r>
              <a:rPr lang="ja-JP" altLang="en-US" sz="900" b="0" dirty="0">
                <a:solidFill>
                  <a:srgbClr val="000000"/>
                </a:solidFill>
                <a:latin typeface="Meiryo UI" pitchFamily="50" charset="-128"/>
                <a:ea typeface="Meiryo UI" pitchFamily="50" charset="-128"/>
                <a:cs typeface="Meiryo UI" pitchFamily="50" charset="-128"/>
              </a:rPr>
              <a:t> </a:t>
            </a:r>
            <a:r>
              <a:rPr lang="en-US" altLang="ja-JP" sz="900" b="0" dirty="0">
                <a:solidFill>
                  <a:srgbClr val="000000"/>
                </a:solidFill>
                <a:latin typeface="Meiryo UI" pitchFamily="50" charset="-128"/>
                <a:ea typeface="Meiryo UI" pitchFamily="50" charset="-128"/>
                <a:cs typeface="Meiryo UI" pitchFamily="50" charset="-128"/>
              </a:rPr>
              <a:t>Compact </a:t>
            </a:r>
            <a:r>
              <a:rPr lang="ja-JP" altLang="en-US" sz="900" b="0" dirty="0">
                <a:solidFill>
                  <a:srgbClr val="000000"/>
                </a:solidFill>
                <a:latin typeface="Meiryo UI" pitchFamily="50" charset="-128"/>
                <a:ea typeface="Meiryo UI" pitchFamily="50" charset="-128"/>
                <a:cs typeface="Meiryo UI" pitchFamily="50" charset="-128"/>
              </a:rPr>
              <a:t>ホームページ　</a:t>
            </a:r>
            <a:r>
              <a:rPr lang="en-US" altLang="ja-JP" sz="900" b="0" dirty="0">
                <a:solidFill>
                  <a:srgbClr val="000000"/>
                </a:solidFill>
                <a:latin typeface="Meiryo UI" pitchFamily="50" charset="-128"/>
                <a:ea typeface="Meiryo UI" pitchFamily="50" charset="-128"/>
                <a:cs typeface="Meiryo UI" pitchFamily="50" charset="-128"/>
              </a:rPr>
              <a:t>Take</a:t>
            </a:r>
            <a:r>
              <a:rPr lang="ja-JP" altLang="en-US" sz="900" b="0" dirty="0">
                <a:solidFill>
                  <a:srgbClr val="000000"/>
                </a:solidFill>
                <a:latin typeface="Meiryo UI" pitchFamily="50" charset="-128"/>
                <a:ea typeface="Meiryo UI" pitchFamily="50" charset="-128"/>
                <a:cs typeface="Meiryo UI" pitchFamily="50" charset="-128"/>
              </a:rPr>
              <a:t> </a:t>
            </a:r>
            <a:r>
              <a:rPr lang="en-US" altLang="ja-JP" sz="900" b="0" dirty="0">
                <a:solidFill>
                  <a:srgbClr val="000000"/>
                </a:solidFill>
                <a:latin typeface="Meiryo UI" pitchFamily="50" charset="-128"/>
                <a:ea typeface="Meiryo UI" pitchFamily="50" charset="-128"/>
                <a:cs typeface="Meiryo UI" pitchFamily="50" charset="-128"/>
              </a:rPr>
              <a:t>Action</a:t>
            </a:r>
            <a:r>
              <a:rPr lang="ja-JP" altLang="en-US" sz="900" b="0" dirty="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https://www</a:t>
            </a:r>
            <a:r>
              <a:rPr lang="en-US" altLang="ja-JP" sz="900" dirty="0">
                <a:solidFill>
                  <a:srgbClr val="000000"/>
                </a:solidFill>
                <a:latin typeface="Meiryo UI" pitchFamily="50" charset="-128"/>
                <a:ea typeface="Meiryo UI" pitchFamily="50" charset="-128"/>
                <a:cs typeface="Meiryo UI" pitchFamily="50" charset="-128"/>
              </a:rPr>
              <a:t>.unglobalcompact</a:t>
            </a:r>
            <a:r>
              <a:rPr lang="en-US" altLang="ja-JP" sz="900">
                <a:solidFill>
                  <a:srgbClr val="000000"/>
                </a:solidFill>
                <a:latin typeface="Meiryo UI" pitchFamily="50" charset="-128"/>
                <a:ea typeface="Meiryo UI" pitchFamily="50" charset="-128"/>
                <a:cs typeface="Meiryo UI" pitchFamily="50" charset="-128"/>
              </a:rPr>
              <a:t>.org/take-action/events/climate-action-summit-2019/business-ambition/business-leaders-taking-action</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289882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7"/>
            </a:pPr>
            <a:r>
              <a:rPr lang="en-US" altLang="ja-JP" dirty="0"/>
              <a:t>SBT</a:t>
            </a:r>
            <a:r>
              <a:rPr lang="ja-JP" altLang="en-US" dirty="0"/>
              <a:t>の認定基準</a:t>
            </a:r>
          </a:p>
        </p:txBody>
      </p:sp>
    </p:spTree>
    <p:extLst>
      <p:ext uri="{BB962C8B-B14F-4D97-AF65-F5344CB8AC3E}">
        <p14:creationId xmlns:p14="http://schemas.microsoft.com/office/powerpoint/2010/main" val="4243601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の考え方</a:t>
            </a:r>
          </a:p>
        </p:txBody>
      </p:sp>
      <p:sp>
        <p:nvSpPr>
          <p:cNvPr id="3" name="コンテンツ プレースホルダー 2"/>
          <p:cNvSpPr>
            <a:spLocks noGrp="1"/>
          </p:cNvSpPr>
          <p:nvPr>
            <p:ph sz="quarter" idx="12"/>
          </p:nvPr>
        </p:nvSpPr>
        <p:spPr>
          <a:xfrm>
            <a:off x="161925" y="1110920"/>
            <a:ext cx="10367963" cy="2173823"/>
          </a:xfrm>
        </p:spPr>
        <p:txBody>
          <a:bodyPr/>
          <a:lstStyle/>
          <a:p>
            <a:pPr marL="273050" indent="-273050"/>
            <a:r>
              <a:rPr lang="en-US" altLang="ja-JP" dirty="0"/>
              <a:t>SBT</a:t>
            </a:r>
            <a:r>
              <a:rPr lang="ja-JP" altLang="en-US" dirty="0"/>
              <a:t>の削減目標設定は下記の経路が基本となる</a:t>
            </a:r>
            <a:endParaRPr lang="en-US" altLang="ja-JP" dirty="0"/>
          </a:p>
          <a:p>
            <a:pPr marL="622300" indent="-342900">
              <a:lnSpc>
                <a:spcPts val="1800"/>
              </a:lnSpc>
              <a:buFont typeface="Wingdings" panose="05000000000000000000" pitchFamily="2" charset="2"/>
              <a:buChar char="l"/>
            </a:pPr>
            <a:r>
              <a:rPr lang="en-US" altLang="ja-JP" sz="1800" dirty="0"/>
              <a:t>Scope1,2</a:t>
            </a:r>
            <a:r>
              <a:rPr lang="ja-JP" altLang="en-US" sz="1800" dirty="0"/>
              <a:t>及び</a:t>
            </a:r>
            <a:r>
              <a:rPr lang="en-US" altLang="ja-JP" sz="1800" dirty="0"/>
              <a:t>Scope3</a:t>
            </a:r>
            <a:r>
              <a:rPr lang="ja-JP" altLang="en-US" sz="1800" dirty="0"/>
              <a:t>（該当する場合）について目標設定の必要がある</a:t>
            </a:r>
            <a:endParaRPr lang="en-US" altLang="ja-JP" sz="1800" dirty="0"/>
          </a:p>
          <a:p>
            <a:pPr marL="622300" indent="-342900">
              <a:lnSpc>
                <a:spcPts val="1800"/>
              </a:lnSpc>
              <a:buFont typeface="Wingdings" panose="05000000000000000000" pitchFamily="2" charset="2"/>
              <a:buChar char="l"/>
            </a:pPr>
            <a:r>
              <a:rPr lang="en-US" altLang="ja-JP" sz="1800" dirty="0"/>
              <a:t>Scope1,2</a:t>
            </a:r>
            <a:r>
              <a:rPr lang="ja-JP" altLang="en-US" sz="1800" dirty="0"/>
              <a:t>の目標は、セクター共通の水準としては「</a:t>
            </a:r>
            <a:r>
              <a:rPr lang="ja-JP" altLang="en-US" sz="1800" b="1" dirty="0">
                <a:solidFill>
                  <a:srgbClr val="FF0000"/>
                </a:solidFill>
              </a:rPr>
              <a:t>総量同量</a:t>
            </a:r>
            <a:r>
              <a:rPr lang="ja-JP" altLang="en-US" sz="1800" dirty="0"/>
              <a:t>」削減とする必要がある</a:t>
            </a:r>
            <a:endParaRPr lang="en-US" altLang="ja-JP" sz="1800" dirty="0"/>
          </a:p>
          <a:p>
            <a:pPr marL="622300" indent="-342900">
              <a:lnSpc>
                <a:spcPts val="1800"/>
              </a:lnSpc>
              <a:buFont typeface="Wingdings" panose="05000000000000000000" pitchFamily="2" charset="2"/>
              <a:buChar char="l"/>
            </a:pPr>
            <a:r>
              <a:rPr lang="en-US" altLang="ja-JP" sz="1800" dirty="0"/>
              <a:t>Scope3</a:t>
            </a:r>
            <a:r>
              <a:rPr lang="ja-JP" altLang="en-US" sz="1800" dirty="0"/>
              <a:t>の目標は、以下のいずれかを満たす「</a:t>
            </a:r>
            <a:r>
              <a:rPr lang="ja-JP" altLang="en-US" sz="1800" b="1" dirty="0">
                <a:solidFill>
                  <a:srgbClr val="FF0000"/>
                </a:solidFill>
              </a:rPr>
              <a:t>野心的な</a:t>
            </a:r>
            <a:r>
              <a:rPr lang="ja-JP" altLang="en-US" sz="1800" dirty="0"/>
              <a:t>」目標を設定する</a:t>
            </a:r>
            <a:endParaRPr lang="en-US" altLang="ja-JP" sz="1800" dirty="0"/>
          </a:p>
          <a:p>
            <a:pPr marL="0" indent="0">
              <a:lnSpc>
                <a:spcPts val="1800"/>
              </a:lnSpc>
              <a:buNone/>
            </a:pPr>
            <a:r>
              <a:rPr lang="ja-JP" altLang="en-US" sz="1800" dirty="0"/>
              <a:t>　　　　（総量削減か原単位削減、</a:t>
            </a:r>
            <a:r>
              <a:rPr lang="ja-JP" altLang="en-US" sz="1800"/>
              <a:t>あるいはサプライヤー</a:t>
            </a:r>
            <a:r>
              <a:rPr lang="en-US" altLang="ja-JP" sz="1800"/>
              <a:t>/</a:t>
            </a:r>
            <a:r>
              <a:rPr lang="ja-JP" altLang="en-US" sz="1800"/>
              <a:t>顧客</a:t>
            </a:r>
            <a:r>
              <a:rPr lang="ja-JP" altLang="en-US" sz="1800" dirty="0"/>
              <a:t>エンゲージメント目標）</a:t>
            </a:r>
            <a:endParaRPr lang="en-US" altLang="ja-JP" sz="1800" dirty="0"/>
          </a:p>
          <a:p>
            <a:pPr marL="622300" indent="-342900">
              <a:lnSpc>
                <a:spcPts val="1800"/>
              </a:lnSpc>
              <a:buFont typeface="Wingdings" panose="05000000000000000000" pitchFamily="2" charset="2"/>
              <a:buChar char="l"/>
            </a:pPr>
            <a:r>
              <a:rPr lang="ja-JP" altLang="en-US" sz="1800" dirty="0"/>
              <a:t>事業セクターによっては、</a:t>
            </a:r>
            <a:r>
              <a:rPr lang="ja-JP" altLang="en-US" sz="1800" u="sng" dirty="0"/>
              <a:t>セクターの特性を踏まえた算定手法</a:t>
            </a:r>
            <a:r>
              <a:rPr lang="ja-JP" altLang="en-US" sz="1800" dirty="0"/>
              <a:t>も用意されている</a:t>
            </a:r>
            <a:r>
              <a:rPr lang="ja-JP" altLang="en-US" sz="1800" b="1" dirty="0">
                <a:solidFill>
                  <a:srgbClr val="FF0000"/>
                </a:solidFill>
              </a:rPr>
              <a:t>（</a:t>
            </a:r>
            <a:r>
              <a:rPr lang="en-US" altLang="ja-JP" sz="1800" b="1" dirty="0">
                <a:solidFill>
                  <a:srgbClr val="FF0000"/>
                </a:solidFill>
              </a:rPr>
              <a:t>SDA</a:t>
            </a:r>
            <a:r>
              <a:rPr lang="ja-JP" altLang="en-US" sz="1800" b="1" dirty="0">
                <a:solidFill>
                  <a:srgbClr val="FF0000"/>
                </a:solidFill>
              </a:rPr>
              <a:t>）</a:t>
            </a:r>
          </a:p>
        </p:txBody>
      </p:sp>
      <p:cxnSp>
        <p:nvCxnSpPr>
          <p:cNvPr id="6" name="直線コネクタ 5"/>
          <p:cNvCxnSpPr>
            <a:cxnSpLocks noChangeAspect="1"/>
          </p:cNvCxnSpPr>
          <p:nvPr/>
        </p:nvCxnSpPr>
        <p:spPr bwMode="auto">
          <a:xfrm>
            <a:off x="2408634" y="4824790"/>
            <a:ext cx="3712613" cy="1818751"/>
          </a:xfrm>
          <a:prstGeom prst="line">
            <a:avLst/>
          </a:prstGeom>
          <a:noFill/>
          <a:ln w="28575" cap="flat" cmpd="sng" algn="ctr">
            <a:solidFill>
              <a:srgbClr val="FF0000"/>
            </a:solidFill>
            <a:prstDash val="dash"/>
            <a:headEnd type="none" w="med" len="med"/>
            <a:tailEnd type="none" w="med" len="med"/>
          </a:ln>
          <a:effectLst/>
        </p:spPr>
      </p:cxnSp>
      <p:cxnSp>
        <p:nvCxnSpPr>
          <p:cNvPr id="7" name="直線コネクタ 6"/>
          <p:cNvCxnSpPr>
            <a:cxnSpLocks noChangeAspect="1"/>
          </p:cNvCxnSpPr>
          <p:nvPr/>
        </p:nvCxnSpPr>
        <p:spPr bwMode="auto">
          <a:xfrm>
            <a:off x="2389258" y="4879182"/>
            <a:ext cx="3702370" cy="1188000"/>
          </a:xfrm>
          <a:prstGeom prst="line">
            <a:avLst/>
          </a:prstGeom>
          <a:noFill/>
          <a:ln w="28575" cap="flat" cmpd="sng" algn="ctr">
            <a:solidFill>
              <a:srgbClr val="00B050"/>
            </a:solidFill>
            <a:prstDash val="dash"/>
            <a:round/>
            <a:headEnd type="none" w="med" len="med"/>
            <a:tailEnd type="none" w="med" len="med"/>
          </a:ln>
          <a:effectLst/>
        </p:spPr>
      </p:cxnSp>
      <p:cxnSp>
        <p:nvCxnSpPr>
          <p:cNvPr id="8" name="直線矢印コネクタ 7"/>
          <p:cNvCxnSpPr/>
          <p:nvPr/>
        </p:nvCxnSpPr>
        <p:spPr bwMode="auto">
          <a:xfrm>
            <a:off x="2010111" y="6967282"/>
            <a:ext cx="4680000" cy="0"/>
          </a:xfrm>
          <a:prstGeom prst="straightConnector1">
            <a:avLst/>
          </a:prstGeom>
          <a:noFill/>
          <a:ln w="38100" cap="flat" cmpd="sng" algn="ctr">
            <a:solidFill>
              <a:sysClr val="windowText" lastClr="000000"/>
            </a:solidFill>
            <a:prstDash val="solid"/>
            <a:round/>
            <a:headEnd type="none" w="med" len="med"/>
            <a:tailEnd type="triangle"/>
          </a:ln>
          <a:effectLst/>
        </p:spPr>
      </p:cxnSp>
      <p:cxnSp>
        <p:nvCxnSpPr>
          <p:cNvPr id="9" name="直線矢印コネクタ 8"/>
          <p:cNvCxnSpPr/>
          <p:nvPr/>
        </p:nvCxnSpPr>
        <p:spPr bwMode="auto">
          <a:xfrm flipV="1">
            <a:off x="2010111" y="3906942"/>
            <a:ext cx="0" cy="3060000"/>
          </a:xfrm>
          <a:prstGeom prst="straightConnector1">
            <a:avLst/>
          </a:prstGeom>
          <a:noFill/>
          <a:ln w="38100" cap="flat" cmpd="sng" algn="ctr">
            <a:solidFill>
              <a:sysClr val="windowText" lastClr="000000"/>
            </a:solidFill>
            <a:prstDash val="solid"/>
            <a:round/>
            <a:headEnd type="none" w="med" len="med"/>
            <a:tailEnd type="triangle"/>
          </a:ln>
          <a:effectLst/>
        </p:spPr>
      </p:cxnSp>
      <p:sp>
        <p:nvSpPr>
          <p:cNvPr id="10" name="テキスト ボックス 9"/>
          <p:cNvSpPr txBox="1"/>
          <p:nvPr/>
        </p:nvSpPr>
        <p:spPr bwMode="auto">
          <a:xfrm>
            <a:off x="6170036" y="5846813"/>
            <a:ext cx="3459601" cy="415498"/>
          </a:xfrm>
          <a:prstGeom prst="rect">
            <a:avLst/>
          </a:prstGeom>
          <a:noFill/>
          <a:ln w="9525">
            <a:noFill/>
            <a:miter lim="800000"/>
            <a:headEnd/>
            <a:tailEnd/>
          </a:ln>
        </p:spPr>
        <p:txBody>
          <a:bodyPr wrap="none" rtlCol="0">
            <a:spAutoFit/>
          </a:bodyPr>
          <a:lstStyle/>
          <a:p>
            <a:pPr defTabSz="914400"/>
            <a:r>
              <a:rPr lang="ja-JP" altLang="en-US" sz="2100" u="sng" dirty="0">
                <a:solidFill>
                  <a:srgbClr val="FF0000"/>
                </a:solidFill>
                <a:latin typeface="Meiryo UI" panose="020B0604030504040204" pitchFamily="50" charset="-128"/>
                <a:cs typeface="Meiryo UI" panose="020B0604030504040204" pitchFamily="50" charset="-128"/>
              </a:rPr>
              <a:t>毎年</a:t>
            </a:r>
            <a:r>
              <a:rPr lang="en-US" altLang="ja-JP" sz="2100" u="sng" dirty="0">
                <a:solidFill>
                  <a:srgbClr val="FF0000"/>
                </a:solidFill>
                <a:latin typeface="Meiryo UI" panose="020B0604030504040204" pitchFamily="50" charset="-128"/>
                <a:cs typeface="Meiryo UI" panose="020B0604030504040204" pitchFamily="50" charset="-128"/>
              </a:rPr>
              <a:t>2.5%</a:t>
            </a:r>
            <a:r>
              <a:rPr lang="ja-JP" altLang="en-US" sz="2100" u="sng" dirty="0">
                <a:solidFill>
                  <a:srgbClr val="FF0000"/>
                </a:solidFill>
                <a:latin typeface="Meiryo UI" panose="020B0604030504040204" pitchFamily="50" charset="-128"/>
                <a:cs typeface="Meiryo UI" panose="020B0604030504040204" pitchFamily="50" charset="-128"/>
              </a:rPr>
              <a:t>削減（</a:t>
            </a:r>
            <a:r>
              <a:rPr lang="en-US" altLang="ja-JP" sz="2100" u="sng" dirty="0">
                <a:solidFill>
                  <a:srgbClr val="FF0000"/>
                </a:solidFill>
                <a:latin typeface="Meiryo UI" panose="020B0604030504040204" pitchFamily="50" charset="-128"/>
                <a:cs typeface="Meiryo UI" panose="020B0604030504040204" pitchFamily="50" charset="-128"/>
              </a:rPr>
              <a:t>Scope3</a:t>
            </a:r>
            <a:r>
              <a:rPr lang="ja-JP" altLang="en-US" sz="2100" u="sng" dirty="0">
                <a:solidFill>
                  <a:srgbClr val="FF0000"/>
                </a:solidFill>
                <a:latin typeface="Meiryo UI" panose="020B0604030504040204" pitchFamily="50" charset="-128"/>
                <a:cs typeface="Meiryo UI" panose="020B0604030504040204" pitchFamily="50" charset="-128"/>
              </a:rPr>
              <a:t>）</a:t>
            </a:r>
          </a:p>
        </p:txBody>
      </p:sp>
      <p:sp>
        <p:nvSpPr>
          <p:cNvPr id="11" name="テキスト ボックス 10"/>
          <p:cNvSpPr txBox="1"/>
          <p:nvPr/>
        </p:nvSpPr>
        <p:spPr bwMode="auto">
          <a:xfrm>
            <a:off x="2273258" y="6984444"/>
            <a:ext cx="877163" cy="369332"/>
          </a:xfrm>
          <a:prstGeom prst="rect">
            <a:avLst/>
          </a:prstGeom>
          <a:noFill/>
          <a:ln w="9525">
            <a:noFill/>
            <a:miter lim="800000"/>
            <a:headEnd/>
            <a:tailEnd/>
          </a:ln>
        </p:spPr>
        <p:txBody>
          <a:bodyPr wrap="none" rtlCol="0">
            <a:spAutoFit/>
          </a:bodyPr>
          <a:lstStyle/>
          <a:p>
            <a:pPr defTabSz="914400"/>
            <a:r>
              <a:rPr lang="ja-JP" altLang="en-US" dirty="0">
                <a:solidFill>
                  <a:prstClr val="black"/>
                </a:solidFill>
                <a:latin typeface="Meiryo UI" panose="020B0604030504040204" pitchFamily="50" charset="-128"/>
                <a:cs typeface="Meiryo UI" panose="020B0604030504040204" pitchFamily="50" charset="-128"/>
              </a:rPr>
              <a:t>申請時</a:t>
            </a:r>
            <a:endParaRPr lang="ja-JP" altLang="en-US" sz="1800" dirty="0">
              <a:solidFill>
                <a:prstClr val="black"/>
              </a:solidFill>
              <a:latin typeface="Meiryo UI" panose="020B0604030504040204" pitchFamily="50" charset="-128"/>
              <a:cs typeface="Meiryo UI" panose="020B0604030504040204" pitchFamily="50" charset="-128"/>
            </a:endParaRPr>
          </a:p>
        </p:txBody>
      </p:sp>
      <p:sp>
        <p:nvSpPr>
          <p:cNvPr id="12" name="テキスト ボックス 11"/>
          <p:cNvSpPr txBox="1"/>
          <p:nvPr/>
        </p:nvSpPr>
        <p:spPr bwMode="auto">
          <a:xfrm>
            <a:off x="3452458" y="6984444"/>
            <a:ext cx="1575969" cy="369332"/>
          </a:xfrm>
          <a:prstGeom prst="rect">
            <a:avLst/>
          </a:prstGeom>
          <a:noFill/>
          <a:ln w="9525">
            <a:noFill/>
            <a:miter lim="800000"/>
            <a:headEnd/>
            <a:tailEnd/>
          </a:ln>
        </p:spPr>
        <p:txBody>
          <a:bodyPr wrap="square" rtlCol="0">
            <a:spAutoFit/>
          </a:bodyPr>
          <a:lstStyle/>
          <a:p>
            <a:pPr algn="ctr" defTabSz="914400"/>
            <a:r>
              <a:rPr lang="ja-JP" altLang="en-US" sz="1800" dirty="0">
                <a:solidFill>
                  <a:prstClr val="black"/>
                </a:solidFill>
                <a:latin typeface="Meiryo UI" panose="020B0604030504040204" pitchFamily="50" charset="-128"/>
                <a:cs typeface="Meiryo UI" panose="020B0604030504040204" pitchFamily="50" charset="-128"/>
              </a:rPr>
              <a:t>目標年</a:t>
            </a:r>
          </a:p>
        </p:txBody>
      </p:sp>
      <p:sp>
        <p:nvSpPr>
          <p:cNvPr id="13" name="テキスト ボックス 12"/>
          <p:cNvSpPr txBox="1"/>
          <p:nvPr/>
        </p:nvSpPr>
        <p:spPr bwMode="auto">
          <a:xfrm>
            <a:off x="6170036" y="6388926"/>
            <a:ext cx="3720890" cy="415498"/>
          </a:xfrm>
          <a:prstGeom prst="rect">
            <a:avLst/>
          </a:prstGeom>
          <a:noFill/>
          <a:ln w="9525">
            <a:noFill/>
            <a:miter lim="800000"/>
            <a:headEnd/>
            <a:tailEnd/>
          </a:ln>
        </p:spPr>
        <p:txBody>
          <a:bodyPr wrap="none" rtlCol="0">
            <a:spAutoFit/>
          </a:bodyPr>
          <a:lstStyle/>
          <a:p>
            <a:pPr defTabSz="914400"/>
            <a:r>
              <a:rPr lang="ja-JP" altLang="en-US" sz="2100" u="sng" dirty="0">
                <a:solidFill>
                  <a:srgbClr val="FF0000"/>
                </a:solidFill>
                <a:latin typeface="Meiryo UI" panose="020B0604030504040204" pitchFamily="50" charset="-128"/>
                <a:cs typeface="Meiryo UI" panose="020B0604030504040204" pitchFamily="50" charset="-128"/>
              </a:rPr>
              <a:t>毎年</a:t>
            </a:r>
            <a:r>
              <a:rPr lang="en-US" altLang="ja-JP" sz="2100" u="sng" dirty="0">
                <a:solidFill>
                  <a:srgbClr val="FF0000"/>
                </a:solidFill>
                <a:latin typeface="Meiryo UI" panose="020B0604030504040204" pitchFamily="50" charset="-128"/>
                <a:cs typeface="Meiryo UI" panose="020B0604030504040204" pitchFamily="50" charset="-128"/>
              </a:rPr>
              <a:t>4.2%</a:t>
            </a:r>
            <a:r>
              <a:rPr lang="ja-JP" altLang="en-US" sz="2100" u="sng" dirty="0">
                <a:solidFill>
                  <a:srgbClr val="FF0000"/>
                </a:solidFill>
                <a:latin typeface="Meiryo UI" panose="020B0604030504040204" pitchFamily="50" charset="-128"/>
                <a:cs typeface="Meiryo UI" panose="020B0604030504040204" pitchFamily="50" charset="-128"/>
              </a:rPr>
              <a:t>削減（</a:t>
            </a:r>
            <a:r>
              <a:rPr lang="en-US" altLang="ja-JP" sz="2100" u="sng" dirty="0">
                <a:solidFill>
                  <a:srgbClr val="FF0000"/>
                </a:solidFill>
                <a:latin typeface="Meiryo UI" panose="020B0604030504040204" pitchFamily="50" charset="-128"/>
                <a:cs typeface="Meiryo UI" panose="020B0604030504040204" pitchFamily="50" charset="-128"/>
              </a:rPr>
              <a:t>Scope1,2</a:t>
            </a:r>
            <a:r>
              <a:rPr lang="ja-JP" altLang="en-US" sz="2100" u="sng" dirty="0">
                <a:solidFill>
                  <a:srgbClr val="FF0000"/>
                </a:solidFill>
                <a:latin typeface="Meiryo UI" panose="020B0604030504040204" pitchFamily="50" charset="-128"/>
                <a:cs typeface="Meiryo UI" panose="020B0604030504040204" pitchFamily="50" charset="-128"/>
              </a:rPr>
              <a:t>）</a:t>
            </a:r>
          </a:p>
        </p:txBody>
      </p:sp>
      <p:cxnSp>
        <p:nvCxnSpPr>
          <p:cNvPr id="14" name="直線矢印コネクタ 13"/>
          <p:cNvCxnSpPr/>
          <p:nvPr/>
        </p:nvCxnSpPr>
        <p:spPr bwMode="auto">
          <a:xfrm flipV="1">
            <a:off x="3580715" y="5013048"/>
            <a:ext cx="1217977" cy="0"/>
          </a:xfrm>
          <a:prstGeom prst="straightConnector1">
            <a:avLst/>
          </a:prstGeom>
          <a:noFill/>
          <a:ln w="28575" cap="flat" cmpd="sng" algn="ctr">
            <a:solidFill>
              <a:srgbClr val="0A50A0"/>
            </a:solidFill>
            <a:prstDash val="dash"/>
            <a:round/>
            <a:headEnd type="triangle"/>
            <a:tailEnd type="triangle"/>
          </a:ln>
          <a:effectLst/>
        </p:spPr>
      </p:cxnSp>
      <p:sp>
        <p:nvSpPr>
          <p:cNvPr id="15" name="角丸四角形 14"/>
          <p:cNvSpPr/>
          <p:nvPr/>
        </p:nvSpPr>
        <p:spPr bwMode="auto">
          <a:xfrm>
            <a:off x="3577993" y="5135602"/>
            <a:ext cx="1242728" cy="1827848"/>
          </a:xfrm>
          <a:prstGeom prst="roundRect">
            <a:avLst>
              <a:gd name="adj" fmla="val 19267"/>
            </a:avLst>
          </a:prstGeom>
          <a:noFill/>
          <a:ln w="28575">
            <a:solidFill>
              <a:srgbClr val="0A50A0"/>
            </a:solidFill>
            <a:round/>
            <a:headEnd/>
            <a:tailEnd/>
          </a:ln>
        </p:spPr>
        <p:txBody>
          <a:bodyPr wrap="square" lIns="0" tIns="0" rIns="0" bIns="0" rtlCol="0" anchor="ctr">
            <a:noAutofit/>
          </a:bodyPr>
          <a:lstStyle/>
          <a:p>
            <a:pPr marL="542925" indent="-542925" algn="just" defTabSz="914400">
              <a:lnSpc>
                <a:spcPct val="120000"/>
              </a:lnSpc>
              <a:spcBef>
                <a:spcPct val="0"/>
              </a:spcBef>
              <a:spcAft>
                <a:spcPct val="50000"/>
              </a:spcAft>
            </a:pPr>
            <a:endParaRPr lang="ja-JP" altLang="en-US" sz="2800" b="1" dirty="0">
              <a:solidFill>
                <a:prstClr val="black"/>
              </a:solidFill>
              <a:latin typeface="Meiryo UI" panose="020B0604030504040204" pitchFamily="50" charset="-128"/>
              <a:cs typeface="Meiryo UI" panose="020B0604030504040204" pitchFamily="50" charset="-128"/>
            </a:endParaRPr>
          </a:p>
        </p:txBody>
      </p:sp>
      <p:sp>
        <p:nvSpPr>
          <p:cNvPr id="16" name="テキスト ボックス 15"/>
          <p:cNvSpPr txBox="1"/>
          <p:nvPr/>
        </p:nvSpPr>
        <p:spPr bwMode="auto">
          <a:xfrm>
            <a:off x="3553567" y="5995270"/>
            <a:ext cx="1210589" cy="707886"/>
          </a:xfrm>
          <a:prstGeom prst="rect">
            <a:avLst/>
          </a:prstGeom>
          <a:noFill/>
          <a:ln w="9525">
            <a:noFill/>
            <a:miter lim="800000"/>
            <a:headEnd/>
            <a:tailEnd/>
          </a:ln>
        </p:spPr>
        <p:txBody>
          <a:bodyPr wrap="none" rtlCol="0">
            <a:spAutoFit/>
          </a:bodyPr>
          <a:lstStyle/>
          <a:p>
            <a:pPr algn="ctr" defTabSz="914400"/>
            <a:r>
              <a:rPr lang="ja-JP" altLang="en-US" sz="2000" b="1" u="sng" dirty="0">
                <a:solidFill>
                  <a:srgbClr val="0A50A0"/>
                </a:solidFill>
                <a:latin typeface="Meiryo UI" panose="020B0604030504040204" pitchFamily="50" charset="-128"/>
                <a:cs typeface="Meiryo UI" panose="020B0604030504040204" pitchFamily="50" charset="-128"/>
              </a:rPr>
              <a:t>④目標値</a:t>
            </a:r>
            <a:endParaRPr lang="en-US" altLang="ja-JP" sz="2000" b="1" u="sng" dirty="0">
              <a:solidFill>
                <a:srgbClr val="0A50A0"/>
              </a:solidFill>
              <a:latin typeface="Meiryo UI" panose="020B0604030504040204" pitchFamily="50" charset="-128"/>
              <a:cs typeface="Meiryo UI" panose="020B0604030504040204" pitchFamily="50" charset="-128"/>
            </a:endParaRPr>
          </a:p>
          <a:p>
            <a:pPr algn="ctr" defTabSz="914400"/>
            <a:r>
              <a:rPr lang="ja-JP" altLang="en-US" sz="2000" b="1" u="sng" dirty="0">
                <a:solidFill>
                  <a:srgbClr val="0A50A0"/>
                </a:solidFill>
                <a:latin typeface="Meiryo UI" panose="020B0604030504040204" pitchFamily="50" charset="-128"/>
                <a:cs typeface="Meiryo UI" panose="020B0604030504040204" pitchFamily="50" charset="-128"/>
              </a:rPr>
              <a:t>の決定</a:t>
            </a:r>
          </a:p>
        </p:txBody>
      </p:sp>
      <p:sp>
        <p:nvSpPr>
          <p:cNvPr id="17" name="テキスト ボックス 16"/>
          <p:cNvSpPr txBox="1"/>
          <p:nvPr/>
        </p:nvSpPr>
        <p:spPr bwMode="auto">
          <a:xfrm>
            <a:off x="2603856" y="3921769"/>
            <a:ext cx="3163271" cy="1015663"/>
          </a:xfrm>
          <a:prstGeom prst="rect">
            <a:avLst/>
          </a:prstGeom>
          <a:noFill/>
          <a:ln w="9525">
            <a:noFill/>
            <a:miter lim="800000"/>
            <a:headEnd/>
            <a:tailEnd/>
          </a:ln>
        </p:spPr>
        <p:txBody>
          <a:bodyPr wrap="square" rtlCol="0">
            <a:spAutoFit/>
          </a:bodyPr>
          <a:lstStyle/>
          <a:p>
            <a:pPr algn="ctr" defTabSz="914400"/>
            <a:r>
              <a:rPr lang="ja-JP" altLang="en-US" sz="2000" dirty="0">
                <a:solidFill>
                  <a:srgbClr val="0A50A0"/>
                </a:solidFill>
                <a:latin typeface="Meiryo UI" panose="020B0604030504040204" pitchFamily="50" charset="-128"/>
                <a:cs typeface="Meiryo UI" panose="020B0604030504040204" pitchFamily="50" charset="-128"/>
              </a:rPr>
              <a:t>③</a:t>
            </a:r>
            <a:r>
              <a:rPr lang="en-US" altLang="ja-JP" sz="2000" dirty="0">
                <a:solidFill>
                  <a:srgbClr val="0A50A0"/>
                </a:solidFill>
                <a:latin typeface="Meiryo UI" panose="020B0604030504040204" pitchFamily="50" charset="-128"/>
                <a:cs typeface="Meiryo UI" panose="020B0604030504040204" pitchFamily="50" charset="-128"/>
              </a:rPr>
              <a:t>SBT</a:t>
            </a:r>
            <a:r>
              <a:rPr lang="ja-JP" altLang="en-US" sz="2000" dirty="0">
                <a:solidFill>
                  <a:srgbClr val="0A50A0"/>
                </a:solidFill>
                <a:latin typeface="Meiryo UI" panose="020B0604030504040204" pitchFamily="50" charset="-128"/>
                <a:cs typeface="Meiryo UI" panose="020B0604030504040204" pitchFamily="50" charset="-128"/>
              </a:rPr>
              <a:t>目標年を</a:t>
            </a:r>
            <a:endParaRPr lang="en-US" altLang="ja-JP" sz="2000" dirty="0">
              <a:solidFill>
                <a:srgbClr val="0A50A0"/>
              </a:solidFill>
              <a:latin typeface="Meiryo UI" panose="020B0604030504040204" pitchFamily="50" charset="-128"/>
              <a:cs typeface="Meiryo UI" panose="020B0604030504040204" pitchFamily="50" charset="-128"/>
            </a:endParaRPr>
          </a:p>
          <a:p>
            <a:pPr algn="ctr" defTabSz="914400"/>
            <a:r>
              <a:rPr lang="ja-JP" altLang="en-US" sz="2000" u="sng" dirty="0">
                <a:solidFill>
                  <a:srgbClr val="0A50A0"/>
                </a:solidFill>
                <a:latin typeface="Meiryo UI" panose="020B0604030504040204" pitchFamily="50" charset="-128"/>
                <a:cs typeface="Meiryo UI" panose="020B0604030504040204" pitchFamily="50" charset="-128"/>
              </a:rPr>
              <a:t>申請時より</a:t>
            </a:r>
            <a:r>
              <a:rPr lang="en-US" altLang="ja-JP" sz="2000" u="sng" dirty="0">
                <a:solidFill>
                  <a:srgbClr val="0A50A0"/>
                </a:solidFill>
                <a:latin typeface="Meiryo UI" panose="020B0604030504040204" pitchFamily="50" charset="-128"/>
                <a:cs typeface="Meiryo UI" panose="020B0604030504040204" pitchFamily="50" charset="-128"/>
              </a:rPr>
              <a:t>5</a:t>
            </a:r>
            <a:r>
              <a:rPr lang="ja-JP" altLang="en-US" sz="2000" u="sng" dirty="0">
                <a:solidFill>
                  <a:srgbClr val="0A50A0"/>
                </a:solidFill>
                <a:latin typeface="Meiryo UI" panose="020B0604030504040204" pitchFamily="50" charset="-128"/>
                <a:cs typeface="Meiryo UI" panose="020B0604030504040204" pitchFamily="50" charset="-128"/>
              </a:rPr>
              <a:t>年～</a:t>
            </a:r>
            <a:r>
              <a:rPr lang="en-US" altLang="ja-JP" sz="2000" u="sng" dirty="0">
                <a:solidFill>
                  <a:srgbClr val="0A50A0"/>
                </a:solidFill>
                <a:latin typeface="Meiryo UI" panose="020B0604030504040204" pitchFamily="50" charset="-128"/>
                <a:cs typeface="Meiryo UI" panose="020B0604030504040204" pitchFamily="50" charset="-128"/>
              </a:rPr>
              <a:t>10</a:t>
            </a:r>
            <a:r>
              <a:rPr lang="ja-JP" altLang="en-US" sz="2000" u="sng" dirty="0">
                <a:solidFill>
                  <a:srgbClr val="0A50A0"/>
                </a:solidFill>
                <a:latin typeface="Meiryo UI" panose="020B0604030504040204" pitchFamily="50" charset="-128"/>
                <a:cs typeface="Meiryo UI" panose="020B0604030504040204" pitchFamily="50" charset="-128"/>
              </a:rPr>
              <a:t>年先</a:t>
            </a:r>
            <a:endParaRPr lang="en-US" altLang="ja-JP" sz="2000" u="sng" dirty="0">
              <a:solidFill>
                <a:srgbClr val="0A50A0"/>
              </a:solidFill>
              <a:latin typeface="Meiryo UI" panose="020B0604030504040204" pitchFamily="50" charset="-128"/>
              <a:cs typeface="Meiryo UI" panose="020B0604030504040204" pitchFamily="50" charset="-128"/>
            </a:endParaRPr>
          </a:p>
          <a:p>
            <a:pPr algn="ctr" defTabSz="914400"/>
            <a:r>
              <a:rPr lang="ja-JP" altLang="en-US" sz="2000" dirty="0">
                <a:solidFill>
                  <a:srgbClr val="0A50A0"/>
                </a:solidFill>
                <a:latin typeface="Meiryo UI" panose="020B0604030504040204" pitchFamily="50" charset="-128"/>
                <a:cs typeface="Meiryo UI" panose="020B0604030504040204" pitchFamily="50" charset="-128"/>
              </a:rPr>
              <a:t>の範囲から選択</a:t>
            </a:r>
          </a:p>
        </p:txBody>
      </p:sp>
      <p:sp>
        <p:nvSpPr>
          <p:cNvPr id="18" name="テキスト ボックス 17"/>
          <p:cNvSpPr txBox="1"/>
          <p:nvPr/>
        </p:nvSpPr>
        <p:spPr bwMode="auto">
          <a:xfrm>
            <a:off x="823639" y="4349487"/>
            <a:ext cx="1250663" cy="338554"/>
          </a:xfrm>
          <a:prstGeom prst="rect">
            <a:avLst/>
          </a:prstGeom>
          <a:noFill/>
          <a:ln w="9525">
            <a:noFill/>
            <a:miter lim="800000"/>
            <a:headEnd/>
            <a:tailEnd/>
          </a:ln>
        </p:spPr>
        <p:txBody>
          <a:bodyPr wrap="none" rtlCol="0">
            <a:spAutoFit/>
          </a:bodyPr>
          <a:lstStyle/>
          <a:p>
            <a:pPr defTabSz="914400"/>
            <a:r>
              <a:rPr lang="en-US" altLang="ja-JP" sz="1600" dirty="0">
                <a:solidFill>
                  <a:prstClr val="black"/>
                </a:solidFill>
                <a:latin typeface="Meiryo UI" panose="020B0604030504040204" pitchFamily="50" charset="-128"/>
                <a:cs typeface="Meiryo UI" panose="020B0604030504040204" pitchFamily="50" charset="-128"/>
              </a:rPr>
              <a:t>GHG</a:t>
            </a:r>
            <a:r>
              <a:rPr lang="ja-JP" altLang="en-US" sz="1600" dirty="0">
                <a:solidFill>
                  <a:prstClr val="black"/>
                </a:solidFill>
                <a:latin typeface="Meiryo UI" panose="020B0604030504040204" pitchFamily="50" charset="-128"/>
                <a:cs typeface="Meiryo UI" panose="020B0604030504040204" pitchFamily="50" charset="-128"/>
              </a:rPr>
              <a:t>排出量</a:t>
            </a:r>
          </a:p>
        </p:txBody>
      </p:sp>
      <p:sp>
        <p:nvSpPr>
          <p:cNvPr id="19" name="テキスト ボックス 18"/>
          <p:cNvSpPr txBox="1"/>
          <p:nvPr/>
        </p:nvSpPr>
        <p:spPr bwMode="auto">
          <a:xfrm>
            <a:off x="6684759" y="6968875"/>
            <a:ext cx="415498" cy="369332"/>
          </a:xfrm>
          <a:prstGeom prst="rect">
            <a:avLst/>
          </a:prstGeom>
          <a:noFill/>
          <a:ln w="9525">
            <a:noFill/>
            <a:miter lim="800000"/>
            <a:headEnd/>
            <a:tailEnd/>
          </a:ln>
        </p:spPr>
        <p:txBody>
          <a:bodyPr wrap="none" rtlCol="0">
            <a:spAutoFit/>
          </a:bodyPr>
          <a:lstStyle/>
          <a:p>
            <a:pPr defTabSz="914400"/>
            <a:r>
              <a:rPr lang="ja-JP" altLang="en-US" sz="1800" dirty="0">
                <a:solidFill>
                  <a:prstClr val="black"/>
                </a:solidFill>
                <a:latin typeface="Meiryo UI" panose="020B0604030504040204" pitchFamily="50" charset="-128"/>
                <a:cs typeface="Meiryo UI" panose="020B0604030504040204" pitchFamily="50" charset="-128"/>
              </a:rPr>
              <a:t>年</a:t>
            </a:r>
          </a:p>
        </p:txBody>
      </p:sp>
      <p:sp>
        <p:nvSpPr>
          <p:cNvPr id="21" name="テキスト ボックス 20"/>
          <p:cNvSpPr txBox="1"/>
          <p:nvPr/>
        </p:nvSpPr>
        <p:spPr bwMode="auto">
          <a:xfrm>
            <a:off x="994051" y="3495406"/>
            <a:ext cx="3916080" cy="400110"/>
          </a:xfrm>
          <a:prstGeom prst="rect">
            <a:avLst/>
          </a:prstGeom>
          <a:noFill/>
          <a:ln w="9525">
            <a:solidFill>
              <a:sysClr val="windowText" lastClr="000000"/>
            </a:solidFill>
            <a:miter lim="800000"/>
            <a:headEnd/>
            <a:tailEnd/>
          </a:ln>
        </p:spPr>
        <p:txBody>
          <a:bodyPr wrap="square" rtlCol="0">
            <a:spAutoFit/>
          </a:bodyPr>
          <a:lstStyle/>
          <a:p>
            <a:pPr defTabSz="914400">
              <a:defRPr/>
            </a:pPr>
            <a:r>
              <a:rPr kumimoji="0" lang="ja-JP" altLang="en-US" sz="2000" kern="0" dirty="0">
                <a:solidFill>
                  <a:prstClr val="black"/>
                </a:solidFill>
                <a:latin typeface="Meiryo UI" panose="020B0604030504040204" pitchFamily="50" charset="-128"/>
                <a:cs typeface="Meiryo UI" panose="020B0604030504040204" pitchFamily="50" charset="-128"/>
              </a:rPr>
              <a:t>（参考）</a:t>
            </a:r>
            <a:r>
              <a:rPr kumimoji="0" lang="en-US" altLang="ja-JP" sz="2000" kern="0" dirty="0">
                <a:solidFill>
                  <a:prstClr val="black"/>
                </a:solidFill>
                <a:latin typeface="Meiryo UI" panose="020B0604030504040204" pitchFamily="50" charset="-128"/>
                <a:cs typeface="Meiryo UI" panose="020B0604030504040204" pitchFamily="50" charset="-128"/>
              </a:rPr>
              <a:t>SBT</a:t>
            </a:r>
            <a:r>
              <a:rPr kumimoji="0" lang="ja-JP" altLang="en-US" sz="2000" kern="0" dirty="0">
                <a:solidFill>
                  <a:prstClr val="black"/>
                </a:solidFill>
                <a:latin typeface="Meiryo UI" panose="020B0604030504040204" pitchFamily="50" charset="-128"/>
                <a:cs typeface="Meiryo UI" panose="020B0604030504040204" pitchFamily="50" charset="-128"/>
              </a:rPr>
              <a:t>の基本的な削減経路</a:t>
            </a:r>
          </a:p>
        </p:txBody>
      </p:sp>
      <p:sp>
        <p:nvSpPr>
          <p:cNvPr id="22" name="楕円 62"/>
          <p:cNvSpPr/>
          <p:nvPr/>
        </p:nvSpPr>
        <p:spPr bwMode="auto">
          <a:xfrm>
            <a:off x="2605640" y="4879050"/>
            <a:ext cx="212400" cy="212400"/>
          </a:xfrm>
          <a:prstGeom prst="ellipse">
            <a:avLst/>
          </a:prstGeom>
          <a:solidFill>
            <a:sysClr val="window" lastClr="FFFFFF"/>
          </a:solidFill>
          <a:ln w="28575" cap="flat" cmpd="sng" algn="ctr">
            <a:solidFill>
              <a:srgbClr val="FF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dirty="0">
              <a:solidFill>
                <a:prstClr val="black"/>
              </a:solidFill>
              <a:latin typeface="Meiryo UI" panose="020B0604030504040204" pitchFamily="50" charset="-128"/>
              <a:cs typeface="Meiryo UI" panose="020B0604030504040204" pitchFamily="50" charset="-128"/>
            </a:endParaRPr>
          </a:p>
        </p:txBody>
      </p:sp>
      <p:sp>
        <p:nvSpPr>
          <p:cNvPr id="23" name="楕円 64"/>
          <p:cNvSpPr/>
          <p:nvPr/>
        </p:nvSpPr>
        <p:spPr bwMode="auto">
          <a:xfrm>
            <a:off x="4287455" y="5380826"/>
            <a:ext cx="212400" cy="2124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endParaRPr lang="ja-JP" altLang="en-US" sz="3200" dirty="0">
              <a:solidFill>
                <a:prstClr val="black"/>
              </a:solidFill>
              <a:latin typeface="Meiryo UI" panose="020B0604030504040204" pitchFamily="50" charset="-128"/>
              <a:cs typeface="Meiryo UI" panose="020B0604030504040204" pitchFamily="50" charset="-128"/>
            </a:endParaRPr>
          </a:p>
        </p:txBody>
      </p:sp>
      <p:sp>
        <p:nvSpPr>
          <p:cNvPr id="24" name="楕円 64"/>
          <p:cNvSpPr/>
          <p:nvPr/>
        </p:nvSpPr>
        <p:spPr bwMode="auto">
          <a:xfrm>
            <a:off x="4287455" y="5694159"/>
            <a:ext cx="212400" cy="212400"/>
          </a:xfrm>
          <a:prstGeom prst="ellipse">
            <a:avLst/>
          </a:prstGeom>
          <a:solidFill>
            <a:sysClr val="window" lastClr="FFFF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dirty="0">
              <a:solidFill>
                <a:prstClr val="black"/>
              </a:solidFill>
              <a:latin typeface="Meiryo UI" panose="020B0604030504040204" pitchFamily="50" charset="-128"/>
              <a:cs typeface="Meiryo UI" panose="020B0604030504040204" pitchFamily="50" charset="-128"/>
            </a:endParaRPr>
          </a:p>
        </p:txBody>
      </p:sp>
      <p:cxnSp>
        <p:nvCxnSpPr>
          <p:cNvPr id="25" name="直線コネクタ 24"/>
          <p:cNvCxnSpPr>
            <a:stCxn id="22" idx="4"/>
            <a:endCxn id="11" idx="0"/>
          </p:cNvCxnSpPr>
          <p:nvPr/>
        </p:nvCxnSpPr>
        <p:spPr>
          <a:xfrm>
            <a:off x="2711840" y="5091450"/>
            <a:ext cx="0" cy="1892994"/>
          </a:xfrm>
          <a:prstGeom prst="line">
            <a:avLst/>
          </a:prstGeom>
          <a:noFill/>
          <a:ln w="19050" cap="flat" cmpd="sng" algn="ctr">
            <a:solidFill>
              <a:sysClr val="windowText" lastClr="000000"/>
            </a:solidFill>
            <a:prstDash val="sysDot"/>
          </a:ln>
          <a:effectLst/>
        </p:spPr>
      </p:cxnSp>
      <p:sp>
        <p:nvSpPr>
          <p:cNvPr id="26" name="テキスト ボックス 25"/>
          <p:cNvSpPr txBox="1"/>
          <p:nvPr/>
        </p:nvSpPr>
        <p:spPr bwMode="auto">
          <a:xfrm>
            <a:off x="6089564" y="5432887"/>
            <a:ext cx="3520516" cy="415498"/>
          </a:xfrm>
          <a:prstGeom prst="rect">
            <a:avLst/>
          </a:prstGeom>
          <a:noFill/>
          <a:ln w="9525">
            <a:noFill/>
            <a:miter lim="800000"/>
            <a:headEnd/>
            <a:tailEnd/>
          </a:ln>
        </p:spPr>
        <p:txBody>
          <a:bodyPr wrap="none" rtlCol="0">
            <a:spAutoFit/>
          </a:bodyPr>
          <a:lstStyle/>
          <a:p>
            <a:pPr defTabSz="914400"/>
            <a:r>
              <a:rPr lang="ja-JP" altLang="en-US" sz="2100" u="sng" dirty="0">
                <a:solidFill>
                  <a:prstClr val="black"/>
                </a:solidFill>
                <a:latin typeface="Meiryo UI" panose="020B0604030504040204" pitchFamily="50" charset="-128"/>
                <a:cs typeface="Meiryo UI" panose="020B0604030504040204" pitchFamily="50" charset="-128"/>
              </a:rPr>
              <a:t>①目標水準と設定手法を選択</a:t>
            </a:r>
          </a:p>
        </p:txBody>
      </p:sp>
      <p:sp>
        <p:nvSpPr>
          <p:cNvPr id="27" name="左矢印 26"/>
          <p:cNvSpPr/>
          <p:nvPr/>
        </p:nvSpPr>
        <p:spPr>
          <a:xfrm rot="19129481">
            <a:off x="5074121" y="5132884"/>
            <a:ext cx="1048295" cy="212400"/>
          </a:xfrm>
          <a:prstGeom prst="leftArrow">
            <a:avLst/>
          </a:prstGeom>
          <a:solidFill>
            <a:sysClr val="window" lastClr="FFFFFF"/>
          </a:solidFill>
          <a:ln w="25400" cap="flat" cmpd="sng" algn="ctr">
            <a:solidFill>
              <a:sysClr val="windowText" lastClr="000000"/>
            </a:solidFill>
            <a:prstDash val="solid"/>
          </a:ln>
          <a:effectLst/>
        </p:spPr>
        <p:txBody>
          <a:bodyPr rtlCol="0" anchor="ctr"/>
          <a:lstStyle/>
          <a:p>
            <a:pPr algn="ctr" defTabSz="914400">
              <a:lnSpc>
                <a:spcPct val="120000"/>
              </a:lnSpc>
              <a:spcAft>
                <a:spcPct val="70000"/>
              </a:spcAft>
              <a:defRPr/>
            </a:pPr>
            <a:endParaRPr kumimoji="0" lang="ja-JP" altLang="en-US" sz="1400" b="1" kern="0">
              <a:solidFill>
                <a:prstClr val="black"/>
              </a:solidFill>
              <a:latin typeface="Calibri"/>
              <a:ea typeface="ＭＳ Ｐゴシック" panose="020B0600070205080204" pitchFamily="50" charset="-128"/>
            </a:endParaRPr>
          </a:p>
        </p:txBody>
      </p:sp>
      <p:sp>
        <p:nvSpPr>
          <p:cNvPr id="28" name="テキスト ボックス 27"/>
          <p:cNvSpPr txBox="1"/>
          <p:nvPr/>
        </p:nvSpPr>
        <p:spPr bwMode="auto">
          <a:xfrm>
            <a:off x="6009066" y="4452356"/>
            <a:ext cx="2273379" cy="415498"/>
          </a:xfrm>
          <a:prstGeom prst="rect">
            <a:avLst/>
          </a:prstGeom>
          <a:noFill/>
          <a:ln w="9525">
            <a:noFill/>
            <a:miter lim="800000"/>
            <a:headEnd/>
            <a:tailEnd/>
          </a:ln>
        </p:spPr>
        <p:txBody>
          <a:bodyPr wrap="none" rtlCol="0">
            <a:spAutoFit/>
          </a:bodyPr>
          <a:lstStyle/>
          <a:p>
            <a:pPr defTabSz="914400"/>
            <a:r>
              <a:rPr lang="ja-JP" altLang="en-US" sz="2100" u="sng" dirty="0">
                <a:solidFill>
                  <a:prstClr val="black"/>
                </a:solidFill>
                <a:latin typeface="Meiryo UI" panose="020B0604030504040204" pitchFamily="50" charset="-128"/>
                <a:cs typeface="Meiryo UI" panose="020B0604030504040204" pitchFamily="50" charset="-128"/>
              </a:rPr>
              <a:t>②削減経路を算出</a:t>
            </a:r>
          </a:p>
        </p:txBody>
      </p:sp>
    </p:spTree>
    <p:extLst>
      <p:ext uri="{BB962C8B-B14F-4D97-AF65-F5344CB8AC3E}">
        <p14:creationId xmlns:p14="http://schemas.microsoft.com/office/powerpoint/2010/main" val="387211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3291621-3ABF-7898-E885-57533B5D29A5}"/>
              </a:ext>
            </a:extLst>
          </p:cNvPr>
          <p:cNvSpPr/>
          <p:nvPr/>
        </p:nvSpPr>
        <p:spPr>
          <a:xfrm>
            <a:off x="462621" y="5428034"/>
            <a:ext cx="9766571" cy="1721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SBT</a:t>
            </a:r>
            <a:r>
              <a:rPr lang="ja-JP" altLang="en-US" dirty="0"/>
              <a:t>の運営機関</a:t>
            </a:r>
            <a:endParaRPr kumimoji="1" lang="ja-JP" altLang="en-US" dirty="0"/>
          </a:p>
        </p:txBody>
      </p:sp>
      <p:sp>
        <p:nvSpPr>
          <p:cNvPr id="3" name="コンテンツ プレースホルダー 2"/>
          <p:cNvSpPr>
            <a:spLocks noGrp="1"/>
          </p:cNvSpPr>
          <p:nvPr>
            <p:ph sz="quarter" idx="12"/>
          </p:nvPr>
        </p:nvSpPr>
        <p:spPr>
          <a:xfrm>
            <a:off x="161925" y="1110920"/>
            <a:ext cx="10367963" cy="958106"/>
          </a:xfrm>
        </p:spPr>
        <p:txBody>
          <a:bodyPr/>
          <a:lstStyle/>
          <a:p>
            <a:r>
              <a:rPr lang="en-US" altLang="ja-JP" sz="1800" dirty="0"/>
              <a:t>CDP</a:t>
            </a:r>
            <a:r>
              <a:rPr lang="ja-JP" altLang="en-US" sz="1800" dirty="0"/>
              <a:t>・</a:t>
            </a:r>
            <a:r>
              <a:rPr lang="en-US" altLang="ja-JP" sz="1800" dirty="0"/>
              <a:t>UNGC</a:t>
            </a:r>
            <a:r>
              <a:rPr lang="ja-JP" altLang="en-US" sz="1800" dirty="0"/>
              <a:t>・</a:t>
            </a:r>
            <a:r>
              <a:rPr lang="en-US" altLang="ja-JP" sz="1800" dirty="0"/>
              <a:t>WRI</a:t>
            </a:r>
            <a:r>
              <a:rPr lang="ja-JP" altLang="en-US" sz="1800" dirty="0"/>
              <a:t>・</a:t>
            </a:r>
            <a:r>
              <a:rPr lang="en-US" altLang="ja-JP" sz="1800" dirty="0"/>
              <a:t>WWF</a:t>
            </a:r>
            <a:r>
              <a:rPr lang="ja-JP" altLang="en-US" sz="1800" dirty="0"/>
              <a:t>の</a:t>
            </a:r>
            <a:r>
              <a:rPr lang="en-US" altLang="ja-JP" sz="1800" dirty="0"/>
              <a:t>4</a:t>
            </a:r>
            <a:r>
              <a:rPr lang="ja-JP" altLang="en-US" sz="1800" dirty="0" err="1"/>
              <a:t>つの</a:t>
            </a:r>
            <a:r>
              <a:rPr lang="ja-JP" altLang="en-US" sz="1800" dirty="0"/>
              <a:t>機関が共同で運営</a:t>
            </a:r>
            <a:endParaRPr lang="en-US" altLang="ja-JP" sz="1800" dirty="0"/>
          </a:p>
          <a:p>
            <a:r>
              <a:rPr lang="en-US" altLang="ja-JP" sz="1800" dirty="0"/>
              <a:t>We Mean Business</a:t>
            </a:r>
            <a:r>
              <a:rPr lang="ja-JP" altLang="en-US" sz="1800" dirty="0"/>
              <a:t>（</a:t>
            </a:r>
            <a:r>
              <a:rPr lang="en-US" altLang="ja-JP" sz="1800" dirty="0"/>
              <a:t>WMB</a:t>
            </a:r>
            <a:r>
              <a:rPr lang="ja-JP" altLang="en-US" sz="1800" dirty="0"/>
              <a:t>）の取組の一つとして実施</a:t>
            </a:r>
            <a:endParaRPr lang="en-US" altLang="ja-JP" sz="1800" dirty="0"/>
          </a:p>
        </p:txBody>
      </p:sp>
      <p:grpSp>
        <p:nvGrpSpPr>
          <p:cNvPr id="5" name="グループ化 4">
            <a:extLst>
              <a:ext uri="{FF2B5EF4-FFF2-40B4-BE49-F238E27FC236}">
                <a16:creationId xmlns:a16="http://schemas.microsoft.com/office/drawing/2014/main" id="{60CBCE1F-8DCE-AA9D-82AF-D90A9843EC4D}"/>
              </a:ext>
            </a:extLst>
          </p:cNvPr>
          <p:cNvGrpSpPr/>
          <p:nvPr/>
        </p:nvGrpSpPr>
        <p:grpSpPr>
          <a:xfrm>
            <a:off x="889329" y="5775518"/>
            <a:ext cx="8913155" cy="1054456"/>
            <a:chOff x="828646" y="5775518"/>
            <a:chExt cx="8913155" cy="1054456"/>
          </a:xfrm>
        </p:grpSpPr>
        <p:pic>
          <p:nvPicPr>
            <p:cNvPr id="8"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8241" y="5876588"/>
              <a:ext cx="1823560" cy="852316"/>
            </a:xfrm>
            <a:prstGeom prst="rect">
              <a:avLst/>
            </a:prstGeom>
            <a:ln w="38100">
              <a:noFill/>
            </a:ln>
          </p:spPr>
        </p:pic>
        <p:pic>
          <p:nvPicPr>
            <p:cNvPr id="9" name="Picture 4" descr="http://sustainable-event-alliance.org/wp-content/uploads/2010/06/Global_compact_logo-300x28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1347" y="5775518"/>
              <a:ext cx="1117797" cy="105445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 name="Picture 2" descr="https://upload.wikimedia.org/wikipedia/en/0/0b/World_Resources_Institute_logo.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1231" y="6011961"/>
              <a:ext cx="1674923" cy="58157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1" name="object 8"/>
            <p:cNvSpPr>
              <a:spLocks noChangeAspect="1"/>
            </p:cNvSpPr>
            <p:nvPr/>
          </p:nvSpPr>
          <p:spPr>
            <a:xfrm>
              <a:off x="828646" y="5952885"/>
              <a:ext cx="1440614" cy="699723"/>
            </a:xfrm>
            <a:prstGeom prst="rect">
              <a:avLst/>
            </a:prstGeom>
            <a:blipFill>
              <a:blip r:embed="rId5"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pic>
        <p:nvPicPr>
          <p:cNvPr id="12" name="Picture 4" descr="「science based targets logo」の画像検索結果"/>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67968" y="2354266"/>
            <a:ext cx="4355877" cy="245454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
            <a:extLst>
              <a:ext uri="{FF2B5EF4-FFF2-40B4-BE49-F238E27FC236}">
                <a16:creationId xmlns:a16="http://schemas.microsoft.com/office/drawing/2014/main" id="{F56820A9-AA10-1D18-CD19-A479453ED247}"/>
              </a:ext>
            </a:extLst>
          </p:cNvPr>
          <p:cNvSpPr>
            <a:spLocks noChangeArrowheads="1"/>
          </p:cNvSpPr>
          <p:nvPr/>
        </p:nvSpPr>
        <p:spPr bwMode="auto">
          <a:xfrm rot="10800000" flipV="1">
            <a:off x="3761076" y="495350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9351286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設定の基準</a:t>
            </a:r>
            <a:r>
              <a:rPr kumimoji="1" lang="ja-JP" altLang="en-US"/>
              <a:t>概要 </a:t>
            </a:r>
            <a:r>
              <a:rPr kumimoji="1" lang="en-US" altLang="ja-JP"/>
              <a:t>1/2</a:t>
            </a:r>
            <a:endParaRPr kumimoji="1" lang="ja-JP" altLang="en-US" dirty="0"/>
          </a:p>
        </p:txBody>
      </p:sp>
      <p:sp>
        <p:nvSpPr>
          <p:cNvPr id="29" name="テキスト ボックス 28"/>
          <p:cNvSpPr txBox="1"/>
          <p:nvPr/>
        </p:nvSpPr>
        <p:spPr>
          <a:xfrm>
            <a:off x="566418" y="6390665"/>
            <a:ext cx="9724785" cy="646331"/>
          </a:xfrm>
          <a:prstGeom prst="rect">
            <a:avLst/>
          </a:prstGeom>
          <a:noFill/>
        </p:spPr>
        <p:txBody>
          <a:bodyPr wrap="square" rtlCol="0">
            <a:spAutoFit/>
          </a:bodyPr>
          <a:lstStyle/>
          <a:p>
            <a:pPr defTabSz="990570">
              <a:defRPr/>
            </a:pPr>
            <a:r>
              <a:rPr lang="en-US" altLang="ja-JP" sz="1800" dirty="0">
                <a:solidFill>
                  <a:prstClr val="black"/>
                </a:solidFill>
                <a:latin typeface="Meiryo UI" panose="020B0604030504040204" pitchFamily="50" charset="-128"/>
              </a:rPr>
              <a:t>*</a:t>
            </a:r>
            <a:r>
              <a:rPr lang="ja-JP" altLang="en-US" sz="1800" dirty="0">
                <a:solidFill>
                  <a:prstClr val="black"/>
                </a:solidFill>
                <a:latin typeface="Meiryo UI" panose="020B0604030504040204" pitchFamily="50" charset="-128"/>
              </a:rPr>
              <a:t>親会社もしくはグループのみの目標設定を推奨。ただし、子会社が独自に設定することも可能。</a:t>
            </a:r>
            <a:endParaRPr lang="en-US" altLang="ja-JP" sz="1800" dirty="0">
              <a:solidFill>
                <a:prstClr val="black"/>
              </a:solidFill>
              <a:latin typeface="Meiryo UI" panose="020B0604030504040204" pitchFamily="50" charset="-128"/>
            </a:endParaRPr>
          </a:p>
          <a:p>
            <a:pPr defTabSz="990570">
              <a:defRPr/>
            </a:pPr>
            <a:r>
              <a:rPr lang="en-US" altLang="ja-JP" sz="1800" dirty="0">
                <a:solidFill>
                  <a:prstClr val="black"/>
                </a:solidFill>
                <a:latin typeface="Meiryo UI" panose="020B0604030504040204" pitchFamily="50" charset="-128"/>
              </a:rPr>
              <a:t>**</a:t>
            </a:r>
            <a:r>
              <a:rPr lang="ja-JP" altLang="en-US" sz="1800" dirty="0">
                <a:solidFill>
                  <a:prstClr val="black"/>
                </a:solidFill>
                <a:latin typeface="Meiryo UI" panose="020B0604030504040204" pitchFamily="50" charset="-128"/>
              </a:rPr>
              <a:t>長期目標（例えば</a:t>
            </a:r>
            <a:r>
              <a:rPr lang="en-US" altLang="ja-JP" sz="1800" dirty="0">
                <a:solidFill>
                  <a:prstClr val="black"/>
                </a:solidFill>
                <a:latin typeface="Meiryo UI" panose="020B0604030504040204" pitchFamily="50" charset="-128"/>
              </a:rPr>
              <a:t>2050</a:t>
            </a:r>
            <a:r>
              <a:rPr lang="ja-JP" altLang="en-US" sz="1800" dirty="0">
                <a:solidFill>
                  <a:prstClr val="black"/>
                </a:solidFill>
                <a:latin typeface="Meiryo UI" panose="020B0604030504040204" pitchFamily="50" charset="-128"/>
              </a:rPr>
              <a:t>年目標）の提出も推奨。</a:t>
            </a:r>
            <a:endParaRPr lang="en-US" altLang="ja-JP" sz="1800" dirty="0">
              <a:solidFill>
                <a:prstClr val="black"/>
              </a:solidFill>
              <a:latin typeface="Meiryo UI" panose="020B0604030504040204" pitchFamily="50" charset="-128"/>
            </a:endParaRPr>
          </a:p>
        </p:txBody>
      </p:sp>
      <p:graphicFrame>
        <p:nvGraphicFramePr>
          <p:cNvPr id="30" name="表 29"/>
          <p:cNvGraphicFramePr>
            <a:graphicFrameLocks noGrp="1"/>
          </p:cNvGraphicFramePr>
          <p:nvPr/>
        </p:nvGraphicFramePr>
        <p:xfrm>
          <a:off x="493521" y="1448384"/>
          <a:ext cx="9653666" cy="48158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a:solidFill>
                            <a:sysClr val="windowText" lastClr="000000"/>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dirty="0">
                          <a:solidFill>
                            <a:sysClr val="windowText" lastClr="000000"/>
                          </a:solidFill>
                        </a:rPr>
                        <a:t>バウンダリ</a:t>
                      </a:r>
                      <a:r>
                        <a:rPr kumimoji="1" lang="en-US" altLang="ja-JP" sz="2200" b="1" dirty="0">
                          <a:solidFill>
                            <a:sysClr val="windowText" lastClr="000000"/>
                          </a:solidFill>
                        </a:rPr>
                        <a:t>(</a:t>
                      </a:r>
                      <a:r>
                        <a:rPr kumimoji="1" lang="ja-JP" altLang="en-US" sz="2200" b="1" dirty="0">
                          <a:solidFill>
                            <a:sysClr val="windowText" lastClr="000000"/>
                          </a:solidFill>
                        </a:rPr>
                        <a:t>範囲</a:t>
                      </a:r>
                      <a:r>
                        <a:rPr kumimoji="1" lang="en-US" altLang="ja-JP" sz="2200" b="1" dirty="0">
                          <a:solidFill>
                            <a:sysClr val="windowText" lastClr="000000"/>
                          </a:solidFill>
                        </a:rPr>
                        <a:t>)</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a:solidFill>
                            <a:srgbClr val="FF0000"/>
                          </a:solidFill>
                          <a:latin typeface="+mn-ea"/>
                          <a:ea typeface="+mn-ea"/>
                        </a:rPr>
                        <a:t>企業全体（子会社含む）</a:t>
                      </a:r>
                      <a:r>
                        <a:rPr kumimoji="1" lang="ja-JP" altLang="en-US" sz="2000" baseline="30000" dirty="0">
                          <a:solidFill>
                            <a:schemeClr val="tx1"/>
                          </a:solidFill>
                          <a:latin typeface="+mn-ea"/>
                          <a:ea typeface="+mn-ea"/>
                        </a:rPr>
                        <a:t>＊</a:t>
                      </a:r>
                      <a:r>
                        <a:rPr kumimoji="1" lang="ja-JP" altLang="en-US" sz="2000" baseline="0" dirty="0">
                          <a:solidFill>
                            <a:schemeClr val="tx1"/>
                          </a:solidFill>
                          <a:latin typeface="+mn-ea"/>
                          <a:ea typeface="+mn-ea"/>
                        </a:rPr>
                        <a:t>の</a:t>
                      </a:r>
                      <a:r>
                        <a:rPr kumimoji="1" lang="en-US" altLang="ja-JP" sz="2000" baseline="0" dirty="0">
                          <a:solidFill>
                            <a:schemeClr val="tx1"/>
                          </a:solidFill>
                          <a:latin typeface="+mn-ea"/>
                          <a:ea typeface="+mn-ea"/>
                        </a:rPr>
                        <a:t>Scope1</a:t>
                      </a:r>
                      <a:r>
                        <a:rPr kumimoji="1" lang="ja-JP" altLang="en-US" sz="2000" baseline="0" dirty="0">
                          <a:solidFill>
                            <a:schemeClr val="tx1"/>
                          </a:solidFill>
                          <a:latin typeface="+mn-ea"/>
                          <a:ea typeface="+mn-ea"/>
                        </a:rPr>
                        <a:t>及び</a:t>
                      </a:r>
                      <a:r>
                        <a:rPr kumimoji="1" lang="en-US" altLang="ja-JP" sz="2000" baseline="0" dirty="0">
                          <a:solidFill>
                            <a:schemeClr val="tx1"/>
                          </a:solidFill>
                          <a:latin typeface="+mn-ea"/>
                          <a:ea typeface="+mn-ea"/>
                        </a:rPr>
                        <a:t>2</a:t>
                      </a:r>
                      <a:r>
                        <a:rPr kumimoji="1" lang="ja-JP" altLang="en-US" sz="2000" baseline="0" dirty="0">
                          <a:solidFill>
                            <a:schemeClr val="tx1"/>
                          </a:solidFill>
                          <a:latin typeface="+mn-ea"/>
                          <a:ea typeface="+mn-ea"/>
                        </a:rPr>
                        <a:t>をカバーする、すべての関連する</a:t>
                      </a:r>
                      <a:r>
                        <a:rPr kumimoji="1" lang="en-US" altLang="ja-JP" sz="2000" baseline="0" dirty="0">
                          <a:solidFill>
                            <a:schemeClr val="tx1"/>
                          </a:solidFill>
                          <a:latin typeface="+mn-ea"/>
                          <a:ea typeface="+mn-ea"/>
                        </a:rPr>
                        <a:t>GHG</a:t>
                      </a:r>
                      <a:r>
                        <a:rPr kumimoji="1" lang="ja-JP" altLang="en-US" sz="2000" baseline="0" dirty="0">
                          <a:solidFill>
                            <a:schemeClr val="tx1"/>
                          </a:solidFill>
                          <a:latin typeface="+mn-ea"/>
                          <a:ea typeface="+mn-ea"/>
                        </a:rPr>
                        <a:t>が対象</a:t>
                      </a:r>
                      <a:endParaRPr kumimoji="1" lang="ja-JP" altLang="en-US" sz="2000" baseline="300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a:solidFill>
                            <a:sysClr val="windowText" lastClr="000000"/>
                          </a:solidFill>
                          <a:latin typeface="+mn-ea"/>
                          <a:ea typeface="+mn-ea"/>
                        </a:rPr>
                        <a:t>基準年・目標年</a:t>
                      </a:r>
                      <a:endParaRPr kumimoji="1" lang="en-US" altLang="ja-JP" sz="2200" b="1" dirty="0">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975" indent="-180975">
                        <a:buFont typeface="Arial" panose="020B0604020202020204" pitchFamily="34" charset="0"/>
                        <a:buChar char="•"/>
                      </a:pPr>
                      <a:r>
                        <a:rPr kumimoji="1" lang="ja-JP" altLang="en-US" sz="2000" kern="1200" dirty="0">
                          <a:solidFill>
                            <a:schemeClr val="dk1"/>
                          </a:solidFill>
                          <a:latin typeface="+mn-ea"/>
                          <a:ea typeface="Meiryo UI"/>
                          <a:cs typeface="+mn-cs"/>
                        </a:rPr>
                        <a:t>基準年はデータが存在する最新年とすることを推奨</a:t>
                      </a:r>
                      <a:br>
                        <a:rPr kumimoji="1" lang="en-US" altLang="ja-JP" sz="2000" kern="1200" dirty="0">
                          <a:solidFill>
                            <a:schemeClr val="dk1"/>
                          </a:solidFill>
                          <a:latin typeface="+mn-ea"/>
                          <a:ea typeface="Meiryo UI"/>
                          <a:cs typeface="+mn-cs"/>
                        </a:rPr>
                      </a:br>
                      <a:r>
                        <a:rPr kumimoji="1" lang="ja-JP" altLang="en-US" sz="1600" kern="1200" dirty="0">
                          <a:solidFill>
                            <a:schemeClr val="dk1"/>
                          </a:solidFill>
                          <a:latin typeface="+mn-ea"/>
                          <a:ea typeface="Meiryo UI"/>
                          <a:cs typeface="+mn-cs"/>
                        </a:rPr>
                        <a:t>（未来の年を設定することは認められていない）</a:t>
                      </a:r>
                      <a:endParaRPr kumimoji="1" lang="en-US" altLang="ja-JP" sz="1600" kern="1200" dirty="0">
                        <a:solidFill>
                          <a:schemeClr val="dk1"/>
                        </a:solidFill>
                        <a:latin typeface="+mn-ea"/>
                        <a:ea typeface="Meiryo UI"/>
                        <a:cs typeface="+mn-cs"/>
                      </a:endParaRPr>
                    </a:p>
                    <a:p>
                      <a:pPr marL="180975" indent="-180975">
                        <a:buFont typeface="Arial" panose="020B0604020202020204" pitchFamily="34" charset="0"/>
                        <a:buChar char="•"/>
                      </a:pPr>
                      <a:r>
                        <a:rPr kumimoji="1" lang="ja-JP" altLang="en-US" sz="2000" dirty="0">
                          <a:solidFill>
                            <a:schemeClr val="tx1"/>
                          </a:solidFill>
                          <a:latin typeface="+mn-ea"/>
                          <a:ea typeface="+mn-ea"/>
                        </a:rPr>
                        <a:t>目標年は申請時から</a:t>
                      </a:r>
                      <a:r>
                        <a:rPr kumimoji="1" lang="ja-JP" altLang="en-US" sz="2000" dirty="0">
                          <a:solidFill>
                            <a:srgbClr val="FF0000"/>
                          </a:solidFill>
                          <a:latin typeface="+mn-ea"/>
                          <a:ea typeface="+mn-ea"/>
                        </a:rPr>
                        <a:t>最短</a:t>
                      </a:r>
                      <a:r>
                        <a:rPr kumimoji="1" lang="en-US" altLang="ja-JP" sz="2000" dirty="0">
                          <a:solidFill>
                            <a:srgbClr val="FF0000"/>
                          </a:solidFill>
                          <a:latin typeface="+mn-ea"/>
                          <a:ea typeface="+mn-ea"/>
                        </a:rPr>
                        <a:t>5</a:t>
                      </a:r>
                      <a:r>
                        <a:rPr kumimoji="1" lang="ja-JP" altLang="en-US" sz="2000" dirty="0">
                          <a:solidFill>
                            <a:srgbClr val="FF0000"/>
                          </a:solidFill>
                          <a:latin typeface="+mn-ea"/>
                          <a:ea typeface="+mn-ea"/>
                        </a:rPr>
                        <a:t>年、最長</a:t>
                      </a:r>
                      <a:r>
                        <a:rPr kumimoji="1" lang="en-US" altLang="ja-JP" sz="2000" dirty="0">
                          <a:solidFill>
                            <a:srgbClr val="FF0000"/>
                          </a:solidFill>
                          <a:latin typeface="+mn-ea"/>
                          <a:ea typeface="+mn-ea"/>
                        </a:rPr>
                        <a:t>10</a:t>
                      </a:r>
                      <a:r>
                        <a:rPr kumimoji="1" lang="ja-JP" altLang="en-US" sz="2000" dirty="0">
                          <a:solidFill>
                            <a:srgbClr val="FF0000"/>
                          </a:solidFill>
                          <a:latin typeface="+mn-ea"/>
                          <a:ea typeface="+mn-ea"/>
                        </a:rPr>
                        <a:t>年以内</a:t>
                      </a:r>
                      <a:r>
                        <a:rPr kumimoji="1" lang="ja-JP" altLang="en-US" sz="2000" baseline="30000" dirty="0">
                          <a:solidFill>
                            <a:schemeClr val="tx1"/>
                          </a:solidFill>
                          <a:latin typeface="+mn-ea"/>
                          <a:ea typeface="+mn-ea"/>
                        </a:rPr>
                        <a:t>＊＊</a:t>
                      </a:r>
                      <a:endParaRPr kumimoji="1" lang="en-US" altLang="ja-JP" sz="2000" baseline="300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row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a:solidFill>
                            <a:sysClr val="windowText" lastClr="000000"/>
                          </a:solidFill>
                        </a:rPr>
                        <a:t>目標水準</a:t>
                      </a:r>
                      <a:endParaRPr kumimoji="1" lang="en-US" altLang="ja-JP"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最低でも、世界の気温上昇を産業革命前と比べて</a:t>
                      </a:r>
                      <a:r>
                        <a:rPr kumimoji="1" lang="en-US" altLang="ja-JP" sz="2000" b="0" i="0" u="none" strike="noStrike" kern="1200" cap="none" spc="0" normalizeH="0" baseline="0" noProof="0" dirty="0">
                          <a:ln>
                            <a:noFill/>
                          </a:ln>
                          <a:solidFill>
                            <a:srgbClr val="FF0000"/>
                          </a:solidFill>
                          <a:effectLst/>
                          <a:uLnTx/>
                          <a:uFillTx/>
                          <a:latin typeface="Meiryo UI"/>
                          <a:ea typeface="+mn-ea"/>
                          <a:cs typeface="+mn-cs"/>
                        </a:rPr>
                        <a:t>1.5</a:t>
                      </a:r>
                      <a:r>
                        <a:rPr kumimoji="1" lang="ja-JP" altLang="en-US" sz="2000" b="0" i="0" u="none" strike="noStrike" kern="1200" cap="none" spc="0" normalizeH="0" baseline="0" noProof="0" dirty="0">
                          <a:ln>
                            <a:noFill/>
                          </a:ln>
                          <a:solidFill>
                            <a:srgbClr val="FF0000"/>
                          </a:solidFill>
                          <a:effectLst/>
                          <a:uLnTx/>
                          <a:uFillTx/>
                          <a:latin typeface="Meiryo UI"/>
                          <a:ea typeface="+mn-ea"/>
                          <a:cs typeface="+mn-cs"/>
                        </a:rPr>
                        <a:t>℃</a:t>
                      </a: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以内に抑える削減目標を設定しなければならない</a:t>
                      </a:r>
                      <a:endParaRPr kumimoji="1" lang="en-US" altLang="ja-JP" sz="20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2000" b="0" i="0" u="none" strike="noStrike" kern="1200" cap="none" spc="0" normalizeH="0" baseline="0" noProof="0" dirty="0">
                          <a:ln>
                            <a:noFill/>
                          </a:ln>
                          <a:solidFill>
                            <a:schemeClr val="tx1"/>
                          </a:solidFill>
                          <a:effectLst/>
                          <a:uLnTx/>
                          <a:uFillTx/>
                          <a:latin typeface="Meiryo UI"/>
                          <a:ea typeface="+mn-ea"/>
                          <a:cs typeface="+mn-cs"/>
                        </a:rPr>
                        <a:t>SBT</a:t>
                      </a: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事務局が認定する</a:t>
                      </a:r>
                      <a:r>
                        <a:rPr kumimoji="1" lang="en-US" altLang="ja-JP" sz="2000" b="0" i="0" u="none" strike="noStrike" kern="1200" cap="none" spc="0" normalizeH="0" baseline="0" noProof="0" dirty="0">
                          <a:ln>
                            <a:noFill/>
                          </a:ln>
                          <a:solidFill>
                            <a:schemeClr val="tx1"/>
                          </a:solidFill>
                          <a:effectLst/>
                          <a:uLnTx/>
                          <a:uFillTx/>
                          <a:latin typeface="Meiryo UI"/>
                          <a:ea typeface="+mn-ea"/>
                          <a:cs typeface="+mn-cs"/>
                        </a:rPr>
                        <a:t>SBT</a:t>
                      </a: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手法（</a:t>
                      </a:r>
                      <a:r>
                        <a:rPr kumimoji="1" lang="en-US" altLang="ja-JP" sz="2000" b="0" i="0" u="none" strike="noStrike" kern="1200" cap="none" spc="0" normalizeH="0" baseline="0" noProof="0" dirty="0">
                          <a:ln>
                            <a:noFill/>
                          </a:ln>
                          <a:solidFill>
                            <a:schemeClr val="tx1"/>
                          </a:solidFill>
                          <a:effectLst/>
                          <a:uLnTx/>
                          <a:uFillTx/>
                          <a:latin typeface="Meiryo UI"/>
                          <a:ea typeface="+mn-ea"/>
                          <a:cs typeface="+mn-cs"/>
                        </a:rPr>
                        <a:t>2</a:t>
                      </a: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手法）に基づき目標設定</a:t>
                      </a:r>
                      <a:endParaRPr kumimoji="1" lang="en-US" altLang="ja-JP" sz="20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Meiryo UI"/>
                          <a:ea typeface="+mn-ea"/>
                          <a:cs typeface="+mn-cs"/>
                        </a:rPr>
                        <a:t>→総量同量削減の場合は</a:t>
                      </a:r>
                      <a:r>
                        <a:rPr kumimoji="1" lang="ja-JP" altLang="en-US" sz="2000" b="0" i="0" u="none" strike="noStrike" kern="1200" cap="none" spc="0" normalizeH="0" baseline="0" noProof="0" dirty="0">
                          <a:ln>
                            <a:noFill/>
                          </a:ln>
                          <a:solidFill>
                            <a:srgbClr val="FF0000"/>
                          </a:solidFill>
                          <a:effectLst/>
                          <a:uLnTx/>
                          <a:uFillTx/>
                          <a:latin typeface="Meiryo UI"/>
                          <a:ea typeface="+mn-ea"/>
                          <a:cs typeface="+mn-cs"/>
                        </a:rPr>
                        <a:t>毎年</a:t>
                      </a:r>
                      <a:r>
                        <a:rPr kumimoji="1" lang="en-US" altLang="ja-JP" sz="2000" b="0" i="0" u="none" strike="noStrike" kern="1200" cap="none" spc="0" normalizeH="0" baseline="0" noProof="0" dirty="0">
                          <a:ln>
                            <a:noFill/>
                          </a:ln>
                          <a:solidFill>
                            <a:srgbClr val="FF0000"/>
                          </a:solidFill>
                          <a:effectLst/>
                          <a:uLnTx/>
                          <a:uFillTx/>
                          <a:latin typeface="Meiryo UI"/>
                          <a:ea typeface="+mn-ea"/>
                          <a:cs typeface="+mn-cs"/>
                        </a:rPr>
                        <a:t>4.2%</a:t>
                      </a:r>
                      <a:r>
                        <a:rPr kumimoji="1" lang="ja-JP" altLang="en-US" sz="2000" b="0" i="0" u="none" strike="noStrike" kern="1200" cap="none" spc="0" normalizeH="0" baseline="0" noProof="0" dirty="0">
                          <a:ln>
                            <a:noFill/>
                          </a:ln>
                          <a:solidFill>
                            <a:srgbClr val="FF0000"/>
                          </a:solidFill>
                          <a:effectLst/>
                          <a:uLnTx/>
                          <a:uFillTx/>
                          <a:latin typeface="Meiryo UI"/>
                          <a:ea typeface="+mn-ea"/>
                          <a:cs typeface="+mn-cs"/>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Scope</a:t>
                      </a:r>
                      <a:r>
                        <a:rPr kumimoji="1" lang="ja-JP" altLang="en-US" sz="2000" dirty="0">
                          <a:solidFill>
                            <a:schemeClr val="tx1"/>
                          </a:solidFill>
                          <a:latin typeface="+mn-ea"/>
                          <a:ea typeface="+mn-ea"/>
                        </a:rPr>
                        <a:t>を複数合算（例えば</a:t>
                      </a:r>
                      <a:r>
                        <a:rPr kumimoji="1" lang="en-US" altLang="ja-JP" sz="2000" dirty="0">
                          <a:solidFill>
                            <a:schemeClr val="tx1"/>
                          </a:solidFill>
                          <a:latin typeface="+mn-ea"/>
                          <a:ea typeface="+mn-ea"/>
                        </a:rPr>
                        <a:t>1+2</a:t>
                      </a:r>
                      <a:r>
                        <a:rPr kumimoji="1" lang="ja-JP" altLang="en-US" sz="2000" dirty="0">
                          <a:solidFill>
                            <a:schemeClr val="tx1"/>
                          </a:solidFill>
                          <a:latin typeface="+mn-ea"/>
                          <a:ea typeface="+mn-ea"/>
                        </a:rPr>
                        <a:t>または</a:t>
                      </a:r>
                      <a:r>
                        <a:rPr kumimoji="1" lang="en-US" altLang="ja-JP" sz="2000" dirty="0">
                          <a:solidFill>
                            <a:schemeClr val="tx1"/>
                          </a:solidFill>
                          <a:latin typeface="+mn-ea"/>
                          <a:ea typeface="+mn-ea"/>
                        </a:rPr>
                        <a:t>1+2+3</a:t>
                      </a:r>
                      <a:r>
                        <a:rPr kumimoji="1" lang="ja-JP" altLang="en-US" sz="2000" dirty="0">
                          <a:solidFill>
                            <a:schemeClr val="tx1"/>
                          </a:solidFill>
                          <a:latin typeface="+mn-ea"/>
                          <a:ea typeface="+mn-ea"/>
                        </a:rPr>
                        <a:t>）した目標設定が可能。ただし、</a:t>
                      </a:r>
                      <a:r>
                        <a:rPr kumimoji="1" lang="en-US" altLang="ja-JP" sz="2000" dirty="0">
                          <a:solidFill>
                            <a:schemeClr val="tx1"/>
                          </a:solidFill>
                          <a:latin typeface="+mn-ea"/>
                          <a:ea typeface="+mn-ea"/>
                        </a:rPr>
                        <a:t>Scope1+2</a:t>
                      </a:r>
                      <a:r>
                        <a:rPr kumimoji="1" lang="ja-JP" altLang="en-US" sz="2000" dirty="0">
                          <a:solidFill>
                            <a:schemeClr val="tx1"/>
                          </a:solidFill>
                          <a:latin typeface="+mn-ea"/>
                          <a:ea typeface="+mn-ea"/>
                        </a:rPr>
                        <a:t>及び</a:t>
                      </a:r>
                      <a:r>
                        <a:rPr kumimoji="1" lang="en-US" altLang="ja-JP" sz="2000" dirty="0">
                          <a:solidFill>
                            <a:schemeClr val="tx1"/>
                          </a:solidFill>
                          <a:latin typeface="+mn-ea"/>
                          <a:ea typeface="+mn-ea"/>
                        </a:rPr>
                        <a:t>Scope3</a:t>
                      </a:r>
                      <a:r>
                        <a:rPr kumimoji="1" lang="ja-JP" altLang="en-US" sz="2000" dirty="0">
                          <a:solidFill>
                            <a:schemeClr val="tx1"/>
                          </a:solidFill>
                          <a:latin typeface="+mn-ea"/>
                          <a:ea typeface="+mn-ea"/>
                        </a:rPr>
                        <a:t>で</a:t>
                      </a:r>
                      <a:r>
                        <a:rPr kumimoji="1" lang="en-US" altLang="ja-JP" sz="2000" dirty="0">
                          <a:solidFill>
                            <a:schemeClr val="tx1"/>
                          </a:solidFill>
                          <a:latin typeface="+mn-ea"/>
                          <a:ea typeface="+mn-ea"/>
                        </a:rPr>
                        <a:t>SBT</a:t>
                      </a:r>
                      <a:r>
                        <a:rPr kumimoji="1" lang="ja-JP" altLang="en-US" sz="2000" dirty="0">
                          <a:solidFill>
                            <a:schemeClr val="tx1"/>
                          </a:solidFill>
                          <a:latin typeface="+mn-ea"/>
                          <a:ea typeface="+mn-ea"/>
                        </a:rPr>
                        <a:t>水準を満たすことが前提</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0070C0"/>
                          </a:solidFill>
                          <a:latin typeface="+mn-ea"/>
                          <a:ea typeface="+mn-ea"/>
                        </a:rPr>
                        <a:t>他者のクレジットの取得による削減、もしくは削減貢献量は、</a:t>
                      </a:r>
                      <a:r>
                        <a:rPr kumimoji="1" lang="en-US" altLang="ja-JP" sz="2000" dirty="0">
                          <a:solidFill>
                            <a:srgbClr val="0070C0"/>
                          </a:solidFill>
                          <a:latin typeface="+mn-ea"/>
                          <a:ea typeface="+mn-ea"/>
                        </a:rPr>
                        <a:t>SBT</a:t>
                      </a:r>
                      <a:r>
                        <a:rPr kumimoji="1" lang="ja-JP" altLang="en-US" sz="2000" dirty="0">
                          <a:solidFill>
                            <a:srgbClr val="0070C0"/>
                          </a:solidFill>
                          <a:latin typeface="+mn-ea"/>
                          <a:ea typeface="+mn-ea"/>
                        </a:rPr>
                        <a:t>達成のための削減に算入できない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30790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設定の基準</a:t>
            </a:r>
            <a:r>
              <a:rPr kumimoji="1" lang="ja-JP" altLang="en-US"/>
              <a:t>概要 </a:t>
            </a:r>
            <a:r>
              <a:rPr lang="en-US" altLang="ja-JP"/>
              <a:t>2</a:t>
            </a:r>
            <a:r>
              <a:rPr kumimoji="1" lang="en-US" altLang="ja-JP"/>
              <a:t>/2</a:t>
            </a:r>
            <a:endParaRPr kumimoji="1" lang="ja-JP" altLang="en-US" dirty="0"/>
          </a:p>
        </p:txBody>
      </p:sp>
      <p:graphicFrame>
        <p:nvGraphicFramePr>
          <p:cNvPr id="6" name="表 5"/>
          <p:cNvGraphicFramePr>
            <a:graphicFrameLocks noGrp="1"/>
          </p:cNvGraphicFramePr>
          <p:nvPr/>
        </p:nvGraphicFramePr>
        <p:xfrm>
          <a:off x="493521" y="1448383"/>
          <a:ext cx="9653666" cy="539496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a:solidFill>
                            <a:schemeClr val="tx1"/>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dirty="0">
                          <a:solidFill>
                            <a:sysClr val="windowText" lastClr="000000"/>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Clr>
                          <a:schemeClr val="tx1"/>
                        </a:buClr>
                        <a:buFont typeface="Arial" panose="020B0604020202020204" pitchFamily="34" charset="0"/>
                        <a:buNone/>
                      </a:pPr>
                      <a:r>
                        <a:rPr kumimoji="1" lang="ja-JP" altLang="en-US" sz="1600" baseline="0" dirty="0">
                          <a:solidFill>
                            <a:schemeClr val="tx1"/>
                          </a:solidFill>
                          <a:latin typeface="+mn-ea"/>
                          <a:ea typeface="+mn-ea"/>
                        </a:rPr>
                        <a:t>再エネ電力を</a:t>
                      </a:r>
                      <a:r>
                        <a:rPr kumimoji="1" lang="en-US" altLang="ja-JP" sz="1600" baseline="0" dirty="0">
                          <a:solidFill>
                            <a:schemeClr val="tx1"/>
                          </a:solidFill>
                          <a:latin typeface="+mn-ea"/>
                          <a:ea typeface="+mn-ea"/>
                        </a:rPr>
                        <a:t>1.5</a:t>
                      </a:r>
                      <a:r>
                        <a:rPr kumimoji="1" lang="ja-JP" altLang="en-US" sz="1600" baseline="0" dirty="0">
                          <a:solidFill>
                            <a:schemeClr val="tx1"/>
                          </a:solidFill>
                          <a:latin typeface="+mn-ea"/>
                          <a:ea typeface="+mn-ea"/>
                        </a:rPr>
                        <a:t>℃シナリオに準ずる割合で調達することは、</a:t>
                      </a:r>
                      <a:r>
                        <a:rPr kumimoji="1" lang="en-US" altLang="ja-JP" sz="1600" baseline="0" dirty="0">
                          <a:solidFill>
                            <a:schemeClr val="tx1"/>
                          </a:solidFill>
                          <a:latin typeface="+mn-ea"/>
                          <a:ea typeface="+mn-ea"/>
                        </a:rPr>
                        <a:t>Scope2</a:t>
                      </a:r>
                      <a:r>
                        <a:rPr kumimoji="1" lang="ja-JP" altLang="en-US" sz="1600" baseline="0" dirty="0">
                          <a:solidFill>
                            <a:schemeClr val="tx1"/>
                          </a:solidFill>
                          <a:latin typeface="+mn-ea"/>
                          <a:ea typeface="+mn-ea"/>
                        </a:rPr>
                        <a:t>排出削減目標の代替案として認められる</a:t>
                      </a:r>
                      <a:endParaRPr kumimoji="1" lang="en-US" altLang="ja-JP" sz="1600" baseline="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dirty="0">
                          <a:solidFill>
                            <a:sysClr val="windowText" lastClr="000000"/>
                          </a:solidFill>
                          <a:latin typeface="+mn-ea"/>
                          <a:ea typeface="+mn-ea"/>
                        </a:rPr>
                        <a:t>Scope3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7800" indent="-177800">
                        <a:spcBef>
                          <a:spcPts val="0"/>
                        </a:spcBef>
                        <a:spcAft>
                          <a:spcPts val="0"/>
                        </a:spcAft>
                        <a:buClr>
                          <a:schemeClr val="tx1"/>
                        </a:buClr>
                        <a:buFont typeface="Arial" panose="020B0604020202020204" pitchFamily="34" charset="0"/>
                        <a:buChar char="•"/>
                      </a:pPr>
                      <a:r>
                        <a:rPr kumimoji="1" lang="en-US" altLang="ja-JP" sz="2000" baseline="0" dirty="0">
                          <a:solidFill>
                            <a:schemeClr val="tx1"/>
                          </a:solidFill>
                          <a:latin typeface="+mn-ea"/>
                          <a:ea typeface="+mn-ea"/>
                        </a:rPr>
                        <a:t>Scope3</a:t>
                      </a:r>
                      <a:r>
                        <a:rPr kumimoji="1" lang="ja-JP" altLang="en-US" sz="2000" b="0" baseline="0" dirty="0">
                          <a:solidFill>
                            <a:schemeClr val="tx1"/>
                          </a:solidFill>
                          <a:latin typeface="+mn-ea"/>
                          <a:ea typeface="+mn-ea"/>
                        </a:rPr>
                        <a:t>排出量が</a:t>
                      </a:r>
                      <a:r>
                        <a:rPr kumimoji="1" lang="en-US" altLang="ja-JP" sz="2000" b="0" baseline="0" dirty="0">
                          <a:solidFill>
                            <a:srgbClr val="FF0000"/>
                          </a:solidFill>
                          <a:latin typeface="+mn-ea"/>
                          <a:ea typeface="+mn-ea"/>
                        </a:rPr>
                        <a:t>Scope1+2+3</a:t>
                      </a:r>
                      <a:r>
                        <a:rPr kumimoji="1" lang="ja-JP" altLang="en-US" sz="2000" b="0" baseline="0" dirty="0">
                          <a:solidFill>
                            <a:srgbClr val="FF0000"/>
                          </a:solidFill>
                          <a:latin typeface="+mn-ea"/>
                          <a:ea typeface="+mn-ea"/>
                        </a:rPr>
                        <a:t>排出量合計の</a:t>
                      </a:r>
                      <a:r>
                        <a:rPr kumimoji="1" lang="en-US" altLang="ja-JP" sz="2000" b="0" baseline="0" dirty="0">
                          <a:solidFill>
                            <a:srgbClr val="FF0000"/>
                          </a:solidFill>
                          <a:latin typeface="+mn-ea"/>
                          <a:ea typeface="+mn-ea"/>
                        </a:rPr>
                        <a:t>40</a:t>
                      </a:r>
                      <a:r>
                        <a:rPr kumimoji="1" lang="ja-JP" altLang="en-US" sz="2000" b="0" baseline="0" dirty="0">
                          <a:solidFill>
                            <a:srgbClr val="FF0000"/>
                          </a:solidFill>
                          <a:latin typeface="+mn-ea"/>
                          <a:ea typeface="+mn-ea"/>
                        </a:rPr>
                        <a:t>％以上</a:t>
                      </a:r>
                      <a:r>
                        <a:rPr kumimoji="1" lang="ja-JP" altLang="en-US" sz="2000" b="0" baseline="0" dirty="0">
                          <a:solidFill>
                            <a:schemeClr val="tx1"/>
                          </a:solidFill>
                          <a:latin typeface="+mn-ea"/>
                          <a:ea typeface="+mn-ea"/>
                        </a:rPr>
                        <a:t>の場合に</a:t>
                      </a:r>
                      <a:r>
                        <a:rPr kumimoji="1" lang="en-US" altLang="ja-JP" sz="2000" b="0" baseline="0" dirty="0">
                          <a:solidFill>
                            <a:schemeClr val="tx1"/>
                          </a:solidFill>
                          <a:latin typeface="+mn-ea"/>
                          <a:ea typeface="+mn-ea"/>
                        </a:rPr>
                        <a:t>Scope3</a:t>
                      </a:r>
                      <a:r>
                        <a:rPr kumimoji="1" lang="ja-JP" altLang="en-US" sz="2000" b="0" baseline="0" dirty="0">
                          <a:solidFill>
                            <a:schemeClr val="tx1"/>
                          </a:solidFill>
                          <a:latin typeface="+mn-ea"/>
                          <a:ea typeface="+mn-ea"/>
                        </a:rPr>
                        <a:t>目標の設定が必須</a:t>
                      </a:r>
                    </a:p>
                    <a:p>
                      <a:pPr marL="177800" indent="-177800">
                        <a:spcBef>
                          <a:spcPts val="0"/>
                        </a:spcBef>
                        <a:spcAft>
                          <a:spcPts val="0"/>
                        </a:spcAft>
                        <a:buClr>
                          <a:schemeClr val="tx1"/>
                        </a:buClr>
                        <a:buFont typeface="Arial" panose="020B0604020202020204" pitchFamily="34" charset="0"/>
                        <a:buChar char="•"/>
                      </a:pPr>
                      <a:r>
                        <a:rPr kumimoji="1" lang="en-US" altLang="ja-JP" sz="2000" b="0" baseline="0" dirty="0">
                          <a:solidFill>
                            <a:srgbClr val="FF0000"/>
                          </a:solidFill>
                          <a:latin typeface="+mn-ea"/>
                          <a:ea typeface="+mn-ea"/>
                        </a:rPr>
                        <a:t>Scope</a:t>
                      </a:r>
                      <a:r>
                        <a:rPr kumimoji="1" lang="ja-JP" altLang="en-US" sz="2000" b="0" baseline="0" dirty="0">
                          <a:solidFill>
                            <a:srgbClr val="FF0000"/>
                          </a:solidFill>
                          <a:latin typeface="+mn-ea"/>
                          <a:ea typeface="+mn-ea"/>
                        </a:rPr>
                        <a:t>３排出量全体</a:t>
                      </a:r>
                      <a:r>
                        <a:rPr kumimoji="1" lang="ja-JP" altLang="en-US" sz="2000" b="0" baseline="0">
                          <a:solidFill>
                            <a:srgbClr val="FF0000"/>
                          </a:solidFill>
                          <a:latin typeface="+mn-ea"/>
                          <a:ea typeface="+mn-ea"/>
                        </a:rPr>
                        <a:t>の</a:t>
                      </a:r>
                      <a:r>
                        <a:rPr kumimoji="1" lang="en-US" altLang="ja-JP" sz="2000" b="0" baseline="0">
                          <a:solidFill>
                            <a:srgbClr val="FF0000"/>
                          </a:solidFill>
                          <a:latin typeface="+mn-ea"/>
                          <a:ea typeface="+mn-ea"/>
                        </a:rPr>
                        <a:t>2/3</a:t>
                      </a:r>
                      <a:r>
                        <a:rPr kumimoji="1" lang="ja-JP" altLang="en-US" sz="2000" b="0" baseline="0" dirty="0">
                          <a:solidFill>
                            <a:srgbClr val="FF0000"/>
                          </a:solidFill>
                          <a:latin typeface="+mn-ea"/>
                          <a:ea typeface="+mn-ea"/>
                        </a:rPr>
                        <a:t>をカバーする</a:t>
                      </a:r>
                      <a:r>
                        <a:rPr kumimoji="1" lang="ja-JP" altLang="en-US" sz="2000" b="0" baseline="0" dirty="0">
                          <a:solidFill>
                            <a:schemeClr val="tx1"/>
                          </a:solidFill>
                          <a:latin typeface="+mn-ea"/>
                          <a:ea typeface="+mn-ea"/>
                        </a:rPr>
                        <a:t>目標を、以下のいずれかまたは併用で設定すること</a:t>
                      </a:r>
                      <a:endParaRPr kumimoji="1" lang="en-US" altLang="ja-JP" sz="2000" b="0" baseline="0" dirty="0">
                        <a:solidFill>
                          <a:schemeClr val="tx1"/>
                        </a:solidFill>
                        <a:latin typeface="+mn-ea"/>
                        <a:ea typeface="+mn-ea"/>
                      </a:endParaRPr>
                    </a:p>
                    <a:p>
                      <a:pPr marL="467950" indent="-285750">
                        <a:buClr>
                          <a:schemeClr val="tx1"/>
                        </a:buClr>
                        <a:buFont typeface="Wingdings" panose="05000000000000000000" pitchFamily="2" charset="2"/>
                        <a:buChar char="ü"/>
                      </a:pPr>
                      <a:r>
                        <a:rPr kumimoji="1" lang="ja-JP" altLang="en-US" sz="1600" b="0" baseline="0" dirty="0">
                          <a:solidFill>
                            <a:schemeClr val="tx1"/>
                          </a:solidFill>
                          <a:latin typeface="+mn-ea"/>
                          <a:ea typeface="+mn-ea"/>
                        </a:rPr>
                        <a:t>総量削減：世界の気温上昇が産業革命以前の気温と比べて、</a:t>
                      </a:r>
                      <a:r>
                        <a:rPr kumimoji="1" lang="en-US" altLang="ja-JP" sz="1600" b="0" baseline="0" dirty="0">
                          <a:solidFill>
                            <a:srgbClr val="FF0000"/>
                          </a:solidFill>
                          <a:latin typeface="+mn-ea"/>
                          <a:ea typeface="+mn-ea"/>
                        </a:rPr>
                        <a:t>2℃</a:t>
                      </a:r>
                      <a:r>
                        <a:rPr kumimoji="1" lang="ja-JP" altLang="en-US" sz="1600" b="0" baseline="0" dirty="0">
                          <a:solidFill>
                            <a:srgbClr val="FF0000"/>
                          </a:solidFill>
                          <a:latin typeface="+mn-ea"/>
                          <a:ea typeface="+mn-ea"/>
                        </a:rPr>
                        <a:t>を十分に下回るよう抑える水準（毎年</a:t>
                      </a:r>
                      <a:r>
                        <a:rPr kumimoji="1" lang="en-US" altLang="ja-JP" sz="1600" b="0" baseline="0" dirty="0">
                          <a:solidFill>
                            <a:srgbClr val="FF0000"/>
                          </a:solidFill>
                          <a:latin typeface="+mn-ea"/>
                          <a:ea typeface="+mn-ea"/>
                        </a:rPr>
                        <a:t>2.5%</a:t>
                      </a:r>
                      <a:r>
                        <a:rPr kumimoji="1" lang="ja-JP" altLang="en-US" sz="1600" b="0" baseline="0" dirty="0">
                          <a:solidFill>
                            <a:srgbClr val="FF0000"/>
                          </a:solidFill>
                          <a:latin typeface="+mn-ea"/>
                          <a:ea typeface="+mn-ea"/>
                        </a:rPr>
                        <a:t>削減）に合致する総量排出削減目標</a:t>
                      </a:r>
                    </a:p>
                    <a:p>
                      <a:pPr marL="467950" indent="-285750">
                        <a:buClr>
                          <a:schemeClr val="tx1"/>
                        </a:buClr>
                        <a:buFont typeface="Wingdings" panose="05000000000000000000" pitchFamily="2" charset="2"/>
                        <a:buChar char="ü"/>
                      </a:pPr>
                      <a:r>
                        <a:rPr kumimoji="1" lang="ja-JP" altLang="en-US" sz="1600" b="0" baseline="0" dirty="0">
                          <a:solidFill>
                            <a:schemeClr val="tx1"/>
                          </a:solidFill>
                          <a:latin typeface="+mn-ea"/>
                          <a:ea typeface="+mn-ea"/>
                        </a:rPr>
                        <a:t>経済的原単位：付加価値あたりの排出量を前年比で少なくとも</a:t>
                      </a:r>
                      <a:r>
                        <a:rPr kumimoji="1" lang="en-US" altLang="ja-JP" sz="1600" b="0" baseline="0" dirty="0">
                          <a:solidFill>
                            <a:schemeClr val="tx1"/>
                          </a:solidFill>
                          <a:latin typeface="+mn-ea"/>
                          <a:ea typeface="+mn-ea"/>
                        </a:rPr>
                        <a:t>7</a:t>
                      </a:r>
                      <a:r>
                        <a:rPr kumimoji="1" lang="ja-JP" altLang="en-US" sz="1600" b="0" baseline="0" dirty="0">
                          <a:solidFill>
                            <a:schemeClr val="tx1"/>
                          </a:solidFill>
                          <a:latin typeface="+mn-ea"/>
                          <a:ea typeface="+mn-ea"/>
                        </a:rPr>
                        <a:t>％削減する経済的原単位</a:t>
                      </a:r>
                    </a:p>
                    <a:p>
                      <a:pPr marL="467950" indent="-285750">
                        <a:buClr>
                          <a:schemeClr val="tx1"/>
                        </a:buClr>
                        <a:buFont typeface="Wingdings" panose="05000000000000000000" pitchFamily="2" charset="2"/>
                        <a:buChar char="ü"/>
                      </a:pPr>
                      <a:r>
                        <a:rPr kumimoji="1" lang="ja-JP" altLang="en-US" sz="1600" b="0" baseline="0" dirty="0">
                          <a:solidFill>
                            <a:schemeClr val="tx1"/>
                          </a:solidFill>
                          <a:latin typeface="+mn-ea"/>
                          <a:ea typeface="+mn-ea"/>
                        </a:rPr>
                        <a:t>物理的原単位：部門別脱炭素化アプローチ内の関連する部門削減経路に沿った原単位削減。もしくは、総排出量の増加につながらず</a:t>
                      </a:r>
                      <a:r>
                        <a:rPr kumimoji="1" lang="ja-JP" altLang="en-US" sz="1600" baseline="0" dirty="0">
                          <a:solidFill>
                            <a:schemeClr val="tx1"/>
                          </a:solidFill>
                          <a:latin typeface="+mn-ea"/>
                          <a:ea typeface="+mn-ea"/>
                        </a:rPr>
                        <a:t>、物量あたりの排出量を前年比で少なくとも</a:t>
                      </a:r>
                      <a:r>
                        <a:rPr kumimoji="1" lang="en-US" altLang="ja-JP" sz="1600" baseline="0" dirty="0">
                          <a:solidFill>
                            <a:schemeClr val="tx1"/>
                          </a:solidFill>
                          <a:latin typeface="+mn-ea"/>
                          <a:ea typeface="+mn-ea"/>
                        </a:rPr>
                        <a:t>7</a:t>
                      </a:r>
                      <a:r>
                        <a:rPr kumimoji="1" lang="ja-JP" altLang="en-US" sz="1600" baseline="0" dirty="0">
                          <a:solidFill>
                            <a:schemeClr val="tx1"/>
                          </a:solidFill>
                          <a:latin typeface="+mn-ea"/>
                          <a:ea typeface="+mn-ea"/>
                        </a:rPr>
                        <a:t>％削減する目標</a:t>
                      </a:r>
                      <a:endParaRPr kumimoji="1" lang="en-US" altLang="ja-JP" sz="1600" baseline="0" dirty="0">
                        <a:solidFill>
                          <a:schemeClr val="tx1"/>
                        </a:solidFill>
                        <a:latin typeface="+mn-ea"/>
                        <a:ea typeface="+mn-ea"/>
                      </a:endParaRPr>
                    </a:p>
                    <a:p>
                      <a:pPr marL="467950" indent="-285750">
                        <a:buClr>
                          <a:schemeClr val="tx1"/>
                        </a:buClr>
                        <a:buFont typeface="Wingdings" panose="05000000000000000000" pitchFamily="2" charset="2"/>
                        <a:buChar char="ü"/>
                      </a:pPr>
                      <a:r>
                        <a:rPr kumimoji="1" lang="ja-JP" altLang="en-US" sz="1600" baseline="0">
                          <a:solidFill>
                            <a:schemeClr val="tx1"/>
                          </a:solidFill>
                          <a:latin typeface="+mn-ea"/>
                          <a:ea typeface="+mn-ea"/>
                        </a:rPr>
                        <a:t>サプライヤー</a:t>
                      </a:r>
                      <a:r>
                        <a:rPr kumimoji="1" lang="en-US" altLang="ja-JP" sz="1600" baseline="0">
                          <a:solidFill>
                            <a:schemeClr val="tx1"/>
                          </a:solidFill>
                          <a:latin typeface="+mn-ea"/>
                          <a:ea typeface="+mn-ea"/>
                        </a:rPr>
                        <a:t>/</a:t>
                      </a:r>
                      <a:r>
                        <a:rPr kumimoji="1" lang="ja-JP" altLang="en-US" sz="1600" baseline="0">
                          <a:solidFill>
                            <a:schemeClr val="tx1"/>
                          </a:solidFill>
                          <a:latin typeface="+mn-ea"/>
                          <a:ea typeface="+mn-ea"/>
                        </a:rPr>
                        <a:t>顧客</a:t>
                      </a:r>
                      <a:r>
                        <a:rPr kumimoji="1" lang="ja-JP" altLang="en-US" sz="1600" baseline="0" dirty="0">
                          <a:solidFill>
                            <a:schemeClr val="tx1"/>
                          </a:solidFill>
                          <a:latin typeface="+mn-ea"/>
                          <a:ea typeface="+mn-ea"/>
                        </a:rPr>
                        <a:t>エンゲージメント目標</a:t>
                      </a:r>
                      <a:r>
                        <a:rPr kumimoji="1" lang="ja-JP" altLang="en-US" sz="1600" baseline="0">
                          <a:solidFill>
                            <a:schemeClr val="tx1"/>
                          </a:solidFill>
                          <a:latin typeface="+mn-ea"/>
                          <a:ea typeface="+mn-ea"/>
                        </a:rPr>
                        <a:t>：サプライヤー</a:t>
                      </a:r>
                      <a:r>
                        <a:rPr kumimoji="1" lang="en-US" altLang="ja-JP" sz="1600" baseline="0">
                          <a:solidFill>
                            <a:schemeClr val="tx1"/>
                          </a:solidFill>
                          <a:latin typeface="+mn-ea"/>
                          <a:ea typeface="+mn-ea"/>
                        </a:rPr>
                        <a:t>/</a:t>
                      </a:r>
                      <a:r>
                        <a:rPr kumimoji="1" lang="ja-JP" altLang="en-US" sz="1600" baseline="0">
                          <a:solidFill>
                            <a:schemeClr val="tx1"/>
                          </a:solidFill>
                          <a:latin typeface="+mn-ea"/>
                          <a:ea typeface="+mn-ea"/>
                        </a:rPr>
                        <a:t>顧客</a:t>
                      </a:r>
                      <a:r>
                        <a:rPr kumimoji="1" lang="ja-JP" altLang="en-US" sz="1600" baseline="0" dirty="0">
                          <a:solidFill>
                            <a:schemeClr val="tx1"/>
                          </a:solidFill>
                          <a:latin typeface="+mn-ea"/>
                          <a:ea typeface="+mn-ea"/>
                        </a:rPr>
                        <a:t>に対して、気候科学に基づく排出削減目標の設定を勧める目標</a:t>
                      </a:r>
                      <a:endParaRPr kumimoji="1" lang="en-US" altLang="ja-JP" sz="1600" baseline="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a:solidFill>
                            <a:sysClr val="windowText" lastClr="000000"/>
                          </a:solidFill>
                          <a:latin typeface="+mn-lt"/>
                          <a:ea typeface="+mn-ea"/>
                        </a:rPr>
                        <a:t>報告</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a:latin typeface="+mn-ea"/>
                          <a:ea typeface="+mn-ea"/>
                        </a:rPr>
                        <a:t>企業全体の</a:t>
                      </a:r>
                      <a:r>
                        <a:rPr kumimoji="1" lang="en-US" altLang="ja-JP" sz="2000" dirty="0">
                          <a:latin typeface="+mn-ea"/>
                          <a:ea typeface="+mn-ea"/>
                        </a:rPr>
                        <a:t>GHG</a:t>
                      </a:r>
                      <a:r>
                        <a:rPr kumimoji="1" lang="ja-JP" altLang="en-US" sz="2000" dirty="0">
                          <a:latin typeface="+mn-ea"/>
                          <a:ea typeface="+mn-ea"/>
                        </a:rPr>
                        <a:t>排出状況を毎年開示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a:solidFill>
                            <a:sysClr val="windowText" lastClr="000000"/>
                          </a:solidFill>
                        </a:rPr>
                        <a:t>再計算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a:latin typeface="+mn-ea"/>
                          <a:ea typeface="+mn-ea"/>
                        </a:rPr>
                        <a:t>最低でも</a:t>
                      </a:r>
                      <a:r>
                        <a:rPr kumimoji="1" lang="en-US" altLang="ja-JP" sz="2000" dirty="0">
                          <a:latin typeface="+mn-ea"/>
                          <a:ea typeface="+mn-ea"/>
                        </a:rPr>
                        <a:t>5</a:t>
                      </a:r>
                      <a:r>
                        <a:rPr kumimoji="1" lang="ja-JP" altLang="en-US" sz="2000" dirty="0">
                          <a:latin typeface="+mn-ea"/>
                          <a:ea typeface="+mn-ea"/>
                        </a:rPr>
                        <a:t>年ごとに目標の見直しが必要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98838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SBT</a:t>
            </a:r>
            <a:r>
              <a:rPr kumimoji="1" lang="ja-JP" altLang="en-US" sz="2400" dirty="0"/>
              <a:t>の基本要件　</a:t>
            </a:r>
            <a:r>
              <a:rPr lang="en-US" altLang="ja-JP" sz="2400" dirty="0"/>
              <a:t>1.GHG</a:t>
            </a:r>
            <a:r>
              <a:rPr lang="ja-JP" altLang="en-US" sz="2400" dirty="0"/>
              <a:t>排出インベントリと目標の</a:t>
            </a:r>
            <a:r>
              <a:rPr lang="ja-JP" altLang="en-US" sz="2400"/>
              <a:t>バウンダリ </a:t>
            </a:r>
            <a:r>
              <a:rPr lang="en-US" altLang="ja-JP" sz="2400"/>
              <a:t>1/3</a:t>
            </a:r>
            <a:endParaRPr kumimoji="1" lang="ja-JP" altLang="en-US" sz="2400" dirty="0"/>
          </a:p>
        </p:txBody>
      </p:sp>
      <p:sp>
        <p:nvSpPr>
          <p:cNvPr id="4" name="テキスト ボックス 47"/>
          <p:cNvSpPr txBox="1">
            <a:spLocks noChangeArrowheads="1"/>
          </p:cNvSpPr>
          <p:nvPr/>
        </p:nvSpPr>
        <p:spPr bwMode="auto">
          <a:xfrm>
            <a:off x="349979" y="1293912"/>
            <a:ext cx="979341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ja-JP" altLang="en-US" sz="2800" b="1" dirty="0">
                <a:solidFill>
                  <a:srgbClr val="FF0000"/>
                </a:solidFill>
                <a:latin typeface="Meiryo UI" panose="020B0604030504040204" pitchFamily="50" charset="-128"/>
                <a:ea typeface="Meiryo UI" panose="020B0604030504040204" pitchFamily="50" charset="-128"/>
              </a:rPr>
              <a:t>親会社もしくはグループのみが目標を提出することを推奨。</a:t>
            </a:r>
            <a:r>
              <a:rPr lang="ja-JP" altLang="en-US" sz="2800" dirty="0">
                <a:latin typeface="Meiryo UI" panose="020B0604030504040204" pitchFamily="50" charset="-128"/>
                <a:ea typeface="Meiryo UI" panose="020B0604030504040204" pitchFamily="50" charset="-128"/>
              </a:rPr>
              <a:t>親会社は</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プロトコルの企業範囲で定義されるすべての子会社の排出を目標に含めなければならない。</a:t>
            </a:r>
            <a:r>
              <a:rPr lang="ja-JP" altLang="en-US" sz="2800" dirty="0">
                <a:solidFill>
                  <a:srgbClr val="000000"/>
                </a:solidFill>
                <a:latin typeface="Meiryo UI" panose="020B0604030504040204" pitchFamily="50" charset="-128"/>
                <a:ea typeface="Meiryo UI" panose="020B0604030504040204" pitchFamily="50" charset="-128"/>
              </a:rPr>
              <a:t>親会社と子会社の両方が目標を提出している場合は、親会社の目標に子会社の排出量が含まれなければならない。</a:t>
            </a:r>
            <a:endParaRPr lang="en-US" altLang="ja-JP" sz="2800"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en-US" altLang="ja-JP" sz="2800" dirty="0">
                <a:solidFill>
                  <a:prstClr val="black"/>
                </a:solidFill>
                <a:latin typeface="Meiryo UI" panose="020B0604030504040204" pitchFamily="50" charset="-128"/>
                <a:ea typeface="Meiryo UI" panose="020B0604030504040204" pitchFamily="50" charset="-128"/>
              </a:rPr>
              <a:t>GHG</a:t>
            </a:r>
            <a:r>
              <a:rPr lang="ja-JP" altLang="en-US" sz="2800" dirty="0">
                <a:solidFill>
                  <a:prstClr val="black"/>
                </a:solidFill>
                <a:latin typeface="Meiryo UI" panose="020B0604030504040204" pitchFamily="50" charset="-128"/>
                <a:ea typeface="Meiryo UI" panose="020B0604030504040204" pitchFamily="50" charset="-128"/>
              </a:rPr>
              <a:t>プロトコル企業基準において必要とされるすべての温室効果ガスについてカバーすること。</a:t>
            </a:r>
            <a:endParaRPr lang="en-US" altLang="ja-JP" sz="2800" dirty="0">
              <a:solidFill>
                <a:prstClr val="black"/>
              </a:solidFill>
              <a:latin typeface="Meiryo UI" panose="020B0604030504040204" pitchFamily="50" charset="-128"/>
              <a:ea typeface="Meiryo UI" panose="020B0604030504040204" pitchFamily="50" charset="-128"/>
            </a:endParaRPr>
          </a:p>
          <a:p>
            <a:pPr eaLnBrk="1" hangingPunct="1">
              <a:spcBef>
                <a:spcPts val="1200"/>
              </a:spcBef>
              <a:buClr>
                <a:schemeClr val="tx1"/>
              </a:buClr>
              <a:defRPr/>
            </a:pPr>
            <a:r>
              <a:rPr lang="ja-JP" altLang="en-US" sz="2800" dirty="0">
                <a:solidFill>
                  <a:prstClr val="black"/>
                </a:solidFill>
                <a:latin typeface="Meiryo UI" panose="020B0604030504040204" pitchFamily="50" charset="-128"/>
                <a:ea typeface="Meiryo UI" panose="020B0604030504040204" pitchFamily="50" charset="-128"/>
              </a:rPr>
              <a:t>（推奨事項）</a:t>
            </a:r>
          </a:p>
          <a:p>
            <a:pPr marL="457200" indent="-457200" eaLnBrk="1" hangingPunct="1">
              <a:spcBef>
                <a:spcPts val="600"/>
              </a:spcBef>
              <a:buFont typeface="Wingdings" panose="05000000000000000000" pitchFamily="2" charset="2"/>
              <a:buChar char="Ø"/>
              <a:defRPr/>
            </a:pPr>
            <a:r>
              <a:rPr lang="ja-JP" altLang="en-US" sz="2800" dirty="0">
                <a:solidFill>
                  <a:prstClr val="black"/>
                </a:solidFill>
                <a:latin typeface="Meiryo UI" panose="020B0604030504040204" pitchFamily="50" charset="-128"/>
                <a:ea typeface="Meiryo UI" panose="020B0604030504040204" pitchFamily="50" charset="-128"/>
              </a:rPr>
              <a:t>企業範囲は、企業の財務会計において使用されている組織範囲と一致することを推奨。</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923650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補足</a:t>
            </a:r>
            <a:r>
              <a:rPr kumimoji="1" lang="en-US" altLang="ja-JP" dirty="0"/>
              <a:t>】GHG</a:t>
            </a:r>
            <a:r>
              <a:rPr kumimoji="1" lang="ja-JP" altLang="en-US" dirty="0"/>
              <a:t>プロトコルにおける企業範囲とは？</a:t>
            </a:r>
          </a:p>
        </p:txBody>
      </p:sp>
      <p:sp>
        <p:nvSpPr>
          <p:cNvPr id="5" name="コンテンツ プレースホルダー 2"/>
          <p:cNvSpPr>
            <a:spLocks noGrp="1"/>
          </p:cNvSpPr>
          <p:nvPr>
            <p:ph sz="quarter" idx="12"/>
          </p:nvPr>
        </p:nvSpPr>
        <p:spPr>
          <a:xfrm>
            <a:off x="161925" y="1110920"/>
            <a:ext cx="10367963" cy="1019661"/>
          </a:xfrm>
        </p:spPr>
        <p:txBody>
          <a:bodyPr/>
          <a:lstStyle/>
          <a:p>
            <a:r>
              <a:rPr lang="ja-JP" altLang="en-US" dirty="0"/>
              <a:t>グローバルルール（</a:t>
            </a:r>
            <a:r>
              <a:rPr lang="en-US" altLang="ja-JP" dirty="0"/>
              <a:t>GHG</a:t>
            </a:r>
            <a:r>
              <a:rPr lang="ja-JP" altLang="en-US" dirty="0"/>
              <a:t>プロトコル）では、自社＝自グループ</a:t>
            </a:r>
            <a:endParaRPr lang="en-US" altLang="ja-JP" dirty="0"/>
          </a:p>
          <a:p>
            <a:r>
              <a:rPr lang="ja-JP" altLang="en-US" dirty="0"/>
              <a:t>「支配力基準」と「出資比率基準」の</a:t>
            </a:r>
            <a:r>
              <a:rPr lang="en-US" altLang="ja-JP" dirty="0"/>
              <a:t>2</a:t>
            </a:r>
            <a:r>
              <a:rPr lang="ja-JP" altLang="en-US" dirty="0"/>
              <a:t>種類のグループ範囲がある</a:t>
            </a:r>
            <a:endParaRPr lang="en-US" altLang="ja-JP" dirty="0"/>
          </a:p>
        </p:txBody>
      </p:sp>
      <p:sp>
        <p:nvSpPr>
          <p:cNvPr id="6" name="Rectangle 39"/>
          <p:cNvSpPr>
            <a:spLocks noChangeArrowheads="1"/>
          </p:cNvSpPr>
          <p:nvPr/>
        </p:nvSpPr>
        <p:spPr bwMode="auto">
          <a:xfrm>
            <a:off x="503542" y="2309235"/>
            <a:ext cx="9399215" cy="478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algn="l" defTabSz="862013" eaLnBrk="0" hangingPunct="0">
              <a:lnSpc>
                <a:spcPct val="110000"/>
              </a:lnSpc>
              <a:spcBef>
                <a:spcPct val="20000"/>
              </a:spcBef>
              <a:buClr>
                <a:srgbClr val="140078"/>
              </a:buClr>
              <a:buFont typeface="Wingdings" pitchFamily="2" charset="2"/>
              <a:buChar char="l"/>
              <a:tabLst>
                <a:tab pos="1524000" algn="l"/>
              </a:tabLst>
              <a:defRPr kumimoji="1">
                <a:solidFill>
                  <a:srgbClr val="140078"/>
                </a:solidFill>
                <a:latin typeface="Arial" pitchFamily="34" charset="0"/>
                <a:ea typeface="HGSｺﾞｼｯｸM" pitchFamily="50" charset="-128"/>
              </a:defRPr>
            </a:lvl1pPr>
            <a:lvl2pPr marL="884238" indent="-452438" algn="l" defTabSz="862013" eaLnBrk="0" hangingPunct="0">
              <a:lnSpc>
                <a:spcPct val="110000"/>
              </a:lnSpc>
              <a:spcBef>
                <a:spcPct val="20000"/>
              </a:spcBef>
              <a:buClr>
                <a:schemeClr val="tx1"/>
              </a:buClr>
              <a:buFont typeface="Wingdings" pitchFamily="2" charset="2"/>
              <a:buChar char="£"/>
              <a:tabLst>
                <a:tab pos="1524000" algn="l"/>
              </a:tabLst>
              <a:defRPr sz="1600">
                <a:solidFill>
                  <a:schemeClr val="tx1"/>
                </a:solidFill>
                <a:latin typeface="Arial" pitchFamily="34" charset="0"/>
                <a:ea typeface="HGSｺﾞｼｯｸM" pitchFamily="50" charset="-128"/>
              </a:defRPr>
            </a:lvl2pPr>
            <a:lvl3pPr marL="1524000" indent="-355600" algn="l" defTabSz="862013" eaLnBrk="0" hangingPunct="0">
              <a:lnSpc>
                <a:spcPct val="110000"/>
              </a:lnSpc>
              <a:spcBef>
                <a:spcPct val="20000"/>
              </a:spcBef>
              <a:buClr>
                <a:schemeClr val="tx1"/>
              </a:buClr>
              <a:buChar char="•"/>
              <a:tabLst>
                <a:tab pos="1524000" algn="l"/>
              </a:tabLst>
              <a:defRPr kumimoji="1" sz="1400">
                <a:solidFill>
                  <a:schemeClr val="tx1"/>
                </a:solidFill>
                <a:latin typeface="Arial" pitchFamily="34" charset="0"/>
                <a:ea typeface="HGSｺﾞｼｯｸM" pitchFamily="50" charset="-128"/>
              </a:defRPr>
            </a:lvl3pPr>
            <a:lvl4pPr marL="1931988"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4pPr>
            <a:lvl5pPr marL="2339975"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9pPr>
          </a:lstStyle>
          <a:p>
            <a:pPr marL="0" lvl="1" indent="0" eaLnBrk="1" fontAlgn="base" hangingPunct="1">
              <a:spcBef>
                <a:spcPts val="0"/>
              </a:spcBef>
              <a:buClr>
                <a:srgbClr val="0000CC"/>
              </a:buClr>
              <a:buFont typeface="Wingdings" pitchFamily="2" charset="2"/>
              <a:buNone/>
              <a:tabLst>
                <a:tab pos="541338" algn="l"/>
              </a:tabLst>
              <a:defRPr/>
            </a:pPr>
            <a:r>
              <a:rPr kumimoji="0" lang="en-US" altLang="ja-JP" sz="2000" dirty="0">
                <a:solidFill>
                  <a:prstClr val="black"/>
                </a:solidFill>
                <a:latin typeface="Meiryo UI" panose="020B0604030504040204" pitchFamily="50" charset="-128"/>
                <a:ea typeface="Meiryo UI" panose="020B0604030504040204" pitchFamily="50" charset="-128"/>
              </a:rPr>
              <a:t>【</a:t>
            </a:r>
            <a:r>
              <a:rPr kumimoji="0" lang="ja-JP" altLang="en-US" sz="2000" dirty="0">
                <a:solidFill>
                  <a:prstClr val="black"/>
                </a:solidFill>
                <a:latin typeface="Meiryo UI" panose="020B0604030504040204" pitchFamily="50" charset="-128"/>
                <a:ea typeface="Meiryo UI" panose="020B0604030504040204" pitchFamily="50" charset="-128"/>
              </a:rPr>
              <a:t>支配力基準</a:t>
            </a:r>
            <a:r>
              <a:rPr kumimoji="0" lang="en-US" altLang="ja-JP" sz="2000" dirty="0">
                <a:solidFill>
                  <a:prstClr val="black"/>
                </a:solidFill>
                <a:latin typeface="Meiryo UI" panose="020B0604030504040204" pitchFamily="50" charset="-128"/>
                <a:ea typeface="Meiryo UI" panose="020B0604030504040204" pitchFamily="50" charset="-128"/>
              </a:rPr>
              <a:t>】</a:t>
            </a:r>
          </a:p>
          <a:p>
            <a:pPr marL="533400" lvl="2" eaLnBrk="1" fontAlgn="base" hangingPunct="1">
              <a:lnSpc>
                <a:spcPct val="100000"/>
              </a:lnSpc>
              <a:spcBef>
                <a:spcPts val="600"/>
              </a:spcBef>
              <a:buClrTx/>
              <a:buFont typeface="Wingdings" panose="05000000000000000000" pitchFamily="2" charset="2"/>
              <a:buChar char="Ø"/>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関連会社の中で、</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901700" lvl="3" indent="-363538" eaLnBrk="1" fontAlgn="base" hangingPunct="1">
              <a:lnSpc>
                <a:spcPct val="100000"/>
              </a:lnSpc>
              <a:spcBef>
                <a:spcPts val="600"/>
              </a:spcBef>
              <a:buFont typeface="Arial" panose="020B0604020202020204" pitchFamily="34" charset="0"/>
              <a:buChar char="•"/>
              <a:tabLst>
                <a:tab pos="541338" algn="l"/>
                <a:tab pos="1435100" algn="l"/>
              </a:tabLst>
              <a:defRPr/>
            </a:pPr>
            <a:r>
              <a:rPr kumimoji="0" lang="ja-JP" altLang="en-US" sz="2000" u="sng" dirty="0">
                <a:solidFill>
                  <a:prstClr val="black"/>
                </a:solidFill>
                <a:latin typeface="Meiryo UI" panose="020B0604030504040204" pitchFamily="50" charset="-128"/>
                <a:ea typeface="Meiryo UI" panose="020B0604030504040204" pitchFamily="50" charset="-128"/>
              </a:rPr>
              <a:t>支配力を及ぼしている先</a:t>
            </a:r>
            <a:r>
              <a:rPr kumimoji="0" lang="ja-JP" altLang="en-US" sz="2000" dirty="0">
                <a:solidFill>
                  <a:prstClr val="black"/>
                </a:solidFill>
                <a:latin typeface="Meiryo UI" panose="020B0604030504040204" pitchFamily="50" charset="-128"/>
                <a:ea typeface="Meiryo UI" panose="020B0604030504040204" pitchFamily="50" charset="-128"/>
              </a:rPr>
              <a:t>については、相手先企業の排出量の</a:t>
            </a:r>
            <a:r>
              <a:rPr kumimoji="0" lang="en-US" altLang="ja-JP" sz="2000" u="sng" dirty="0">
                <a:solidFill>
                  <a:prstClr val="black"/>
                </a:solidFill>
                <a:latin typeface="Meiryo UI" panose="020B0604030504040204" pitchFamily="50" charset="-128"/>
                <a:ea typeface="Meiryo UI" panose="020B0604030504040204" pitchFamily="50" charset="-128"/>
              </a:rPr>
              <a:t>100%</a:t>
            </a:r>
            <a:r>
              <a:rPr kumimoji="0" lang="ja-JP" altLang="en-US" sz="2000" u="sng" dirty="0">
                <a:solidFill>
                  <a:prstClr val="black"/>
                </a:solidFill>
                <a:latin typeface="Meiryo UI" panose="020B0604030504040204" pitchFamily="50" charset="-128"/>
                <a:ea typeface="Meiryo UI" panose="020B0604030504040204" pitchFamily="50" charset="-128"/>
              </a:rPr>
              <a:t>を自社の排出量として計上</a:t>
            </a:r>
            <a:r>
              <a:rPr kumimoji="0" lang="ja-JP" altLang="en-US" sz="2000" dirty="0">
                <a:solidFill>
                  <a:prstClr val="black"/>
                </a:solidFill>
                <a:latin typeface="Meiryo UI" panose="020B0604030504040204" pitchFamily="50" charset="-128"/>
                <a:ea typeface="Meiryo UI" panose="020B0604030504040204" pitchFamily="50" charset="-128"/>
              </a:rPr>
              <a:t>、</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901700" lvl="3" indent="-363538" eaLnBrk="1" fontAlgn="base" hangingPunct="1">
              <a:lnSpc>
                <a:spcPct val="100000"/>
              </a:lnSpc>
              <a:spcBef>
                <a:spcPts val="600"/>
              </a:spcBef>
              <a:spcAft>
                <a:spcPts val="600"/>
              </a:spcAft>
              <a:buFont typeface="Arial" panose="020B0604020202020204" pitchFamily="34" charset="0"/>
              <a:buChar char="•"/>
              <a:tabLst>
                <a:tab pos="541338" algn="l"/>
              </a:tabLst>
              <a:defRPr/>
            </a:pPr>
            <a:r>
              <a:rPr kumimoji="0" lang="ja-JP" altLang="en-US" sz="2000" u="sng" dirty="0">
                <a:solidFill>
                  <a:prstClr val="black"/>
                </a:solidFill>
                <a:latin typeface="Meiryo UI" panose="020B0604030504040204" pitchFamily="50" charset="-128"/>
                <a:ea typeface="Meiryo UI" panose="020B0604030504040204" pitchFamily="50" charset="-128"/>
              </a:rPr>
              <a:t>支配力を及ぼしていない先</a:t>
            </a:r>
            <a:r>
              <a:rPr kumimoji="0" lang="ja-JP" altLang="en-US" sz="2000" dirty="0">
                <a:solidFill>
                  <a:prstClr val="black"/>
                </a:solidFill>
                <a:latin typeface="Meiryo UI" panose="020B0604030504040204" pitchFamily="50" charset="-128"/>
                <a:ea typeface="Meiryo UI" panose="020B0604030504040204" pitchFamily="50" charset="-128"/>
              </a:rPr>
              <a:t>については、相手先企業の排出量は、</a:t>
            </a:r>
            <a:r>
              <a:rPr kumimoji="0" lang="ja-JP" altLang="en-US" sz="2000" u="sng" dirty="0">
                <a:solidFill>
                  <a:prstClr val="black"/>
                </a:solidFill>
                <a:latin typeface="Meiryo UI" panose="020B0604030504040204" pitchFamily="50" charset="-128"/>
                <a:ea typeface="Meiryo UI" panose="020B0604030504040204" pitchFamily="50" charset="-128"/>
              </a:rPr>
              <a:t>自社の排出量と見なさない</a:t>
            </a:r>
            <a:r>
              <a:rPr kumimoji="0" lang="ja-JP" altLang="en-US" sz="2000" dirty="0">
                <a:solidFill>
                  <a:prstClr val="black"/>
                </a:solidFill>
                <a:latin typeface="Meiryo UI" panose="020B0604030504040204" pitchFamily="50" charset="-128"/>
                <a:ea typeface="Meiryo UI" panose="020B0604030504040204" pitchFamily="50" charset="-128"/>
              </a:rPr>
              <a:t>、とする考え方。</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533400" lvl="2" indent="-342900" eaLnBrk="1" fontAlgn="base" hangingPunct="1">
              <a:lnSpc>
                <a:spcPct val="100000"/>
              </a:lnSpc>
              <a:spcBef>
                <a:spcPts val="600"/>
              </a:spcBef>
              <a:buClrTx/>
              <a:buFont typeface="Wingdings" panose="05000000000000000000" pitchFamily="2" charset="2"/>
              <a:buChar char="Ø"/>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「支配力」は、株式保有割合を基準とする「</a:t>
            </a:r>
            <a:r>
              <a:rPr kumimoji="0" lang="ja-JP" altLang="en-US" sz="2000" dirty="0">
                <a:solidFill>
                  <a:srgbClr val="FF0000"/>
                </a:solidFill>
                <a:latin typeface="Meiryo UI" panose="020B0604030504040204" pitchFamily="50" charset="-128"/>
                <a:ea typeface="Meiryo UI" panose="020B0604030504040204" pitchFamily="50" charset="-128"/>
              </a:rPr>
              <a:t>財務支配力</a:t>
            </a:r>
            <a:r>
              <a:rPr kumimoji="0" lang="ja-JP" altLang="en-US" sz="2000" dirty="0">
                <a:solidFill>
                  <a:prstClr val="black"/>
                </a:solidFill>
                <a:latin typeface="Meiryo UI" panose="020B0604030504040204" pitchFamily="50" charset="-128"/>
                <a:ea typeface="Meiryo UI" panose="020B0604030504040204" pitchFamily="50" charset="-128"/>
              </a:rPr>
              <a:t>」と、実質的な経営の意思決定への影響力を基準とする「</a:t>
            </a:r>
            <a:r>
              <a:rPr kumimoji="0" lang="ja-JP" altLang="en-US" sz="2000" dirty="0">
                <a:solidFill>
                  <a:srgbClr val="FF0000"/>
                </a:solidFill>
                <a:latin typeface="Meiryo UI" panose="020B0604030504040204" pitchFamily="50" charset="-128"/>
                <a:ea typeface="Meiryo UI" panose="020B0604030504040204" pitchFamily="50" charset="-128"/>
              </a:rPr>
              <a:t>経営支配力</a:t>
            </a:r>
            <a:r>
              <a:rPr kumimoji="0" lang="ja-JP" altLang="en-US" sz="2000" dirty="0">
                <a:solidFill>
                  <a:prstClr val="black"/>
                </a:solidFill>
                <a:latin typeface="Meiryo UI" panose="020B0604030504040204" pitchFamily="50" charset="-128"/>
                <a:ea typeface="Meiryo UI" panose="020B0604030504040204" pitchFamily="50" charset="-128"/>
              </a:rPr>
              <a:t>」に分類される。</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901700" lvl="3" indent="-342900" eaLnBrk="1" fontAlgn="base" hangingPunct="1">
              <a:lnSpc>
                <a:spcPct val="100000"/>
              </a:lnSpc>
              <a:spcBef>
                <a:spcPts val="600"/>
              </a:spcBef>
              <a:spcAft>
                <a:spcPts val="600"/>
              </a:spcAft>
              <a:buFont typeface="Arial" panose="020B0604020202020204" pitchFamily="34" charset="0"/>
              <a:buChar char="•"/>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連結対象までを自社とする場合は、「財務支配力基準」に該当。</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558800" lvl="3" indent="0" eaLnBrk="1" fontAlgn="base" hangingPunct="1">
              <a:lnSpc>
                <a:spcPct val="100000"/>
              </a:lnSpc>
              <a:spcBef>
                <a:spcPts val="600"/>
              </a:spcBef>
              <a:spcAft>
                <a:spcPts val="600"/>
              </a:spcAft>
              <a:buClr>
                <a:srgbClr val="0000CC"/>
              </a:buClr>
              <a:buFontTx/>
              <a:buNone/>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　企業範囲について</a:t>
            </a:r>
            <a:r>
              <a:rPr kumimoji="0" lang="ja-JP" altLang="en-US" sz="2000" b="1" dirty="0">
                <a:solidFill>
                  <a:srgbClr val="FF0000"/>
                </a:solidFill>
                <a:latin typeface="Meiryo UI" panose="020B0604030504040204" pitchFamily="50" charset="-128"/>
                <a:ea typeface="Meiryo UI" panose="020B0604030504040204" pitchFamily="50" charset="-128"/>
              </a:rPr>
              <a:t>自社＋連結対象事業者</a:t>
            </a:r>
            <a:r>
              <a:rPr kumimoji="0" lang="ja-JP" altLang="en-US" sz="2000" dirty="0">
                <a:solidFill>
                  <a:prstClr val="black"/>
                </a:solidFill>
                <a:latin typeface="Meiryo UI" panose="020B0604030504040204" pitchFamily="50" charset="-128"/>
                <a:ea typeface="Meiryo UI" panose="020B0604030504040204" pitchFamily="50" charset="-128"/>
              </a:rPr>
              <a:t>と考えればよい</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0" lvl="1" indent="0" defTabSz="914400" eaLnBrk="1" fontAlgn="base" hangingPunct="1">
              <a:lnSpc>
                <a:spcPct val="100000"/>
              </a:lnSpc>
              <a:spcBef>
                <a:spcPts val="0"/>
              </a:spcBef>
              <a:buClrTx/>
              <a:buFont typeface="Wingdings" pitchFamily="2" charset="2"/>
              <a:buNone/>
              <a:tabLst>
                <a:tab pos="541338" algn="l"/>
              </a:tabLst>
              <a:defRPr/>
            </a:pPr>
            <a:r>
              <a:rPr kumimoji="0" lang="en-US" altLang="ja-JP" sz="2000" dirty="0">
                <a:solidFill>
                  <a:prstClr val="black"/>
                </a:solidFill>
                <a:latin typeface="Meiryo UI" panose="020B0604030504040204" pitchFamily="50" charset="-128"/>
                <a:ea typeface="Meiryo UI" panose="020B0604030504040204" pitchFamily="50" charset="-128"/>
              </a:rPr>
              <a:t>【</a:t>
            </a:r>
            <a:r>
              <a:rPr kumimoji="0" lang="ja-JP" altLang="en-US" sz="2000" dirty="0">
                <a:solidFill>
                  <a:prstClr val="black"/>
                </a:solidFill>
                <a:latin typeface="Meiryo UI" panose="020B0604030504040204" pitchFamily="50" charset="-128"/>
                <a:ea typeface="Meiryo UI" panose="020B0604030504040204" pitchFamily="50" charset="-128"/>
              </a:rPr>
              <a:t>出資比率基準</a:t>
            </a:r>
            <a:r>
              <a:rPr kumimoji="0" lang="en-US" altLang="ja-JP" sz="2000" dirty="0">
                <a:solidFill>
                  <a:prstClr val="black"/>
                </a:solidFill>
                <a:latin typeface="Meiryo UI" panose="020B0604030504040204" pitchFamily="50" charset="-128"/>
                <a:ea typeface="Meiryo UI" panose="020B0604030504040204" pitchFamily="50" charset="-128"/>
              </a:rPr>
              <a:t>】</a:t>
            </a:r>
          </a:p>
          <a:p>
            <a:pPr marL="533400" lvl="2" eaLnBrk="1" fontAlgn="base" hangingPunct="1">
              <a:lnSpc>
                <a:spcPct val="100000"/>
              </a:lnSpc>
              <a:spcBef>
                <a:spcPts val="600"/>
              </a:spcBef>
              <a:buClrTx/>
              <a:buFont typeface="Wingdings" panose="05000000000000000000" pitchFamily="2" charset="2"/>
              <a:buChar char="Ø"/>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株式保有している企業全てについて、対象企業の排出量の出資比率相当分を自社の排出量とする考え方。</a:t>
            </a:r>
            <a:endParaRPr kumimoji="0" lang="en-US" altLang="ja-JP" sz="2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4704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補足</a:t>
            </a:r>
            <a:r>
              <a:rPr kumimoji="1" lang="en-US" altLang="ja-JP" dirty="0"/>
              <a:t>】</a:t>
            </a:r>
            <a:r>
              <a:rPr kumimoji="1" lang="ja-JP" altLang="en-US" dirty="0"/>
              <a:t>企業範囲のイメージ</a:t>
            </a:r>
          </a:p>
        </p:txBody>
      </p:sp>
      <p:sp>
        <p:nvSpPr>
          <p:cNvPr id="7" name="円/楕円 6"/>
          <p:cNvSpPr/>
          <p:nvPr/>
        </p:nvSpPr>
        <p:spPr bwMode="auto">
          <a:xfrm>
            <a:off x="6174397" y="2104633"/>
            <a:ext cx="3595638" cy="3488307"/>
          </a:xfrm>
          <a:prstGeom prst="ellipse">
            <a:avLst/>
          </a:prstGeom>
          <a:solidFill>
            <a:sysClr val="window" lastClr="FFFFFF"/>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8" name="円/楕円 7"/>
          <p:cNvSpPr/>
          <p:nvPr/>
        </p:nvSpPr>
        <p:spPr bwMode="auto">
          <a:xfrm>
            <a:off x="6559928" y="2500895"/>
            <a:ext cx="2808312" cy="2724482"/>
          </a:xfrm>
          <a:prstGeom prst="ellipse">
            <a:avLst/>
          </a:prstGeom>
          <a:solidFill>
            <a:srgbClr val="4BACC6">
              <a:lumMod val="20000"/>
              <a:lumOff val="8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marL="0" marR="0" lvl="0" indent="0" algn="ctr" defTabSz="862013"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9" name="円/楕円 8"/>
          <p:cNvSpPr/>
          <p:nvPr/>
        </p:nvSpPr>
        <p:spPr bwMode="auto">
          <a:xfrm>
            <a:off x="7094449" y="3036655"/>
            <a:ext cx="1697727" cy="1647049"/>
          </a:xfrm>
          <a:prstGeom prst="ellipse">
            <a:avLst/>
          </a:prstGeom>
          <a:solidFill>
            <a:srgbClr val="EEECE1">
              <a:lumMod val="9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0" name="円/楕円 9"/>
          <p:cNvSpPr/>
          <p:nvPr/>
        </p:nvSpPr>
        <p:spPr bwMode="auto">
          <a:xfrm>
            <a:off x="1705139" y="2645986"/>
            <a:ext cx="2592288" cy="2514906"/>
          </a:xfrm>
          <a:prstGeom prst="ellipse">
            <a:avLst/>
          </a:prstGeom>
          <a:solidFill>
            <a:srgbClr val="EEECE1">
              <a:lumMod val="90000"/>
            </a:srgbClr>
          </a:solidFill>
          <a:ln w="3810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1" name="角丸四角形 10"/>
          <p:cNvSpPr/>
          <p:nvPr/>
        </p:nvSpPr>
        <p:spPr bwMode="auto">
          <a:xfrm>
            <a:off x="2569235"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a:solidFill>
                  <a:prstClr val="black"/>
                </a:solidFill>
                <a:latin typeface="Meiryo UI" panose="020B0604030504040204" pitchFamily="50" charset="-128"/>
                <a:cs typeface="Meiryo UI" panose="020B0604030504040204" pitchFamily="50" charset="-128"/>
              </a:rPr>
              <a:t>単体</a:t>
            </a:r>
          </a:p>
        </p:txBody>
      </p:sp>
      <p:sp>
        <p:nvSpPr>
          <p:cNvPr id="12" name="円/楕円 11"/>
          <p:cNvSpPr/>
          <p:nvPr/>
        </p:nvSpPr>
        <p:spPr bwMode="auto">
          <a:xfrm>
            <a:off x="4225419" y="300065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3" name="円/楕円 12"/>
          <p:cNvSpPr/>
          <p:nvPr/>
        </p:nvSpPr>
        <p:spPr bwMode="auto">
          <a:xfrm>
            <a:off x="3649355"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4" name="円/楕円 13"/>
          <p:cNvSpPr/>
          <p:nvPr/>
        </p:nvSpPr>
        <p:spPr bwMode="auto">
          <a:xfrm>
            <a:off x="3001283"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5" name="円/楕円 14"/>
          <p:cNvSpPr/>
          <p:nvPr/>
        </p:nvSpPr>
        <p:spPr bwMode="auto">
          <a:xfrm>
            <a:off x="3153683" y="4800852"/>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6" name="円/楕円 15"/>
          <p:cNvSpPr/>
          <p:nvPr/>
        </p:nvSpPr>
        <p:spPr bwMode="auto">
          <a:xfrm>
            <a:off x="2137187" y="4512820"/>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7" name="円/楕円 16"/>
          <p:cNvSpPr/>
          <p:nvPr/>
        </p:nvSpPr>
        <p:spPr bwMode="auto">
          <a:xfrm>
            <a:off x="2289587" y="314466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8" name="円/楕円 17"/>
          <p:cNvSpPr/>
          <p:nvPr/>
        </p:nvSpPr>
        <p:spPr bwMode="auto">
          <a:xfrm>
            <a:off x="2321399" y="226151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9" name="円/楕円 18"/>
          <p:cNvSpPr/>
          <p:nvPr/>
        </p:nvSpPr>
        <p:spPr bwMode="auto">
          <a:xfrm>
            <a:off x="1705139" y="2519461"/>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0" name="円/楕円 19"/>
          <p:cNvSpPr/>
          <p:nvPr/>
        </p:nvSpPr>
        <p:spPr bwMode="auto">
          <a:xfrm>
            <a:off x="3073291" y="278462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1" name="円/楕円 20"/>
          <p:cNvSpPr/>
          <p:nvPr/>
        </p:nvSpPr>
        <p:spPr bwMode="auto">
          <a:xfrm>
            <a:off x="1417107" y="2918515"/>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1057067" y="4044768"/>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3" name="円/楕円 22"/>
          <p:cNvSpPr/>
          <p:nvPr/>
        </p:nvSpPr>
        <p:spPr bwMode="auto">
          <a:xfrm>
            <a:off x="1993171" y="5016876"/>
            <a:ext cx="216024" cy="216024"/>
          </a:xfrm>
          <a:prstGeom prst="ellips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4" name="円/楕円 23"/>
          <p:cNvSpPr/>
          <p:nvPr/>
        </p:nvSpPr>
        <p:spPr bwMode="auto">
          <a:xfrm>
            <a:off x="2569235" y="5418294"/>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5" name="円/楕円 24"/>
          <p:cNvSpPr/>
          <p:nvPr/>
        </p:nvSpPr>
        <p:spPr bwMode="auto">
          <a:xfrm>
            <a:off x="4009395" y="5052880"/>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6" name="円/楕円 25"/>
          <p:cNvSpPr/>
          <p:nvPr/>
        </p:nvSpPr>
        <p:spPr bwMode="auto">
          <a:xfrm>
            <a:off x="4441443" y="426079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7" name="円/楕円 26"/>
          <p:cNvSpPr/>
          <p:nvPr/>
        </p:nvSpPr>
        <p:spPr bwMode="auto">
          <a:xfrm>
            <a:off x="3793371" y="247808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8" name="円/楕円 27"/>
          <p:cNvSpPr/>
          <p:nvPr/>
        </p:nvSpPr>
        <p:spPr bwMode="auto">
          <a:xfrm>
            <a:off x="3001283"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29" name="直線矢印コネクタ 28"/>
          <p:cNvCxnSpPr>
            <a:stCxn id="11" idx="2"/>
          </p:cNvCxnSpPr>
          <p:nvPr/>
        </p:nvCxnSpPr>
        <p:spPr bwMode="auto">
          <a:xfrm flipH="1">
            <a:off x="2577619" y="4152780"/>
            <a:ext cx="423664" cy="792088"/>
          </a:xfrm>
          <a:prstGeom prst="straightConnector1">
            <a:avLst/>
          </a:prstGeom>
          <a:noFill/>
          <a:ln w="76200" cap="flat" cmpd="sng" algn="ctr">
            <a:solidFill>
              <a:srgbClr val="0099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角丸四角形吹き出し 29"/>
          <p:cNvSpPr/>
          <p:nvPr/>
        </p:nvSpPr>
        <p:spPr bwMode="auto">
          <a:xfrm>
            <a:off x="727280" y="5694565"/>
            <a:ext cx="4536504" cy="1362778"/>
          </a:xfrm>
          <a:prstGeom prst="wedgeRoundRectCallout">
            <a:avLst>
              <a:gd name="adj1" fmla="val -4502"/>
              <a:gd name="adj2" fmla="val -42464"/>
              <a:gd name="adj3" fmla="val 16667"/>
            </a:avLst>
          </a:prstGeom>
          <a:solidFill>
            <a:srgbClr val="C0504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a:solidFill>
                  <a:prstClr val="black"/>
                </a:solidFill>
                <a:latin typeface="Meiryo UI" panose="020B0604030504040204" pitchFamily="50" charset="-128"/>
                <a:cs typeface="Meiryo UI" panose="020B0604030504040204" pitchFamily="50" charset="-128"/>
              </a:rPr>
              <a:t>支配力内の関係会社の排出量は</a:t>
            </a:r>
            <a:r>
              <a:rPr kumimoji="0" lang="en-US" altLang="ja-JP" sz="2400" kern="0" dirty="0">
                <a:solidFill>
                  <a:prstClr val="black"/>
                </a:solidFill>
                <a:latin typeface="Meiryo UI" panose="020B0604030504040204" pitchFamily="50" charset="-128"/>
                <a:cs typeface="Meiryo UI" panose="020B0604030504040204" pitchFamily="50" charset="-128"/>
              </a:rPr>
              <a:t>100%</a:t>
            </a:r>
            <a:r>
              <a:rPr kumimoji="0" lang="ja-JP" altLang="en-US" sz="2400" kern="0" dirty="0">
                <a:solidFill>
                  <a:prstClr val="black"/>
                </a:solidFill>
                <a:latin typeface="Meiryo UI" panose="020B0604030504040204" pitchFamily="50" charset="-128"/>
                <a:cs typeface="Meiryo UI" panose="020B0604030504040204" pitchFamily="50" charset="-128"/>
              </a:rPr>
              <a:t>自社分に計上</a:t>
            </a:r>
            <a:endParaRPr kumimoji="0" lang="en-US" altLang="ja-JP" sz="2400" kern="0" dirty="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400" b="1" kern="0" dirty="0">
                <a:solidFill>
                  <a:srgbClr val="FC0019"/>
                </a:solidFill>
                <a:latin typeface="Meiryo UI" panose="020B0604030504040204" pitchFamily="50" charset="-128"/>
                <a:cs typeface="Meiryo UI" panose="020B0604030504040204" pitchFamily="50" charset="-128"/>
              </a:rPr>
              <a:t>（支配力外は</a:t>
            </a:r>
            <a:r>
              <a:rPr kumimoji="0" lang="en-US" altLang="ja-JP" sz="2400" b="1" kern="0" dirty="0">
                <a:solidFill>
                  <a:srgbClr val="FC0019"/>
                </a:solidFill>
                <a:latin typeface="Meiryo UI" panose="020B0604030504040204" pitchFamily="50" charset="-128"/>
                <a:cs typeface="Meiryo UI" panose="020B0604030504040204" pitchFamily="50" charset="-128"/>
              </a:rPr>
              <a:t>0%</a:t>
            </a:r>
            <a:r>
              <a:rPr kumimoji="0" lang="ja-JP" altLang="en-US" sz="2400" b="1" kern="0" dirty="0">
                <a:solidFill>
                  <a:srgbClr val="FC0019"/>
                </a:solidFill>
                <a:latin typeface="Meiryo UI" panose="020B0604030504040204" pitchFamily="50" charset="-128"/>
                <a:cs typeface="Meiryo UI" panose="020B0604030504040204" pitchFamily="50" charset="-128"/>
              </a:rPr>
              <a:t>計上）</a:t>
            </a:r>
            <a:endParaRPr kumimoji="0" lang="ja-JP" altLang="en-US" sz="2400" kern="0" dirty="0">
              <a:solidFill>
                <a:prstClr val="black"/>
              </a:solidFill>
              <a:latin typeface="Meiryo UI" panose="020B0604030504040204" pitchFamily="50" charset="-128"/>
              <a:cs typeface="Meiryo UI" panose="020B0604030504040204" pitchFamily="50" charset="-128"/>
            </a:endParaRPr>
          </a:p>
        </p:txBody>
      </p:sp>
      <p:sp>
        <p:nvSpPr>
          <p:cNvPr id="31" name="円/楕円 30"/>
          <p:cNvSpPr/>
          <p:nvPr/>
        </p:nvSpPr>
        <p:spPr bwMode="auto">
          <a:xfrm>
            <a:off x="3001283" y="2262059"/>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32246" y="3349371"/>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関係会社</a:t>
            </a:r>
          </a:p>
        </p:txBody>
      </p:sp>
      <p:sp>
        <p:nvSpPr>
          <p:cNvPr id="33" name="正方形/長方形 32"/>
          <p:cNvSpPr/>
          <p:nvPr/>
        </p:nvSpPr>
        <p:spPr>
          <a:xfrm>
            <a:off x="1386854" y="4966063"/>
            <a:ext cx="1107996"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dirty="0">
                <a:solidFill>
                  <a:srgbClr val="FC0019"/>
                </a:solidFill>
                <a:latin typeface="Meiryo UI" panose="020B0604030504040204" pitchFamily="50" charset="-128"/>
                <a:cs typeface="Meiryo UI" panose="020B0604030504040204" pitchFamily="50" charset="-128"/>
              </a:rPr>
              <a:t>支配力</a:t>
            </a:r>
            <a:endParaRPr kumimoji="0" lang="ja-JP" altLang="en-US" sz="2000" b="1" kern="0" dirty="0">
              <a:solidFill>
                <a:srgbClr val="FC0019"/>
              </a:solidFill>
              <a:latin typeface="ＭＳ Ｐゴシック" charset="-128"/>
              <a:ea typeface="ＭＳ Ｐゴシック" charset="-128"/>
            </a:endParaRPr>
          </a:p>
        </p:txBody>
      </p:sp>
      <p:sp>
        <p:nvSpPr>
          <p:cNvPr id="34" name="角丸四角形 33"/>
          <p:cNvSpPr/>
          <p:nvPr/>
        </p:nvSpPr>
        <p:spPr bwMode="auto">
          <a:xfrm>
            <a:off x="7496032"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a:solidFill>
                  <a:prstClr val="black"/>
                </a:solidFill>
                <a:latin typeface="Meiryo UI" panose="020B0604030504040204" pitchFamily="50" charset="-128"/>
                <a:cs typeface="Meiryo UI" panose="020B0604030504040204" pitchFamily="50" charset="-128"/>
              </a:rPr>
              <a:t>単体</a:t>
            </a:r>
          </a:p>
        </p:txBody>
      </p:sp>
      <p:sp>
        <p:nvSpPr>
          <p:cNvPr id="35" name="円/楕円 34"/>
          <p:cNvSpPr/>
          <p:nvPr/>
        </p:nvSpPr>
        <p:spPr bwMode="auto">
          <a:xfrm>
            <a:off x="9152216" y="303665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6" name="円/楕円 35"/>
          <p:cNvSpPr/>
          <p:nvPr/>
        </p:nvSpPr>
        <p:spPr bwMode="auto">
          <a:xfrm>
            <a:off x="8576152"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7" name="円/楕円 36"/>
          <p:cNvSpPr/>
          <p:nvPr/>
        </p:nvSpPr>
        <p:spPr bwMode="auto">
          <a:xfrm>
            <a:off x="7928080"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8" name="円/楕円 37"/>
          <p:cNvSpPr/>
          <p:nvPr/>
        </p:nvSpPr>
        <p:spPr bwMode="auto">
          <a:xfrm>
            <a:off x="8080480" y="4800852"/>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9" name="円/楕円 38"/>
          <p:cNvSpPr/>
          <p:nvPr/>
        </p:nvSpPr>
        <p:spPr bwMode="auto">
          <a:xfrm>
            <a:off x="6930579" y="4235256"/>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0" name="円/楕円 39"/>
          <p:cNvSpPr/>
          <p:nvPr/>
        </p:nvSpPr>
        <p:spPr bwMode="auto">
          <a:xfrm>
            <a:off x="7216384" y="314466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1" name="円/楕円 40"/>
          <p:cNvSpPr/>
          <p:nvPr/>
        </p:nvSpPr>
        <p:spPr bwMode="auto">
          <a:xfrm>
            <a:off x="6631936" y="2537974"/>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2" name="円/楕円 41"/>
          <p:cNvSpPr/>
          <p:nvPr/>
        </p:nvSpPr>
        <p:spPr bwMode="auto">
          <a:xfrm>
            <a:off x="8000088" y="278462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3" name="円/楕円 42"/>
          <p:cNvSpPr/>
          <p:nvPr/>
        </p:nvSpPr>
        <p:spPr bwMode="auto">
          <a:xfrm>
            <a:off x="6343904" y="293702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4" name="円/楕円 43"/>
          <p:cNvSpPr/>
          <p:nvPr/>
        </p:nvSpPr>
        <p:spPr bwMode="auto">
          <a:xfrm>
            <a:off x="5803844" y="408077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5" name="円/楕円 44"/>
          <p:cNvSpPr/>
          <p:nvPr/>
        </p:nvSpPr>
        <p:spPr bwMode="auto">
          <a:xfrm>
            <a:off x="6578357" y="4692840"/>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6" name="円/楕円 45"/>
          <p:cNvSpPr/>
          <p:nvPr/>
        </p:nvSpPr>
        <p:spPr bwMode="auto">
          <a:xfrm>
            <a:off x="9038453" y="485500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7" name="円/楕円 46"/>
          <p:cNvSpPr/>
          <p:nvPr/>
        </p:nvSpPr>
        <p:spPr bwMode="auto">
          <a:xfrm>
            <a:off x="9368240" y="42967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8" name="円/楕円 47"/>
          <p:cNvSpPr/>
          <p:nvPr/>
        </p:nvSpPr>
        <p:spPr bwMode="auto">
          <a:xfrm>
            <a:off x="8720168" y="24965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9" name="円/楕円 48"/>
          <p:cNvSpPr/>
          <p:nvPr/>
        </p:nvSpPr>
        <p:spPr bwMode="auto">
          <a:xfrm>
            <a:off x="7928080"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50" name="直線矢印コネクタ 49"/>
          <p:cNvCxnSpPr/>
          <p:nvPr/>
        </p:nvCxnSpPr>
        <p:spPr bwMode="auto">
          <a:xfrm flipH="1">
            <a:off x="7141718" y="4188784"/>
            <a:ext cx="650730" cy="1216613"/>
          </a:xfrm>
          <a:prstGeom prst="straightConnector1">
            <a:avLst/>
          </a:prstGeom>
          <a:noFill/>
          <a:ln w="76200" cap="flat" cmpd="sng" algn="ctr">
            <a:solidFill>
              <a:srgbClr val="0099FF"/>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a:xfrm>
            <a:off x="7554790" y="5246871"/>
            <a:ext cx="1415772"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dirty="0">
                <a:solidFill>
                  <a:srgbClr val="FC0019"/>
                </a:solidFill>
                <a:latin typeface="Meiryo UI" panose="020B0604030504040204" pitchFamily="50" charset="-128"/>
                <a:cs typeface="Meiryo UI" panose="020B0604030504040204" pitchFamily="50" charset="-128"/>
              </a:rPr>
              <a:t>出資比率</a:t>
            </a:r>
            <a:endParaRPr kumimoji="0" lang="ja-JP" altLang="en-US" sz="2000" b="1" kern="0" dirty="0">
              <a:solidFill>
                <a:srgbClr val="FC0019"/>
              </a:solidFill>
              <a:latin typeface="ＭＳ Ｐゴシック" charset="-128"/>
              <a:ea typeface="ＭＳ Ｐゴシック" charset="-128"/>
            </a:endParaRPr>
          </a:p>
        </p:txBody>
      </p:sp>
      <p:sp>
        <p:nvSpPr>
          <p:cNvPr id="52" name="角丸四角形吹き出し 51"/>
          <p:cNvSpPr/>
          <p:nvPr/>
        </p:nvSpPr>
        <p:spPr bwMode="auto">
          <a:xfrm>
            <a:off x="5479808" y="5845267"/>
            <a:ext cx="4536504" cy="1217450"/>
          </a:xfrm>
          <a:prstGeom prst="wedgeRoundRectCallout">
            <a:avLst>
              <a:gd name="adj1" fmla="val -7489"/>
              <a:gd name="adj2" fmla="val -38115"/>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b="1" kern="0" dirty="0">
                <a:solidFill>
                  <a:srgbClr val="FC0019"/>
                </a:solidFill>
                <a:latin typeface="Meiryo UI" panose="020B0604030504040204" pitchFamily="50" charset="-128"/>
                <a:cs typeface="Meiryo UI" panose="020B0604030504040204" pitchFamily="50" charset="-128"/>
              </a:rPr>
              <a:t>出資先の排出量は、出資比率に比例して自社分として計上</a:t>
            </a:r>
            <a:endParaRPr kumimoji="0" lang="en-US" altLang="ja-JP" sz="2400" b="1" kern="0" dirty="0">
              <a:solidFill>
                <a:srgbClr val="FC0019"/>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a:xfrm>
            <a:off x="5608744" y="3255513"/>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関係会社</a:t>
            </a:r>
          </a:p>
        </p:txBody>
      </p:sp>
      <p:sp>
        <p:nvSpPr>
          <p:cNvPr id="54" name="テキスト ボックス 53"/>
          <p:cNvSpPr txBox="1"/>
          <p:nvPr/>
        </p:nvSpPr>
        <p:spPr>
          <a:xfrm>
            <a:off x="594767" y="1158061"/>
            <a:ext cx="5101066" cy="1052596"/>
          </a:xfrm>
          <a:prstGeom prst="rect">
            <a:avLst/>
          </a:prstGeom>
          <a:noFill/>
        </p:spPr>
        <p:txBody>
          <a:bodyPr wrap="square" rtlCol="0">
            <a:spAutoFit/>
          </a:bodyPr>
          <a:lstStyle/>
          <a:p>
            <a:pPr algn="ctr" defTabSz="914400" fontAlgn="base">
              <a:lnSpc>
                <a:spcPct val="120000"/>
              </a:lnSpc>
              <a:spcBef>
                <a:spcPct val="0"/>
              </a:spcBef>
            </a:pPr>
            <a:r>
              <a:rPr lang="ja-JP" altLang="en-US" sz="2800" b="1" u="sng" dirty="0">
                <a:solidFill>
                  <a:srgbClr val="FC0019"/>
                </a:solidFill>
                <a:latin typeface="Meiryo UI" panose="020B0604030504040204" pitchFamily="50" charset="-128"/>
                <a:cs typeface="Meiryo UI" panose="020B0604030504040204" pitchFamily="50" charset="-128"/>
              </a:rPr>
              <a:t>支配力基準</a:t>
            </a:r>
            <a:endParaRPr lang="en-US" altLang="ja-JP" sz="2800" b="1" u="sng" dirty="0">
              <a:solidFill>
                <a:srgbClr val="FC0019"/>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spcAft>
                <a:spcPct val="70000"/>
              </a:spcAft>
            </a:pPr>
            <a:r>
              <a:rPr lang="ja-JP" altLang="en-US" sz="2400" b="1" dirty="0">
                <a:solidFill>
                  <a:srgbClr val="FC0019"/>
                </a:solidFill>
                <a:latin typeface="Meiryo UI" panose="020B0604030504040204" pitchFamily="50" charset="-128"/>
                <a:cs typeface="Meiryo UI" panose="020B0604030504040204" pitchFamily="50" charset="-128"/>
              </a:rPr>
              <a:t>（財務支配</a:t>
            </a:r>
            <a:r>
              <a:rPr lang="en-US" altLang="ja-JP" sz="2400" b="1" dirty="0">
                <a:solidFill>
                  <a:srgbClr val="FC0019"/>
                </a:solidFill>
                <a:latin typeface="Meiryo UI" panose="020B0604030504040204" pitchFamily="50" charset="-128"/>
                <a:cs typeface="Meiryo UI" panose="020B0604030504040204" pitchFamily="50" charset="-128"/>
              </a:rPr>
              <a:t>or</a:t>
            </a:r>
            <a:r>
              <a:rPr lang="ja-JP" altLang="en-US" sz="2400" b="1" dirty="0">
                <a:solidFill>
                  <a:srgbClr val="FC0019"/>
                </a:solidFill>
                <a:latin typeface="Meiryo UI" panose="020B0604030504040204" pitchFamily="50" charset="-128"/>
                <a:cs typeface="Meiryo UI" panose="020B0604030504040204" pitchFamily="50" charset="-128"/>
              </a:rPr>
              <a:t>経営支配の２種）</a:t>
            </a:r>
          </a:p>
        </p:txBody>
      </p:sp>
      <p:sp>
        <p:nvSpPr>
          <p:cNvPr id="55" name="テキスト ボックス 54"/>
          <p:cNvSpPr txBox="1"/>
          <p:nvPr/>
        </p:nvSpPr>
        <p:spPr>
          <a:xfrm>
            <a:off x="6457667" y="1282913"/>
            <a:ext cx="2977819" cy="523220"/>
          </a:xfrm>
          <a:prstGeom prst="rect">
            <a:avLst/>
          </a:prstGeom>
          <a:noFill/>
        </p:spPr>
        <p:txBody>
          <a:bodyPr wrap="square" rtlCol="0">
            <a:spAutoFit/>
          </a:bodyPr>
          <a:lstStyle/>
          <a:p>
            <a:pPr algn="ctr" defTabSz="914400" fontAlgn="base">
              <a:lnSpc>
                <a:spcPct val="120000"/>
              </a:lnSpc>
              <a:spcBef>
                <a:spcPct val="0"/>
              </a:spcBef>
              <a:spcAft>
                <a:spcPct val="70000"/>
              </a:spcAft>
            </a:pPr>
            <a:r>
              <a:rPr lang="ja-JP" altLang="en-US" sz="2800" b="1" u="sng" dirty="0">
                <a:solidFill>
                  <a:srgbClr val="FC0019"/>
                </a:solidFill>
                <a:latin typeface="Meiryo UI" panose="020B0604030504040204" pitchFamily="50" charset="-128"/>
                <a:cs typeface="Meiryo UI" panose="020B0604030504040204" pitchFamily="50" charset="-128"/>
              </a:rPr>
              <a:t>出資比率基準</a:t>
            </a:r>
          </a:p>
        </p:txBody>
      </p:sp>
      <p:sp>
        <p:nvSpPr>
          <p:cNvPr id="56" name="テキスト ボックス 55"/>
          <p:cNvSpPr txBox="1"/>
          <p:nvPr/>
        </p:nvSpPr>
        <p:spPr>
          <a:xfrm>
            <a:off x="7474911" y="4251225"/>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大</a:t>
            </a:r>
          </a:p>
        </p:txBody>
      </p:sp>
      <p:sp>
        <p:nvSpPr>
          <p:cNvPr id="57" name="テキスト ボックス 56"/>
          <p:cNvSpPr txBox="1"/>
          <p:nvPr/>
        </p:nvSpPr>
        <p:spPr>
          <a:xfrm>
            <a:off x="7143889" y="5046493"/>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小</a:t>
            </a:r>
          </a:p>
        </p:txBody>
      </p:sp>
    </p:spTree>
    <p:extLst>
      <p:ext uri="{BB962C8B-B14F-4D97-AF65-F5344CB8AC3E}">
        <p14:creationId xmlns:p14="http://schemas.microsoft.com/office/powerpoint/2010/main" val="33150659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SBT</a:t>
            </a:r>
            <a:r>
              <a:rPr kumimoji="1" lang="ja-JP" altLang="en-US" sz="2400" dirty="0"/>
              <a:t>の基本要件　</a:t>
            </a:r>
            <a:r>
              <a:rPr lang="en-US" altLang="ja-JP" sz="2400" dirty="0"/>
              <a:t>1.GHG</a:t>
            </a:r>
            <a:r>
              <a:rPr lang="ja-JP" altLang="en-US" sz="2400" dirty="0"/>
              <a:t>排出インベントリと目標の</a:t>
            </a:r>
            <a:r>
              <a:rPr lang="ja-JP" altLang="en-US" sz="2400"/>
              <a:t>バウンダリ </a:t>
            </a:r>
            <a:r>
              <a:rPr lang="en-US" altLang="ja-JP" sz="2400"/>
              <a:t>2/3</a:t>
            </a:r>
            <a:endParaRPr kumimoji="1" lang="ja-JP" altLang="en-US" sz="2400" dirty="0"/>
          </a:p>
        </p:txBody>
      </p:sp>
      <p:sp>
        <p:nvSpPr>
          <p:cNvPr id="4" name="テキスト ボックス 47"/>
          <p:cNvSpPr txBox="1">
            <a:spLocks noChangeArrowheads="1"/>
          </p:cNvSpPr>
          <p:nvPr/>
        </p:nvSpPr>
        <p:spPr bwMode="auto">
          <a:xfrm>
            <a:off x="349979" y="1293912"/>
            <a:ext cx="979341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プロトコル企業基準に則った、</a:t>
            </a:r>
            <a:r>
              <a:rPr lang="ja-JP" altLang="en-US" sz="2400" b="1" dirty="0">
                <a:solidFill>
                  <a:srgbClr val="FF0000"/>
                </a:solidFill>
                <a:latin typeface="Meiryo UI" panose="020B0604030504040204" pitchFamily="50" charset="-128"/>
                <a:ea typeface="Meiryo UI" panose="020B0604030504040204" pitchFamily="50" charset="-128"/>
              </a:rPr>
              <a:t>企業全体</a:t>
            </a:r>
            <a:r>
              <a:rPr lang="ja-JP" altLang="en-US" sz="2000" b="1" dirty="0">
                <a:solidFill>
                  <a:srgbClr val="FF0000"/>
                </a:solidFill>
                <a:latin typeface="Meiryo UI" panose="020B0604030504040204" pitchFamily="50" charset="-128"/>
                <a:ea typeface="Meiryo UI" panose="020B0604030504040204" pitchFamily="50" charset="-128"/>
              </a:rPr>
              <a:t>（子会社含む）</a:t>
            </a:r>
            <a:r>
              <a:rPr lang="ja-JP" altLang="en-US" sz="2400" b="1" dirty="0">
                <a:solidFill>
                  <a:srgbClr val="FF0000"/>
                </a:solidFill>
                <a:latin typeface="Meiryo UI" panose="020B0604030504040204" pitchFamily="50" charset="-128"/>
                <a:ea typeface="Meiryo UI" panose="020B0604030504040204" pitchFamily="50" charset="-128"/>
              </a:rPr>
              <a:t>の</a:t>
            </a:r>
            <a:r>
              <a:rPr lang="en-US" altLang="ja-JP" sz="2400" b="1" dirty="0">
                <a:solidFill>
                  <a:srgbClr val="FF0000"/>
                </a:solidFill>
                <a:latin typeface="Meiryo UI" panose="020B0604030504040204" pitchFamily="50" charset="-128"/>
                <a:ea typeface="Meiryo UI" panose="020B0604030504040204" pitchFamily="50" charset="-128"/>
              </a:rPr>
              <a:t>Scope1,2</a:t>
            </a:r>
            <a:r>
              <a:rPr lang="ja-JP" altLang="en-US" sz="2400" b="1" dirty="0">
                <a:solidFill>
                  <a:srgbClr val="FF0000"/>
                </a:solidFill>
                <a:latin typeface="Meiryo UI" panose="020B0604030504040204" pitchFamily="50" charset="-128"/>
                <a:ea typeface="Meiryo UI" panose="020B0604030504040204" pitchFamily="50" charset="-128"/>
              </a:rPr>
              <a:t>排出量をおさえる</a:t>
            </a:r>
            <a:r>
              <a:rPr lang="ja-JP" altLang="en-US" sz="2400" dirty="0">
                <a:latin typeface="Meiryo UI" panose="020B0604030504040204" pitchFamily="50" charset="-128"/>
                <a:ea typeface="Meiryo UI" panose="020B0604030504040204" pitchFamily="50" charset="-128"/>
              </a:rPr>
              <a:t>必要がある。</a:t>
            </a:r>
            <a:endParaRPr lang="en-US" altLang="ja-JP" sz="2400" dirty="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en-US" altLang="ja-JP" sz="2400" dirty="0">
                <a:latin typeface="Meiryo UI" panose="020B0604030504040204" pitchFamily="50" charset="-128"/>
                <a:ea typeface="Meiryo UI" panose="020B0604030504040204" pitchFamily="50" charset="-128"/>
              </a:rPr>
              <a:t>Scope1,2</a:t>
            </a:r>
            <a:r>
              <a:rPr lang="ja-JP" altLang="en-US" sz="2400" dirty="0">
                <a:latin typeface="Meiryo UI" panose="020B0604030504040204" pitchFamily="50" charset="-128"/>
                <a:ea typeface="Meiryo UI" panose="020B0604030504040204" pitchFamily="50" charset="-128"/>
              </a:rPr>
              <a:t>排出量の</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％まで（実績と目標の両者）を除外してもよい。ただし、除外の理由については説明が必要。</a:t>
            </a:r>
          </a:p>
          <a:p>
            <a:pPr marL="457200" indent="-457200" eaLnBrk="1" hangingPunct="1">
              <a:spcBef>
                <a:spcPts val="600"/>
              </a:spcBef>
              <a:buClr>
                <a:schemeClr val="tx1"/>
              </a:buClr>
              <a:buFont typeface="Wingdings" panose="05000000000000000000" pitchFamily="2" charset="2"/>
              <a:buChar char="Ø"/>
              <a:defRPr/>
            </a:pPr>
            <a:r>
              <a:rPr lang="ja-JP" altLang="en-US" sz="2400" b="1" dirty="0">
                <a:solidFill>
                  <a:srgbClr val="FF0000"/>
                </a:solidFill>
                <a:latin typeface="Meiryo UI" panose="020B0604030504040204" pitchFamily="50" charset="-128"/>
                <a:ea typeface="Meiryo UI" panose="020B0604030504040204" pitchFamily="50" charset="-128"/>
              </a:rPr>
              <a:t>企業の</a:t>
            </a:r>
            <a:r>
              <a:rPr lang="en-US" altLang="ja-JP" sz="2400" b="1" dirty="0">
                <a:solidFill>
                  <a:srgbClr val="FF0000"/>
                </a:solidFill>
                <a:latin typeface="Meiryo UI" panose="020B0604030504040204" pitchFamily="50" charset="-128"/>
                <a:ea typeface="Meiryo UI" panose="020B0604030504040204" pitchFamily="50" charset="-128"/>
              </a:rPr>
              <a:t>Scope3</a:t>
            </a:r>
            <a:r>
              <a:rPr lang="ja-JP" altLang="en-US" sz="2400" b="1" dirty="0">
                <a:solidFill>
                  <a:srgbClr val="FF0000"/>
                </a:solidFill>
                <a:latin typeface="Meiryo UI" panose="020B0604030504040204" pitchFamily="50" charset="-128"/>
                <a:ea typeface="Meiryo UI" panose="020B0604030504040204" pitchFamily="50" charset="-128"/>
              </a:rPr>
              <a:t>排出量が</a:t>
            </a:r>
            <a:r>
              <a:rPr lang="en-US" altLang="ja-JP" sz="2400" b="1" dirty="0">
                <a:solidFill>
                  <a:srgbClr val="FF0000"/>
                </a:solidFill>
                <a:latin typeface="Meiryo UI" panose="020B0604030504040204" pitchFamily="50" charset="-128"/>
                <a:ea typeface="Meiryo UI" panose="020B0604030504040204" pitchFamily="50" charset="-128"/>
              </a:rPr>
              <a:t>Scope1,2,3</a:t>
            </a:r>
            <a:r>
              <a:rPr lang="ja-JP" altLang="en-US" sz="2400" b="1" dirty="0">
                <a:solidFill>
                  <a:srgbClr val="FF0000"/>
                </a:solidFill>
                <a:latin typeface="Meiryo UI" panose="020B0604030504040204" pitchFamily="50" charset="-128"/>
                <a:ea typeface="Meiryo UI" panose="020B0604030504040204" pitchFamily="50" charset="-128"/>
              </a:rPr>
              <a:t>を合わせた量の</a:t>
            </a:r>
            <a:r>
              <a:rPr lang="en-US" altLang="ja-JP" sz="2400" b="1" dirty="0">
                <a:solidFill>
                  <a:srgbClr val="FF0000"/>
                </a:solidFill>
                <a:latin typeface="Meiryo UI" panose="020B0604030504040204" pitchFamily="50" charset="-128"/>
                <a:ea typeface="Meiryo UI" panose="020B0604030504040204" pitchFamily="50" charset="-128"/>
              </a:rPr>
              <a:t>40%</a:t>
            </a:r>
            <a:r>
              <a:rPr lang="ja-JP" altLang="en-US" sz="2400" b="1" dirty="0">
                <a:solidFill>
                  <a:srgbClr val="FF0000"/>
                </a:solidFill>
                <a:latin typeface="Meiryo UI" panose="020B0604030504040204" pitchFamily="50" charset="-128"/>
                <a:ea typeface="Meiryo UI" panose="020B0604030504040204" pitchFamily="50" charset="-128"/>
              </a:rPr>
              <a:t>以上を占める場合、</a:t>
            </a:r>
            <a:r>
              <a:rPr lang="en-US" altLang="ja-JP" sz="2400" b="1" dirty="0">
                <a:solidFill>
                  <a:srgbClr val="FF0000"/>
                </a:solidFill>
                <a:latin typeface="Meiryo UI" panose="020B0604030504040204" pitchFamily="50" charset="-128"/>
                <a:ea typeface="Meiryo UI" panose="020B0604030504040204" pitchFamily="50" charset="-128"/>
              </a:rPr>
              <a:t>Scope3</a:t>
            </a:r>
            <a:r>
              <a:rPr lang="ja-JP" altLang="en-US" sz="2400" b="1" dirty="0">
                <a:solidFill>
                  <a:srgbClr val="FF0000"/>
                </a:solidFill>
                <a:latin typeface="Meiryo UI" panose="020B0604030504040204" pitchFamily="50" charset="-128"/>
                <a:ea typeface="Meiryo UI" panose="020B0604030504040204" pitchFamily="50" charset="-128"/>
              </a:rPr>
              <a:t>目標の設定が必要。</a:t>
            </a:r>
            <a:r>
              <a:rPr lang="ja-JP" altLang="en-US" sz="2400" dirty="0">
                <a:latin typeface="Meiryo UI" panose="020B0604030504040204" pitchFamily="50" charset="-128"/>
                <a:ea typeface="Meiryo UI" panose="020B0604030504040204" pitchFamily="50" charset="-128"/>
              </a:rPr>
              <a:t>また、天然ガスやその他化石燃料の販売や配送に関わっている企業は、自社の</a:t>
            </a:r>
            <a:r>
              <a:rPr lang="en-US" altLang="ja-JP" sz="2400" dirty="0">
                <a:latin typeface="Meiryo UI" panose="020B0604030504040204" pitchFamily="50" charset="-128"/>
                <a:ea typeface="Meiryo UI" panose="020B0604030504040204" pitchFamily="50" charset="-128"/>
              </a:rPr>
              <a:t>Scope1,2,3</a:t>
            </a:r>
            <a:r>
              <a:rPr lang="ja-JP" altLang="en-US" sz="2400" dirty="0">
                <a:latin typeface="Meiryo UI" panose="020B0604030504040204" pitchFamily="50" charset="-128"/>
                <a:ea typeface="Meiryo UI" panose="020B0604030504040204" pitchFamily="50" charset="-128"/>
              </a:rPr>
              <a:t>合計排出量と比較したこれらの排出量比率に関係なく、販売した製品由来の</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目標の設定が必要。</a:t>
            </a:r>
            <a:endParaRPr lang="en-US" altLang="ja-JP" sz="2400" dirty="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プロトコル企業バリューチェーン（</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）算定報告基準に則り、</a:t>
            </a:r>
            <a:r>
              <a:rPr lang="en-US" altLang="ja-JP" sz="2400" b="1" dirty="0">
                <a:solidFill>
                  <a:srgbClr val="FF0000"/>
                </a:solidFill>
                <a:latin typeface="Meiryo UI" panose="020B0604030504040204" pitchFamily="50" charset="-128"/>
                <a:ea typeface="Meiryo UI" panose="020B0604030504040204" pitchFamily="50" charset="-128"/>
              </a:rPr>
              <a:t>Scope3</a:t>
            </a:r>
            <a:r>
              <a:rPr lang="ja-JP" altLang="en-US" sz="2400" b="1" dirty="0">
                <a:solidFill>
                  <a:srgbClr val="FF0000"/>
                </a:solidFill>
                <a:latin typeface="Meiryo UI" panose="020B0604030504040204" pitchFamily="50" charset="-128"/>
                <a:ea typeface="Meiryo UI" panose="020B0604030504040204" pitchFamily="50" charset="-128"/>
              </a:rPr>
              <a:t>全体の少なく</a:t>
            </a:r>
            <a:r>
              <a:rPr lang="ja-JP" altLang="en-US" sz="2400" b="1">
                <a:solidFill>
                  <a:srgbClr val="FF0000"/>
                </a:solidFill>
                <a:latin typeface="Meiryo UI" panose="020B0604030504040204" pitchFamily="50" charset="-128"/>
                <a:ea typeface="Meiryo UI" panose="020B0604030504040204" pitchFamily="50" charset="-128"/>
              </a:rPr>
              <a:t>とも</a:t>
            </a:r>
            <a:r>
              <a:rPr lang="en-US" altLang="ja-JP" sz="2400" b="1">
                <a:solidFill>
                  <a:srgbClr val="FF0000"/>
                </a:solidFill>
                <a:latin typeface="Meiryo UI" panose="020B0604030504040204" pitchFamily="50" charset="-128"/>
                <a:ea typeface="Meiryo UI" panose="020B0604030504040204" pitchFamily="50" charset="-128"/>
              </a:rPr>
              <a:t>2/3</a:t>
            </a:r>
            <a:r>
              <a:rPr lang="ja-JP" altLang="en-US" sz="2400" b="1" dirty="0">
                <a:solidFill>
                  <a:srgbClr val="FF0000"/>
                </a:solidFill>
                <a:latin typeface="Meiryo UI" panose="020B0604030504040204" pitchFamily="50" charset="-128"/>
                <a:ea typeface="Meiryo UI" panose="020B0604030504040204" pitchFamily="50" charset="-128"/>
              </a:rPr>
              <a:t>をカバー</a:t>
            </a:r>
            <a:r>
              <a:rPr lang="ja-JP" altLang="en-US" sz="2400" dirty="0">
                <a:latin typeface="Meiryo UI" panose="020B0604030504040204" pitchFamily="50" charset="-128"/>
                <a:ea typeface="Meiryo UI" panose="020B0604030504040204" pitchFamily="50" charset="-128"/>
              </a:rPr>
              <a:t>する、排出削減目標</a:t>
            </a:r>
            <a:r>
              <a:rPr lang="ja-JP" altLang="en-US" sz="2400">
                <a:latin typeface="Meiryo UI" panose="020B0604030504040204" pitchFamily="50" charset="-128"/>
                <a:ea typeface="Meiryo UI" panose="020B0604030504040204" pitchFamily="50" charset="-128"/>
              </a:rPr>
              <a:t>とサプライヤー</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顧客</a:t>
            </a:r>
            <a:r>
              <a:rPr lang="ja-JP" altLang="en-US" sz="2400" dirty="0">
                <a:latin typeface="Meiryo UI" panose="020B0604030504040204" pitchFamily="50" charset="-128"/>
                <a:ea typeface="Meiryo UI" panose="020B0604030504040204" pitchFamily="50" charset="-128"/>
              </a:rPr>
              <a:t>・エンゲージメント目標のいずれかまたは双方の併用で、設定する必要がある。</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520388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SBT</a:t>
            </a:r>
            <a:r>
              <a:rPr kumimoji="1" lang="ja-JP" altLang="en-US" sz="2400" dirty="0"/>
              <a:t>の基本要件　</a:t>
            </a:r>
            <a:r>
              <a:rPr lang="en-US" altLang="ja-JP" sz="2400" dirty="0"/>
              <a:t>1.GHG</a:t>
            </a:r>
            <a:r>
              <a:rPr lang="ja-JP" altLang="en-US" sz="2400" dirty="0"/>
              <a:t>排出インベントリと目標の</a:t>
            </a:r>
            <a:r>
              <a:rPr lang="ja-JP" altLang="en-US" sz="2400"/>
              <a:t>バウンダリ </a:t>
            </a:r>
            <a:r>
              <a:rPr lang="en-US" altLang="ja-JP" sz="2400"/>
              <a:t>3/3</a:t>
            </a:r>
            <a:endParaRPr kumimoji="1" lang="ja-JP" altLang="en-US" sz="2400" dirty="0"/>
          </a:p>
        </p:txBody>
      </p:sp>
      <p:sp>
        <p:nvSpPr>
          <p:cNvPr id="4" name="テキスト ボックス 47"/>
          <p:cNvSpPr txBox="1">
            <a:spLocks noChangeArrowheads="1"/>
          </p:cNvSpPr>
          <p:nvPr/>
        </p:nvSpPr>
        <p:spPr bwMode="auto">
          <a:xfrm>
            <a:off x="349979" y="1293912"/>
            <a:ext cx="979341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buClr>
                <a:schemeClr val="tx1"/>
              </a:buClr>
              <a:defRPr/>
            </a:pPr>
            <a:r>
              <a:rPr lang="ja-JP" altLang="en-US" sz="2800" dirty="0">
                <a:latin typeface="Meiryo UI" panose="020B0604030504040204" pitchFamily="50" charset="-128"/>
                <a:ea typeface="Meiryo UI" panose="020B0604030504040204" pitchFamily="50" charset="-128"/>
              </a:rPr>
              <a:t>（推奨事項）</a:t>
            </a:r>
          </a:p>
          <a:p>
            <a:pPr marL="457200" indent="-457200" eaLnBrk="1" hangingPunct="1">
              <a:spcBef>
                <a:spcPts val="600"/>
              </a:spcBef>
              <a:buFont typeface="Wingdings" panose="05000000000000000000" pitchFamily="2" charset="2"/>
              <a:buChar char="Ø"/>
              <a:defRPr/>
            </a:pPr>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の最小バウンダリの対象とはならない排出を削減する目標は必須ではないが、排出量が多い場合には設定を推奨する。これにはエンドユーザーの行動に影響を及ぼす目標（例、啓蒙活動）や法人顧客に</a:t>
            </a:r>
            <a:r>
              <a:rPr lang="en-US" altLang="ja-JP" sz="2800" dirty="0">
                <a:latin typeface="Meiryo UI" panose="020B0604030504040204" pitchFamily="50" charset="-128"/>
                <a:ea typeface="Meiryo UI" panose="020B0604030504040204" pitchFamily="50" charset="-128"/>
              </a:rPr>
              <a:t>SBT</a:t>
            </a:r>
            <a:r>
              <a:rPr lang="ja-JP" altLang="en-US" sz="2800" dirty="0">
                <a:latin typeface="Meiryo UI" panose="020B0604030504040204" pitchFamily="50" charset="-128"/>
                <a:ea typeface="Meiryo UI" panose="020B0604030504040204" pitchFamily="50" charset="-128"/>
              </a:rPr>
              <a:t>の採用を促進する目標（例、顧客エンゲージメント目標）が含まれる。企業は、これらの排出を</a:t>
            </a:r>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の目標範囲に含めることができるが、</a:t>
            </a:r>
            <a:r>
              <a:rPr lang="en-US" altLang="ja-JP" sz="2800" dirty="0">
                <a:latin typeface="Meiryo UI" panose="020B0604030504040204" pitchFamily="50" charset="-128"/>
                <a:ea typeface="Meiryo UI" panose="020B0604030504040204" pitchFamily="50" charset="-128"/>
              </a:rPr>
              <a:t>P.143</a:t>
            </a:r>
            <a:r>
              <a:rPr lang="ja-JP" altLang="en-US" sz="2800" dirty="0">
                <a:latin typeface="Meiryo UI" panose="020B0604030504040204" pitchFamily="50" charset="-128"/>
                <a:ea typeface="Meiryo UI" panose="020B0604030504040204" pitchFamily="50" charset="-128"/>
              </a:rPr>
              <a:t>の</a:t>
            </a:r>
            <a:r>
              <a:rPr lang="en-US" altLang="ja-JP" sz="2800" dirty="0">
                <a:latin typeface="Meiryo UI" panose="020B0604030504040204" pitchFamily="50" charset="-128"/>
                <a:ea typeface="Meiryo UI" panose="020B0604030504040204" pitchFamily="50" charset="-128"/>
              </a:rPr>
              <a:t>4</a:t>
            </a:r>
            <a:r>
              <a:rPr lang="ja-JP" altLang="en-US" sz="2800" dirty="0">
                <a:latin typeface="Meiryo UI" panose="020B0604030504040204" pitchFamily="50" charset="-128"/>
                <a:ea typeface="Meiryo UI" panose="020B0604030504040204" pitchFamily="50" charset="-128"/>
              </a:rPr>
              <a:t>項目目で定義</a:t>
            </a:r>
            <a:r>
              <a:rPr lang="ja-JP" altLang="en-US" sz="2800">
                <a:latin typeface="Meiryo UI" panose="020B0604030504040204" pitchFamily="50" charset="-128"/>
                <a:ea typeface="Meiryo UI" panose="020B0604030504040204" pitchFamily="50" charset="-128"/>
              </a:rPr>
              <a:t>される</a:t>
            </a:r>
            <a:r>
              <a:rPr lang="en-US" altLang="ja-JP" sz="2800">
                <a:latin typeface="Meiryo UI" panose="020B0604030504040204" pitchFamily="50" charset="-128"/>
                <a:ea typeface="Meiryo UI" panose="020B0604030504040204" pitchFamily="50" charset="-128"/>
              </a:rPr>
              <a:t>2/3</a:t>
            </a:r>
            <a:r>
              <a:rPr lang="ja-JP" altLang="en-US" sz="2800" dirty="0">
                <a:latin typeface="Meiryo UI" panose="020B0604030504040204" pitchFamily="50" charset="-128"/>
                <a:ea typeface="Meiryo UI" panose="020B0604030504040204" pitchFamily="50" charset="-128"/>
              </a:rPr>
              <a:t>の閾値に含めることはできない。つまり、これらの目標は、企業の</a:t>
            </a:r>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目標を超えるものとして扱われる。直接および間接使用段階で排出量を発生させる製品の一覧に関しては、</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プロトコル</a:t>
            </a:r>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基準を参照。</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4167440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2.</a:t>
            </a:r>
            <a:r>
              <a:rPr lang="ja-JP" altLang="en-US" dirty="0"/>
              <a:t>手法の有効性</a:t>
            </a:r>
            <a:endParaRPr kumimoji="1" lang="ja-JP" altLang="en-US" dirty="0"/>
          </a:p>
        </p:txBody>
      </p:sp>
      <p:sp>
        <p:nvSpPr>
          <p:cNvPr id="4" name="テキスト ボックス 47"/>
          <p:cNvSpPr txBox="1">
            <a:spLocks noChangeArrowheads="1"/>
          </p:cNvSpPr>
          <p:nvPr/>
        </p:nvSpPr>
        <p:spPr bwMode="auto">
          <a:xfrm>
            <a:off x="349979" y="1293912"/>
            <a:ext cx="979341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Ø"/>
              <a:defRPr/>
            </a:pPr>
            <a:r>
              <a:rPr lang="ja-JP" altLang="en-US" sz="2800" dirty="0">
                <a:latin typeface="Meiryo UI" panose="020B0604030504040204" pitchFamily="50" charset="-128"/>
                <a:ea typeface="Meiryo UI" panose="020B0604030504040204" pitchFamily="50" charset="-128"/>
              </a:rPr>
              <a:t>目標は、最新の方法やツールによって計算されていなくてはならない。古いバージョンのツールや方法を利用して計算した目標については、改訂または関連する部門別ツールの発行後</a:t>
            </a:r>
            <a:r>
              <a:rPr lang="en-US" altLang="ja-JP" sz="2800" dirty="0">
                <a:latin typeface="Meiryo UI" panose="020B0604030504040204" pitchFamily="50" charset="-128"/>
                <a:ea typeface="Meiryo UI" panose="020B0604030504040204" pitchFamily="50" charset="-128"/>
              </a:rPr>
              <a:t>6</a:t>
            </a:r>
            <a:r>
              <a:rPr lang="ja-JP" altLang="en-US" sz="2800" dirty="0">
                <a:latin typeface="Meiryo UI" panose="020B0604030504040204" pitchFamily="50" charset="-128"/>
                <a:ea typeface="Meiryo UI" panose="020B0604030504040204" pitchFamily="50" charset="-128"/>
              </a:rPr>
              <a:t>か月以内に正式提出をしたときのみ有効。</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5696424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a:t>
            </a:r>
            <a:r>
              <a:rPr kumimoji="1" lang="ja-JP" altLang="en-US" dirty="0"/>
              <a:t>の基本要件　</a:t>
            </a:r>
            <a:r>
              <a:rPr lang="en-US" altLang="ja-JP" dirty="0"/>
              <a:t>3.</a:t>
            </a:r>
            <a:r>
              <a:rPr lang="ja-JP" altLang="en-US" dirty="0"/>
              <a:t>排出量算定の必要</a:t>
            </a:r>
            <a:r>
              <a:rPr lang="ja-JP" altLang="en-US"/>
              <a:t>要件 </a:t>
            </a:r>
            <a:r>
              <a:rPr lang="en-US" altLang="ja-JP"/>
              <a:t>1/3</a:t>
            </a:r>
            <a:endParaRPr kumimoji="1" lang="ja-JP" altLang="en-US" dirty="0"/>
          </a:p>
        </p:txBody>
      </p:sp>
      <p:sp>
        <p:nvSpPr>
          <p:cNvPr id="4" name="テキスト ボックス 47"/>
          <p:cNvSpPr txBox="1">
            <a:spLocks noChangeArrowheads="1"/>
          </p:cNvSpPr>
          <p:nvPr/>
        </p:nvSpPr>
        <p:spPr bwMode="auto">
          <a:xfrm>
            <a:off x="349979" y="1293912"/>
            <a:ext cx="979341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ja-JP" altLang="en-US" sz="2400" dirty="0">
                <a:solidFill>
                  <a:prstClr val="black"/>
                </a:solidFill>
                <a:latin typeface="Meiryo UI" panose="020B0604030504040204" pitchFamily="50" charset="-128"/>
                <a:ea typeface="Meiryo UI" panose="020B0604030504040204" pitchFamily="50" charset="-128"/>
              </a:rPr>
              <a:t>企業は基準年の排出量や</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達成の度合を検証するために、</a:t>
            </a:r>
            <a:r>
              <a:rPr lang="en-US" altLang="ja-JP" sz="2400" dirty="0">
                <a:solidFill>
                  <a:prstClr val="black"/>
                </a:solidFill>
                <a:latin typeface="Meiryo UI" panose="020B0604030504040204" pitchFamily="50" charset="-128"/>
                <a:ea typeface="Meiryo UI" panose="020B0604030504040204" pitchFamily="50" charset="-128"/>
              </a:rPr>
              <a:t>GHG</a:t>
            </a:r>
            <a:r>
              <a:rPr lang="ja-JP" altLang="en-US" sz="2400" dirty="0">
                <a:solidFill>
                  <a:prstClr val="black"/>
                </a:solidFill>
                <a:latin typeface="Meiryo UI" panose="020B0604030504040204" pitchFamily="50" charset="-128"/>
                <a:ea typeface="Meiryo UI" panose="020B0604030504040204" pitchFamily="50" charset="-128"/>
              </a:rPr>
              <a:t>プロトコル</a:t>
            </a:r>
            <a:r>
              <a:rPr lang="en-US" altLang="ja-JP" sz="2400" dirty="0">
                <a:solidFill>
                  <a:prstClr val="black"/>
                </a:solidFill>
                <a:latin typeface="Meiryo UI" panose="020B0604030504040204" pitchFamily="50" charset="-128"/>
                <a:ea typeface="Meiryo UI" panose="020B0604030504040204" pitchFamily="50" charset="-128"/>
              </a:rPr>
              <a:t>Scope2</a:t>
            </a:r>
            <a:r>
              <a:rPr lang="ja-JP" altLang="en-US" sz="2400" dirty="0">
                <a:solidFill>
                  <a:prstClr val="black"/>
                </a:solidFill>
                <a:latin typeface="Meiryo UI" panose="020B0604030504040204" pitchFamily="50" charset="-128"/>
                <a:ea typeface="Meiryo UI" panose="020B0604030504040204" pitchFamily="50" charset="-128"/>
              </a:rPr>
              <a:t>ガイダンスの</a:t>
            </a:r>
            <a:r>
              <a:rPr lang="ja-JP" altLang="en-US" sz="2400" b="1" dirty="0">
                <a:solidFill>
                  <a:srgbClr val="FF0000"/>
                </a:solidFill>
                <a:latin typeface="Meiryo UI" panose="020B0604030504040204" pitchFamily="50" charset="-128"/>
                <a:ea typeface="Meiryo UI" panose="020B0604030504040204" pitchFamily="50" charset="-128"/>
              </a:rPr>
              <a:t>ロケーション基準、マーケット基準のどちらを利用しているのかを開示</a:t>
            </a:r>
            <a:r>
              <a:rPr lang="ja-JP" altLang="en-US" sz="2400" dirty="0">
                <a:solidFill>
                  <a:prstClr val="black"/>
                </a:solidFill>
                <a:latin typeface="Meiryo UI" panose="020B0604030504040204" pitchFamily="50" charset="-128"/>
                <a:ea typeface="Meiryo UI" panose="020B0604030504040204" pitchFamily="50" charset="-128"/>
              </a:rPr>
              <a:t>する必要がある。なお</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の設定と進捗の把握には、同一の</a:t>
            </a:r>
            <a:r>
              <a:rPr lang="en-US" altLang="ja-JP" sz="2400" dirty="0">
                <a:solidFill>
                  <a:prstClr val="black"/>
                </a:solidFill>
                <a:latin typeface="Meiryo UI" panose="020B0604030504040204" pitchFamily="50" charset="-128"/>
                <a:ea typeface="Meiryo UI" panose="020B0604030504040204" pitchFamily="50" charset="-128"/>
              </a:rPr>
              <a:t>Scope2</a:t>
            </a:r>
            <a:r>
              <a:rPr lang="ja-JP" altLang="en-US" sz="2400" dirty="0">
                <a:solidFill>
                  <a:prstClr val="black"/>
                </a:solidFill>
                <a:latin typeface="Meiryo UI" panose="020B0604030504040204" pitchFamily="50" charset="-128"/>
                <a:ea typeface="Meiryo UI" panose="020B0604030504040204" pitchFamily="50" charset="-128"/>
              </a:rPr>
              <a:t>算定アプローチを使用するものとする。</a:t>
            </a:r>
            <a:endParaRPr lang="en-US" altLang="ja-JP" sz="2400"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Font typeface="Wingdings" pitchFamily="2" charset="2"/>
              <a:buChar char="Ø"/>
              <a:defRPr/>
            </a:pPr>
            <a:r>
              <a:rPr lang="en-US" altLang="ja-JP" sz="2400" dirty="0">
                <a:solidFill>
                  <a:prstClr val="black"/>
                </a:solidFill>
                <a:latin typeface="Meiryo UI" panose="020B0604030504040204" pitchFamily="50" charset="-128"/>
                <a:ea typeface="Meiryo UI" panose="020B0604030504040204" pitchFamily="50" charset="-128"/>
              </a:rPr>
              <a:t>GHG</a:t>
            </a:r>
            <a:r>
              <a:rPr lang="ja-JP" altLang="en-US" sz="2400" dirty="0">
                <a:solidFill>
                  <a:prstClr val="black"/>
                </a:solidFill>
                <a:latin typeface="Meiryo UI" panose="020B0604030504040204" pitchFamily="50" charset="-128"/>
                <a:ea typeface="Meiryo UI" panose="020B0604030504040204" pitchFamily="50" charset="-128"/>
              </a:rPr>
              <a:t>プロトコル企業バリューチェーン（</a:t>
            </a:r>
            <a:r>
              <a:rPr lang="en-US" altLang="ja-JP" sz="2400" dirty="0">
                <a:solidFill>
                  <a:prstClr val="black"/>
                </a:solidFill>
                <a:latin typeface="Meiryo UI" panose="020B0604030504040204" pitchFamily="50" charset="-128"/>
                <a:ea typeface="Meiryo UI" panose="020B0604030504040204" pitchFamily="50" charset="-128"/>
              </a:rPr>
              <a:t>Scope3</a:t>
            </a:r>
            <a:r>
              <a:rPr lang="ja-JP" altLang="en-US" sz="2400" dirty="0">
                <a:solidFill>
                  <a:prstClr val="black"/>
                </a:solidFill>
                <a:latin typeface="Meiryo UI" panose="020B0604030504040204" pitchFamily="50" charset="-128"/>
                <a:ea typeface="Meiryo UI" panose="020B0604030504040204" pitchFamily="50" charset="-128"/>
              </a:rPr>
              <a:t>）算定報告基準に則り、</a:t>
            </a:r>
            <a:r>
              <a:rPr lang="en-US" altLang="ja-JP" sz="2400" dirty="0">
                <a:solidFill>
                  <a:prstClr val="black"/>
                </a:solidFill>
                <a:latin typeface="Meiryo UI" panose="020B0604030504040204" pitchFamily="50" charset="-128"/>
                <a:ea typeface="Meiryo UI" panose="020B0604030504040204" pitchFamily="50" charset="-128"/>
              </a:rPr>
              <a:t>Scope3</a:t>
            </a:r>
            <a:r>
              <a:rPr lang="ja-JP" altLang="en-US" sz="2400" dirty="0">
                <a:solidFill>
                  <a:prstClr val="black"/>
                </a:solidFill>
                <a:latin typeface="Meiryo UI" panose="020B0604030504040204" pitchFamily="50" charset="-128"/>
                <a:ea typeface="Meiryo UI" panose="020B0604030504040204" pitchFamily="50" charset="-128"/>
              </a:rPr>
              <a:t>各カテゴリの割合を調べるため、すべての関連する</a:t>
            </a:r>
            <a:r>
              <a:rPr lang="en-US" altLang="ja-JP" sz="2400" dirty="0">
                <a:solidFill>
                  <a:prstClr val="black"/>
                </a:solidFill>
                <a:latin typeface="Meiryo UI" panose="020B0604030504040204" pitchFamily="50" charset="-128"/>
                <a:ea typeface="Meiryo UI" panose="020B0604030504040204" pitchFamily="50" charset="-128"/>
              </a:rPr>
              <a:t>Scope3</a:t>
            </a:r>
            <a:r>
              <a:rPr lang="ja-JP" altLang="en-US" sz="2400" dirty="0">
                <a:solidFill>
                  <a:prstClr val="black"/>
                </a:solidFill>
                <a:latin typeface="Meiryo UI" panose="020B0604030504040204" pitchFamily="50" charset="-128"/>
                <a:ea typeface="Meiryo UI" panose="020B0604030504040204" pitchFamily="50" charset="-128"/>
              </a:rPr>
              <a:t>カテゴリの</a:t>
            </a:r>
            <a:r>
              <a:rPr lang="en-US" altLang="ja-JP" sz="2400" dirty="0">
                <a:solidFill>
                  <a:prstClr val="black"/>
                </a:solidFill>
                <a:latin typeface="Meiryo UI" panose="020B0604030504040204" pitchFamily="50" charset="-128"/>
                <a:ea typeface="Meiryo UI" panose="020B0604030504040204" pitchFamily="50" charset="-128"/>
              </a:rPr>
              <a:t>Scope3</a:t>
            </a:r>
            <a:r>
              <a:rPr lang="ja-JP" altLang="en-US" sz="2400" dirty="0">
                <a:solidFill>
                  <a:prstClr val="black"/>
                </a:solidFill>
                <a:latin typeface="Meiryo UI" panose="020B0604030504040204" pitchFamily="50" charset="-128"/>
                <a:ea typeface="Meiryo UI" panose="020B0604030504040204" pitchFamily="50" charset="-128"/>
              </a:rPr>
              <a:t>スクリーニングを実施する必要がある。</a:t>
            </a:r>
            <a:endParaRPr lang="en-US" altLang="ja-JP" sz="2400"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itchFamily="2" charset="2"/>
              <a:buChar char="Ø"/>
              <a:defRPr/>
            </a:pPr>
            <a:r>
              <a:rPr lang="ja-JP" altLang="en-US" sz="2400" b="1" dirty="0">
                <a:solidFill>
                  <a:srgbClr val="FF0000"/>
                </a:solidFill>
                <a:latin typeface="Meiryo UI" panose="020B0604030504040204" pitchFamily="50" charset="-128"/>
                <a:ea typeface="Meiryo UI" panose="020B0604030504040204" pitchFamily="50" charset="-128"/>
              </a:rPr>
              <a:t>他者のクレジット（排出権）の取得による削減（カーボンオフセット）は、企業の</a:t>
            </a:r>
            <a:r>
              <a:rPr lang="en-US" altLang="ja-JP" sz="2400" b="1" dirty="0">
                <a:solidFill>
                  <a:srgbClr val="FF0000"/>
                </a:solidFill>
                <a:latin typeface="Meiryo UI" panose="020B0604030504040204" pitchFamily="50" charset="-128"/>
                <a:ea typeface="Meiryo UI" panose="020B0604030504040204" pitchFamily="50" charset="-128"/>
              </a:rPr>
              <a:t>SBT</a:t>
            </a:r>
            <a:r>
              <a:rPr lang="ja-JP" altLang="en-US" sz="2400" b="1" dirty="0">
                <a:solidFill>
                  <a:srgbClr val="FF0000"/>
                </a:solidFill>
                <a:latin typeface="Meiryo UI" panose="020B0604030504040204" pitchFamily="50" charset="-128"/>
                <a:ea typeface="Meiryo UI" panose="020B0604030504040204" pitchFamily="50" charset="-128"/>
              </a:rPr>
              <a:t>達成のための削減に算入できない。</a:t>
            </a:r>
            <a:r>
              <a:rPr lang="ja-JP" altLang="en-US" sz="2400" dirty="0">
                <a:solidFill>
                  <a:prstClr val="black"/>
                </a:solidFill>
                <a:latin typeface="Meiryo UI" panose="020B0604030504040204" pitchFamily="50" charset="-128"/>
                <a:ea typeface="Meiryo UI" panose="020B0604030504040204" pitchFamily="50" charset="-128"/>
              </a:rPr>
              <a:t>ただし、</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達成を超えた貢献をしたいという場合のみ、認める。 </a:t>
            </a:r>
          </a:p>
          <a:p>
            <a:pPr marL="457200" indent="-457200">
              <a:spcBef>
                <a:spcPts val="600"/>
              </a:spcBef>
              <a:buClr>
                <a:schemeClr val="tx1"/>
              </a:buClr>
              <a:buFont typeface="Wingdings" pitchFamily="2" charset="2"/>
              <a:buChar char="Ø"/>
              <a:defRPr/>
            </a:pPr>
            <a:r>
              <a:rPr lang="ja-JP" altLang="en-US" sz="2400" b="1" dirty="0">
                <a:solidFill>
                  <a:srgbClr val="FF0000"/>
                </a:solidFill>
                <a:latin typeface="Meiryo UI" panose="020B0604030504040204" pitchFamily="50" charset="-128"/>
                <a:ea typeface="Meiryo UI" panose="020B0604030504040204" pitchFamily="50" charset="-128"/>
              </a:rPr>
              <a:t>削減貢献量</a:t>
            </a:r>
            <a:r>
              <a:rPr lang="ja-JP" altLang="en-US" sz="2400" dirty="0">
                <a:solidFill>
                  <a:prstClr val="black"/>
                </a:solidFill>
                <a:latin typeface="Meiryo UI" panose="020B0604030504040204" pitchFamily="50" charset="-128"/>
                <a:ea typeface="Meiryo UI" panose="020B0604030504040204" pitchFamily="50" charset="-128"/>
              </a:rPr>
              <a:t>（従来使用されていた製品・サービスを自社製品・サービスで代替することによる、サプライチェーン上の「削減量」）は、企業のインベントリそのものではないため、</a:t>
            </a:r>
            <a:r>
              <a:rPr lang="ja-JP" altLang="en-US" sz="2400" b="1" dirty="0">
                <a:solidFill>
                  <a:srgbClr val="FF0000"/>
                </a:solidFill>
                <a:latin typeface="Meiryo UI" panose="020B0604030504040204" pitchFamily="50" charset="-128"/>
                <a:ea typeface="Meiryo UI" panose="020B0604030504040204" pitchFamily="50" charset="-128"/>
              </a:rPr>
              <a:t>目標設定に算入するのは不可。</a:t>
            </a:r>
          </a:p>
        </p:txBody>
      </p:sp>
      <p:sp>
        <p:nvSpPr>
          <p:cNvPr id="6" name="テキスト ボックス 5"/>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科学に基づく目標（</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）要件と推奨事項 バージョン</a:t>
            </a:r>
            <a:r>
              <a:rPr lang="en-US" altLang="ja-JP" sz="900" dirty="0">
                <a:solidFill>
                  <a:srgbClr val="000000"/>
                </a:solidFill>
                <a:latin typeface="Meiryo UI" pitchFamily="50" charset="-128"/>
                <a:ea typeface="Meiryo UI" pitchFamily="50" charset="-128"/>
                <a:cs typeface="Meiryo UI" pitchFamily="50" charset="-128"/>
              </a:rPr>
              <a:t>5.0</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https://sciencebasedtargets.org/resources/files/SBTi-criteria-JP</a:t>
            </a:r>
            <a:r>
              <a:rPr lang="en-US" altLang="ja-JP" sz="900" dirty="0">
                <a:solidFill>
                  <a:srgbClr val="000000"/>
                </a:solidFill>
                <a:latin typeface="Meiryo UI" pitchFamily="50" charset="-128"/>
                <a:ea typeface="Meiryo UI" pitchFamily="50" charset="-128"/>
                <a:cs typeface="Meiryo UI" pitchFamily="50" charset="-128"/>
              </a:rPr>
              <a:t>.pdf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795126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補足</a:t>
            </a:r>
            <a:r>
              <a:rPr kumimoji="1" lang="en-US" altLang="ja-JP" dirty="0"/>
              <a:t>】Scope2</a:t>
            </a:r>
            <a:r>
              <a:rPr kumimoji="1" lang="ja-JP" altLang="en-US" dirty="0"/>
              <a:t>排出量の報告方法</a:t>
            </a:r>
          </a:p>
        </p:txBody>
      </p:sp>
      <p:sp>
        <p:nvSpPr>
          <p:cNvPr id="4" name="コンテンツ プレースホルダー 2"/>
          <p:cNvSpPr>
            <a:spLocks noGrp="1"/>
          </p:cNvSpPr>
          <p:nvPr>
            <p:ph sz="quarter" idx="12"/>
          </p:nvPr>
        </p:nvSpPr>
        <p:spPr>
          <a:xfrm>
            <a:off x="161925" y="1110920"/>
            <a:ext cx="10367963" cy="2019935"/>
          </a:xfrm>
        </p:spPr>
        <p:txBody>
          <a:bodyPr/>
          <a:lstStyle/>
          <a:p>
            <a:pPr marL="273050" indent="-273050"/>
            <a:r>
              <a:rPr lang="ja-JP" altLang="en-US" dirty="0"/>
              <a:t>基準年の排出量を算定する際は、</a:t>
            </a:r>
            <a:r>
              <a:rPr lang="en-US" altLang="ja-JP" dirty="0"/>
              <a:t>GHG</a:t>
            </a:r>
            <a:r>
              <a:rPr lang="ja-JP" altLang="en-US" dirty="0"/>
              <a:t>プロトコル</a:t>
            </a:r>
            <a:r>
              <a:rPr lang="en-US" altLang="ja-JP" dirty="0"/>
              <a:t>Scope2</a:t>
            </a:r>
            <a:r>
              <a:rPr lang="ja-JP" altLang="en-US" dirty="0"/>
              <a:t>ガイダンスのロケーション基準又はマーケット基準のどちらか一方を選択</a:t>
            </a:r>
            <a:endParaRPr lang="en-US" altLang="ja-JP" dirty="0"/>
          </a:p>
          <a:p>
            <a:pPr marL="273050" indent="-273050"/>
            <a:r>
              <a:rPr lang="ja-JP" altLang="en-US" dirty="0"/>
              <a:t>国・地域によらず基準は統一する必要がある</a:t>
            </a:r>
            <a:endParaRPr lang="en-US" altLang="ja-JP" dirty="0"/>
          </a:p>
          <a:p>
            <a:pPr marL="273050" indent="-273050"/>
            <a:r>
              <a:rPr lang="ja-JP" altLang="en-US" dirty="0"/>
              <a:t>マーケット基準を選択したものの、マーケット基準で適用する排出係数がない国・地域（電力自由化等が未実施）は、自動的にロケーション基準の排出係数となる</a:t>
            </a:r>
            <a:endParaRPr lang="en-US" altLang="ja-JP"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513" y="3587947"/>
            <a:ext cx="9681774" cy="2267909"/>
          </a:xfrm>
          <a:prstGeom prst="rect">
            <a:avLst/>
          </a:prstGeom>
        </p:spPr>
      </p:pic>
    </p:spTree>
    <p:extLst>
      <p:ext uri="{BB962C8B-B14F-4D97-AF65-F5344CB8AC3E}">
        <p14:creationId xmlns:p14="http://schemas.microsoft.com/office/powerpoint/2010/main" val="1756637418"/>
      </p:ext>
    </p:extLst>
  </p:cSld>
  <p:clrMapOvr>
    <a:masterClrMapping/>
  </p:clrMapOvr>
</p:sld>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2e6894-9fb9-482b-b377-a41ed3c167b4" xsi:nil="true"/>
    <lcf76f155ced4ddcb4097134ff3c332f xmlns="bb4a6e07-5381-4036-9a32-14d29e2ac3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4676ADD57909447B7F1135236DCFAE8" ma:contentTypeVersion="14" ma:contentTypeDescription="新しいドキュメントを作成します。" ma:contentTypeScope="" ma:versionID="a297c784f10a4415f0344d62c40e658a">
  <xsd:schema xmlns:xsd="http://www.w3.org/2001/XMLSchema" xmlns:xs="http://www.w3.org/2001/XMLSchema" xmlns:p="http://schemas.microsoft.com/office/2006/metadata/properties" xmlns:ns2="bb4a6e07-5381-4036-9a32-14d29e2ac341" xmlns:ns3="5c2e6894-9fb9-482b-b377-a41ed3c167b4" targetNamespace="http://schemas.microsoft.com/office/2006/metadata/properties" ma:root="true" ma:fieldsID="dbedf4e82566dac2ea2f50f00f19b61a" ns2:_="" ns3:_="">
    <xsd:import namespace="bb4a6e07-5381-4036-9a32-14d29e2ac341"/>
    <xsd:import namespace="5c2e6894-9fb9-482b-b377-a41ed3c167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a6e07-5381-4036-9a32-14d29e2ac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41ec372-7df7-4705-b422-e090bb581a7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2e6894-9fb9-482b-b377-a41ed3c167b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727396c-f041-4dd3-9314-265a33161c41}" ma:internalName="TaxCatchAll" ma:showField="CatchAllData" ma:web="5c2e6894-9fb9-482b-b377-a41ed3c167b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2E68A-8348-4546-B74D-4CFFF41D18CE}">
  <ds:schemaRefs>
    <ds:schemaRef ds:uri="http://schemas.microsoft.com/sharepoint/v3/contenttype/forms"/>
  </ds:schemaRefs>
</ds:datastoreItem>
</file>

<file path=customXml/itemProps2.xml><?xml version="1.0" encoding="utf-8"?>
<ds:datastoreItem xmlns:ds="http://schemas.openxmlformats.org/officeDocument/2006/customXml" ds:itemID="{E796014D-E42B-4AFE-9895-3AD3B888770F}">
  <ds:schemaRefs>
    <ds:schemaRef ds:uri="http://purl.org/dc/dcmitype/"/>
    <ds:schemaRef ds:uri="http://schemas.openxmlformats.org/package/2006/metadata/core-properties"/>
    <ds:schemaRef ds:uri="5c2e6894-9fb9-482b-b377-a41ed3c167b4"/>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bb4a6e07-5381-4036-9a32-14d29e2ac341"/>
    <ds:schemaRef ds:uri="http://schemas.microsoft.com/office/2006/metadata/properties"/>
  </ds:schemaRefs>
</ds:datastoreItem>
</file>

<file path=customXml/itemProps3.xml><?xml version="1.0" encoding="utf-8"?>
<ds:datastoreItem xmlns:ds="http://schemas.openxmlformats.org/officeDocument/2006/customXml" ds:itemID="{D724AEBF-899C-46F9-A88B-833673F0C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a6e07-5381-4036-9a32-14d29e2ac341"/>
    <ds:schemaRef ds:uri="5c2e6894-9fb9-482b-b377-a41ed3c16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42505</Words>
  <Application>Microsoft Office PowerPoint</Application>
  <PresentationFormat>ユーザー設定</PresentationFormat>
  <Paragraphs>5445</Paragraphs>
  <Slides>167</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167</vt:i4>
      </vt:variant>
    </vt:vector>
  </HeadingPairs>
  <TitlesOfParts>
    <vt:vector size="178" baseType="lpstr">
      <vt:lpstr>HGPｺﾞｼｯｸM</vt:lpstr>
      <vt:lpstr>HGP創英角ｺﾞｼｯｸUB</vt:lpstr>
      <vt:lpstr>Meiryo UI</vt:lpstr>
      <vt:lpstr>ＭＳ Ｐゴシック</vt:lpstr>
      <vt:lpstr>roboto-regular</vt:lpstr>
      <vt:lpstr>游ゴシック</vt:lpstr>
      <vt:lpstr>Arial</vt:lpstr>
      <vt:lpstr>Calibri</vt:lpstr>
      <vt:lpstr>Segoe UI</vt:lpstr>
      <vt:lpstr>Wingdings</vt:lpstr>
      <vt:lpstr>Office テーマ</vt:lpstr>
      <vt:lpstr>SBT（Science Based Targets）について</vt:lpstr>
      <vt:lpstr>PowerPoint プレゼンテーション</vt:lpstr>
      <vt:lpstr>第１部 SBTの概要</vt:lpstr>
      <vt:lpstr>SBTとは？</vt:lpstr>
      <vt:lpstr>SBT（Science Based Targets）とは？</vt:lpstr>
      <vt:lpstr>SBT（Near-term SBT）のイメージ</vt:lpstr>
      <vt:lpstr>SBTが削減対象とする排出量</vt:lpstr>
      <vt:lpstr>SBTの運営機関</vt:lpstr>
      <vt:lpstr>SBTの運営機関</vt:lpstr>
      <vt:lpstr>SBTの運営機関の詳細</vt:lpstr>
      <vt:lpstr>We Mean BusinessとSBT</vt:lpstr>
      <vt:lpstr>SBTに取組むメリット</vt:lpstr>
      <vt:lpstr>SBTに取り組むメリット</vt:lpstr>
      <vt:lpstr>①対投資家へのメリット</vt:lpstr>
      <vt:lpstr>CDPには数多くの投資家が参加</vt:lpstr>
      <vt:lpstr>SBT認定を受けているとCDPで得点が上がる 1/3</vt:lpstr>
      <vt:lpstr>SBT認定を受けているとCDPで得点が上がる 2/3</vt:lpstr>
      <vt:lpstr>SBT認定を受けているとCDPで得点が上がる 3/3</vt:lpstr>
      <vt:lpstr>投資家からのエンゲージメントでパリ協定に整合する目標が求められている</vt:lpstr>
      <vt:lpstr>投資家対応のためにSBT設定を行った事例</vt:lpstr>
      <vt:lpstr>企業事例　－Land Securities－</vt:lpstr>
      <vt:lpstr>目標設定のメリットを企業が実感</vt:lpstr>
      <vt:lpstr>②対顧客へのメリット</vt:lpstr>
      <vt:lpstr>サプライヤーへの目標設定を求めるSBT認定企業もいる 1/4</vt:lpstr>
      <vt:lpstr>サプライヤーへの目標設定を求めるSBT認定企業もいる 2/4</vt:lpstr>
      <vt:lpstr>サプライヤーへの目標設定を求めるSBT認定企業もいる 3/4</vt:lpstr>
      <vt:lpstr>サプライヤーへの目標設定を求めるSBT認定企業もいる 4/4</vt:lpstr>
      <vt:lpstr>顧客対応のためにSBT設定を行った事例</vt:lpstr>
      <vt:lpstr>企業事例　－DELL－</vt:lpstr>
      <vt:lpstr>目標設定のメリットを企業が実感 1/2</vt:lpstr>
      <vt:lpstr>目標設定のメリットを企業が実感 2/2</vt:lpstr>
      <vt:lpstr>③対サプライヤーへのメリット</vt:lpstr>
      <vt:lpstr>サプライチェーンには様々なリスクが潜んでいる</vt:lpstr>
      <vt:lpstr>サプライヤー対応のためにSBT設定を行った事例</vt:lpstr>
      <vt:lpstr>企業事例　－Kellog－</vt:lpstr>
      <vt:lpstr>④対社内・従業員へのメリット</vt:lpstr>
      <vt:lpstr>SBTは社内の削減取組みを促進させる</vt:lpstr>
      <vt:lpstr>SBT設定により社内モチベーションを高めた事例</vt:lpstr>
      <vt:lpstr>企業事例　－Pfizer－</vt:lpstr>
      <vt:lpstr>企業事例　－Ørsted－</vt:lpstr>
      <vt:lpstr>目標設定のメリットを企業が実感</vt:lpstr>
      <vt:lpstr>SBT参加企業</vt:lpstr>
      <vt:lpstr>SBTに参加する企業は世界全体で年々増加</vt:lpstr>
      <vt:lpstr>SBTに参加する日本企業の認定数が更に増加</vt:lpstr>
      <vt:lpstr>SBT認定取得済み日本企業の取組 1/22</vt:lpstr>
      <vt:lpstr>SBT認定取得済み日本企業の取組 2/22</vt:lpstr>
      <vt:lpstr>SBT認定取得済み日本企業の取組 3/22</vt:lpstr>
      <vt:lpstr>SBT認定取得済み日本企業の取組 4/22</vt:lpstr>
      <vt:lpstr>SBT認定取得済み日本企業の取組 5/22</vt:lpstr>
      <vt:lpstr>SBT認定取得済み日本企業の取組 6/22</vt:lpstr>
      <vt:lpstr>SBT認定取得済み日本企業の取組 7/22</vt:lpstr>
      <vt:lpstr>SBT認定取得済み日本企業の取組 8/22</vt:lpstr>
      <vt:lpstr>SBT認定取得済み日本企業の取組 9/22</vt:lpstr>
      <vt:lpstr>SBT認定取得済み日本企業の取組 10/22</vt:lpstr>
      <vt:lpstr>SBT認定取得済み日本企業の取組 11/22</vt:lpstr>
      <vt:lpstr>SBT認定取得済み日本企業の取組 12/22</vt:lpstr>
      <vt:lpstr>SBT認定取得済み日本企業の取組 13/22</vt:lpstr>
      <vt:lpstr>SBT認定取得済み日本企業の取組 14/22</vt:lpstr>
      <vt:lpstr>SBT認定取得済み日本企業の取組 15/22</vt:lpstr>
      <vt:lpstr>SBT認定取得済み日本企業の取組 16/22</vt:lpstr>
      <vt:lpstr>SBT認定取得済み日本企業の取組 17/22</vt:lpstr>
      <vt:lpstr>SBT認定取得済み日本企業の取組 18/22</vt:lpstr>
      <vt:lpstr>SBT認定取得済み日本企業の取組 19/22</vt:lpstr>
      <vt:lpstr>SBT認定取得済み日本企業の取組 20/22</vt:lpstr>
      <vt:lpstr>SBT認定取得済み日本企業の取組 21/22</vt:lpstr>
      <vt:lpstr>SBT認定取得済み日本企業の取組 22/22</vt:lpstr>
      <vt:lpstr>環境省 SBT設定支援事業</vt:lpstr>
      <vt:lpstr>2020年度 環境省 SBT設定支援</vt:lpstr>
      <vt:lpstr>2019年度 環境省 SBT設定支援</vt:lpstr>
      <vt:lpstr>2018年度 環境省 SBT設定支援</vt:lpstr>
      <vt:lpstr>2017年度 環境省 SBT設定支援</vt:lpstr>
      <vt:lpstr>2020年度 環境省中小企業版SBT・RE100の設定支援</vt:lpstr>
      <vt:lpstr>2019年度 環境省中小企業版SBT・RE100の設定支援</vt:lpstr>
      <vt:lpstr>2018年度 環境省中小企業版SBT・RE100の設定支援</vt:lpstr>
      <vt:lpstr>参加企業のこれまでの感想コメント 1/5</vt:lpstr>
      <vt:lpstr>参加企業のこれまでの感想コメント 2/5</vt:lpstr>
      <vt:lpstr>参加企業のこれまでの感想コメント 3/5</vt:lpstr>
      <vt:lpstr>参加企業のこれまでの感想コメント 4/5</vt:lpstr>
      <vt:lpstr>参加企業のこれまでの感想コメント 5/5</vt:lpstr>
      <vt:lpstr>第２部 SBTの設定</vt:lpstr>
      <vt:lpstr>SBTの手続き</vt:lpstr>
      <vt:lpstr>SBT申請の流れ</vt:lpstr>
      <vt:lpstr>【参考】Commitment Letter</vt:lpstr>
      <vt:lpstr>Target Submission Form（目標認定申請書）</vt:lpstr>
      <vt:lpstr>目標の妥当性確認の概要</vt:lpstr>
      <vt:lpstr>認定申請に伴う費用など</vt:lpstr>
      <vt:lpstr>【参考】Business Ambition for 1.5℃</vt:lpstr>
      <vt:lpstr>SBTの認定基準</vt:lpstr>
      <vt:lpstr>SBTの考え方</vt:lpstr>
      <vt:lpstr>SBT設定の基準概要 1/2</vt:lpstr>
      <vt:lpstr>SBT設定の基準概要 2/2</vt:lpstr>
      <vt:lpstr>SBTの基本要件　1.GHG排出インベントリと目標のバウンダリ 1/3</vt:lpstr>
      <vt:lpstr>【補足】GHGプロトコルにおける企業範囲とは？</vt:lpstr>
      <vt:lpstr>【補足】企業範囲のイメージ</vt:lpstr>
      <vt:lpstr>SBTの基本要件　1.GHG排出インベントリと目標のバウンダリ 2/3</vt:lpstr>
      <vt:lpstr>SBTの基本要件　1.GHG排出インベントリと目標のバウンダリ 3/3</vt:lpstr>
      <vt:lpstr>SBTの基本要件　2.手法の有効性</vt:lpstr>
      <vt:lpstr>SBTの基本要件　3.排出量算定の必要要件 1/3</vt:lpstr>
      <vt:lpstr>【補足】Scope2排出量の報告方法</vt:lpstr>
      <vt:lpstr>【補足】クレジットを取得した削減について</vt:lpstr>
      <vt:lpstr>SBTの基本要件　3.排出量算定の必要要件 2/3</vt:lpstr>
      <vt:lpstr>SBTの基本要件　3.排出量算定の必要要件 3/3</vt:lpstr>
      <vt:lpstr>SBTの基本要件　4.目標の策定 1/2</vt:lpstr>
      <vt:lpstr>SBTの基本要件　4.目標の策定 2/2</vt:lpstr>
      <vt:lpstr>SBTの基本要件　5.目標水準 1/4</vt:lpstr>
      <vt:lpstr>【補足】2021年以降を基準年とする場合の目標値の考え方</vt:lpstr>
      <vt:lpstr>SBTの基本要件　5.目標水準 2/4</vt:lpstr>
      <vt:lpstr>SBTの基本要件　5.目標水準 3/4</vt:lpstr>
      <vt:lpstr>SBTの基本要件　5.目標水準 4/4</vt:lpstr>
      <vt:lpstr>SBTの基本要件　6.セクター別ガイダンス</vt:lpstr>
      <vt:lpstr>SBTの基本要件　7.報告と再計算 1/2</vt:lpstr>
      <vt:lpstr>SBTの基本要件　7.報告と再計算 2/2</vt:lpstr>
      <vt:lpstr>SBTの設定手法</vt:lpstr>
      <vt:lpstr>SBTの設定手法</vt:lpstr>
      <vt:lpstr>手法その1 総量削減（Absolute Emission Contraction）</vt:lpstr>
      <vt:lpstr>手法その2 SDA（部門別脱炭素化アプローチ） 1/2</vt:lpstr>
      <vt:lpstr>手法その2 SDA（部門別脱炭素化アプローチ） 2/2</vt:lpstr>
      <vt:lpstr>SDAが設定されている部門</vt:lpstr>
      <vt:lpstr>セクター別ガイダンスの準備状況</vt:lpstr>
      <vt:lpstr>【参考】SBT　関連資料</vt:lpstr>
      <vt:lpstr>【参考①】中小企業向けSBT</vt:lpstr>
      <vt:lpstr>中小企業向けSBTの概要（1/3）</vt:lpstr>
      <vt:lpstr>中小企業向けSBTの概要（2/3）</vt:lpstr>
      <vt:lpstr>中小企業向けSBTの概要（3/3）</vt:lpstr>
      <vt:lpstr>【参考②】SBT Net-Zero</vt:lpstr>
      <vt:lpstr>SBT Net-Zeroとは？ </vt:lpstr>
      <vt:lpstr>SBT Net-Zeroの目標設定手法 </vt:lpstr>
      <vt:lpstr>バリューチェーンを越えた緩和（BVCM）の扱い</vt:lpstr>
      <vt:lpstr>SBT Net-Zero認定取得済の企業（1/10） </vt:lpstr>
      <vt:lpstr>SBT Net-Zero認定取得済の企業（2/10） </vt:lpstr>
      <vt:lpstr>SBT Net-Zero認定取得済の企業（3/10） </vt:lpstr>
      <vt:lpstr>SBT Net-Zero認定取得済の企業（4/10） </vt:lpstr>
      <vt:lpstr>SBT Net-Zero認定取得済の企業（5/10） </vt:lpstr>
      <vt:lpstr>SBT Net-Zero認定取得済の企業（6/10） </vt:lpstr>
      <vt:lpstr>SBT Net-Zero認定取得済の企業（7/10） </vt:lpstr>
      <vt:lpstr>SBT Net-Zero認定取得済の企業（8/10） </vt:lpstr>
      <vt:lpstr>SBT Net-Zero認定取得済の企業（9/10） </vt:lpstr>
      <vt:lpstr>SBT Net-Zero認定取得済の企業（10/10） </vt:lpstr>
      <vt:lpstr>SBT Net-Zeroコミット中の日本企業</vt:lpstr>
      <vt:lpstr>SBT Net-Zeroコミット中の海外企業 1/26</vt:lpstr>
      <vt:lpstr>SBT Net-Zeroコミット中の海外企業 2/26</vt:lpstr>
      <vt:lpstr>SBT Net-Zeroコミット中の海外企業 3/26</vt:lpstr>
      <vt:lpstr>SBT Net-Zeroコミット中の海外企業 4/26</vt:lpstr>
      <vt:lpstr>SBT Net-Zeroコミット中の海外企業 5/26</vt:lpstr>
      <vt:lpstr>SBT Net-Zeroコミット中の海外企業 6/26</vt:lpstr>
      <vt:lpstr>SBT Net-Zeroコミット中の海外企業 7/26</vt:lpstr>
      <vt:lpstr>SBT Net-Zeroコミット中の海外企業 8/26</vt:lpstr>
      <vt:lpstr>SBT Net-Zeroコミット中の海外企業 9/26</vt:lpstr>
      <vt:lpstr>SBT Net-Zeroコミット中の海外企業 10/26</vt:lpstr>
      <vt:lpstr>SBT Net-Zeroコミット中の海外企業 11/26</vt:lpstr>
      <vt:lpstr>SBT Net-Zeroコミット中の海外企業 12/26</vt:lpstr>
      <vt:lpstr>SBT Net-Zeroコミット中の海外企業 13/26</vt:lpstr>
      <vt:lpstr>SBT Net-Zeroコミット中の海外企業 14/26</vt:lpstr>
      <vt:lpstr>SBT Net-Zeroコミット中の海外企業 15/26</vt:lpstr>
      <vt:lpstr>SBT Net-Zeroコミット中の海外企業 16/26</vt:lpstr>
      <vt:lpstr>SBT Net-Zeroコミット中の海外企業 17/26</vt:lpstr>
      <vt:lpstr>SBT Net-Zeroコミット中の海外企業 18/26</vt:lpstr>
      <vt:lpstr>SBT Net-Zeroコミット中の海外企業 19/26</vt:lpstr>
      <vt:lpstr>SBT Net-Zeroコミット中の海外企業 20/26</vt:lpstr>
      <vt:lpstr>SBT Net-Zeroコミット中の海外企業 21/26</vt:lpstr>
      <vt:lpstr>SBT Net-Zeroコミット中の海外企業 22/26</vt:lpstr>
      <vt:lpstr>SBT Net-Zeroコミット中の海外企業 23/26</vt:lpstr>
      <vt:lpstr>SBT Net-Zeroコミット中の海外企業 24/26</vt:lpstr>
      <vt:lpstr>SBT Net-Zeroコミット中の海外企業 25/26</vt:lpstr>
      <vt:lpstr>SBT Net-Zeroコミット中の海外企業 26/26</vt:lpstr>
      <vt:lpstr>参考資料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2021-02-26T10:48:20Z</dcterms:created>
  <dcterms:modified xsi:type="dcterms:W3CDTF">2025-01-31T10:49:27Z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0x01010004676ADD57909447B7F1135236DCFAE8</vt:lpwstr>
  </property>
  <property fmtid="{D5CDD505-2E9C-101B-9397-08002B2CF9AE}" pid="3" name="MSIP_Label_defa4170-0d19-0005-0004-bc88714345d2_Enabled">
    <vt:lpwstr>true</vt:lpwstr>
  </property>
  <property fmtid="{D5CDD505-2E9C-101B-9397-08002B2CF9AE}" pid="4" name="MSIP_Label_defa4170-0d19-0005-0004-bc88714345d2_SetDate">
    <vt:lpwstr>2023-07-13T06:35:54Z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9d974004-9a00-42fc-9589-3ba1aae291b6</vt:lpwstr>
  </property>
  <property fmtid="{D5CDD505-2E9C-101B-9397-08002B2CF9AE}" pid="8" name="MSIP_Label_defa4170-0d19-0005-0004-bc88714345d2_ActionId">
    <vt:lpwstr>387f9688-70b0-460d-943a-fd0c1f51a3e1</vt:lpwstr>
  </property>
  <property fmtid="{D5CDD505-2E9C-101B-9397-08002B2CF9AE}" pid="9" name="MSIP_Label_defa4170-0d19-0005-0004-bc88714345d2_ContentBits">
    <vt:lpwstr>0</vt:lpwstr>
  </property>
  <property fmtid="{D5CDD505-2E9C-101B-9397-08002B2CF9AE}" pid="10" name="MediaServiceImageTags">
    <vt:lpwstr/>
  </property>
</Properties>
</file>